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2"/>
  </p:notesMasterIdLst>
  <p:sldIdLst>
    <p:sldId id="398" r:id="rId2"/>
    <p:sldId id="404" r:id="rId3"/>
    <p:sldId id="415" r:id="rId4"/>
    <p:sldId id="408" r:id="rId5"/>
    <p:sldId id="413" r:id="rId6"/>
    <p:sldId id="414" r:id="rId7"/>
    <p:sldId id="416" r:id="rId8"/>
    <p:sldId id="417" r:id="rId9"/>
    <p:sldId id="418" r:id="rId10"/>
    <p:sldId id="262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Raleway SemiBold" pitchFamily="2" charset="0"/>
      <p:regular r:id="rId19"/>
      <p:bold r:id="rId20"/>
      <p:italic r:id="rId21"/>
      <p:boldItalic r:id="rId22"/>
    </p:embeddedFont>
    <p:embeddedFont>
      <p:font typeface="Source Sans Pro" panose="020B0503030403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60D"/>
    <a:srgbClr val="E46C0A"/>
    <a:srgbClr val="99FF33"/>
    <a:srgbClr val="88BE35"/>
    <a:srgbClr val="C20011"/>
    <a:srgbClr val="85BD2F"/>
    <a:srgbClr val="019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2313" autoAdjust="0"/>
  </p:normalViewPr>
  <p:slideViewPr>
    <p:cSldViewPr>
      <p:cViewPr varScale="1">
        <p:scale>
          <a:sx n="55" d="100"/>
          <a:sy n="55" d="100"/>
        </p:scale>
        <p:origin x="686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61035-9DAB-41C4-9D17-249973A67447}" type="datetimeFigureOut">
              <a:rPr lang="en-ID" smtClean="0"/>
              <a:t>09/10/2023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9A796-FE52-476E-8D72-6149297AA279}" type="slidenum">
              <a:rPr lang="en-ID" smtClean="0"/>
              <a:t>‹nr.›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158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0577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9A796-FE52-476E-8D72-6149297AA279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05214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9A796-FE52-476E-8D72-6149297AA279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90988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9A796-FE52-476E-8D72-6149297AA279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27532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9A796-FE52-476E-8D72-6149297AA279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7234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9A796-FE52-476E-8D72-6149297AA279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2865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9A796-FE52-476E-8D72-6149297AA279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56757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5033-FCD7-F9A0-7B45-FE1048ABF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E37A8E-4E03-4D5C-FF67-362E51F0F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6896E-1A76-3E79-8988-2F07714C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A2EB-716E-4101-88F7-1724C71AF3BD}" type="datetimeFigureOut">
              <a:rPr lang="en-ID" smtClean="0"/>
              <a:t>09/10/2023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A4685-282E-DFCB-690C-4CAA0EF5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D4C30-7432-9CA3-94E3-1E6089D94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83098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3639-97CB-5265-7E67-DA547A6DD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538E44-2850-4CCE-38F8-EC6F6ADFA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7169E-D698-3510-FEB5-8E5820B7D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A2EB-716E-4101-88F7-1724C71AF3BD}" type="datetimeFigureOut">
              <a:rPr lang="en-ID" smtClean="0"/>
              <a:t>09/10/2023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B8564-2D58-0319-82D6-F4744CC9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B692B-1F04-4FF5-324D-DC47F354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1846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D47599-7ED6-BB5C-EF83-59DE437E34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AEFBB5-6DEC-218A-9375-F4A8498CA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71D54-60DA-BB53-A66E-7F83EA1DB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A2EB-716E-4101-88F7-1724C71AF3BD}" type="datetimeFigureOut">
              <a:rPr lang="en-ID" smtClean="0"/>
              <a:t>09/10/2023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505C-2496-7C0F-EE0B-6C9BD8A3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DEBD-92B1-6F64-6C37-452BD2DD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06588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52650" y="3727200"/>
            <a:ext cx="9925200" cy="283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800"/>
              <a:buNone/>
              <a:defRPr>
                <a:solidFill>
                  <a:srgbClr val="073763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2812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14400" y="1211200"/>
            <a:ext cx="11281800" cy="216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800"/>
              <a:buNone/>
              <a:defRPr>
                <a:solidFill>
                  <a:srgbClr val="0737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914400" y="3991500"/>
            <a:ext cx="5365200" cy="53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914400" lvl="0" indent="-685800">
              <a:spcBef>
                <a:spcPts val="1200"/>
              </a:spcBef>
              <a:spcAft>
                <a:spcPts val="0"/>
              </a:spcAft>
              <a:buSzPts val="1800"/>
              <a:buChar char="▸"/>
              <a:defRPr sz="3600"/>
            </a:lvl1pPr>
            <a:lvl2pPr marL="1828800" lvl="1" indent="-685800">
              <a:spcBef>
                <a:spcPts val="1200"/>
              </a:spcBef>
              <a:spcAft>
                <a:spcPts val="0"/>
              </a:spcAft>
              <a:buSzPts val="1800"/>
              <a:buChar char="▹"/>
              <a:defRPr sz="3600"/>
            </a:lvl2pPr>
            <a:lvl3pPr marL="2743200" lvl="2" indent="-685800">
              <a:spcBef>
                <a:spcPts val="1200"/>
              </a:spcBef>
              <a:spcAft>
                <a:spcPts val="0"/>
              </a:spcAft>
              <a:buSzPts val="1800"/>
              <a:buChar char="▹"/>
              <a:defRPr sz="3600"/>
            </a:lvl3pPr>
            <a:lvl4pPr marL="3657600" lvl="3" indent="-685800">
              <a:spcBef>
                <a:spcPts val="1200"/>
              </a:spcBef>
              <a:spcAft>
                <a:spcPts val="0"/>
              </a:spcAft>
              <a:buSzPts val="1800"/>
              <a:buChar char="▹"/>
              <a:defRPr sz="3600"/>
            </a:lvl4pPr>
            <a:lvl5pPr marL="4572000" lvl="4" indent="-685800">
              <a:spcBef>
                <a:spcPts val="1200"/>
              </a:spcBef>
              <a:spcAft>
                <a:spcPts val="0"/>
              </a:spcAft>
              <a:buSzPts val="1800"/>
              <a:buChar char="▹"/>
              <a:defRPr sz="3600"/>
            </a:lvl5pPr>
            <a:lvl6pPr marL="5486400" lvl="5" indent="-685800">
              <a:spcBef>
                <a:spcPts val="1200"/>
              </a:spcBef>
              <a:spcAft>
                <a:spcPts val="0"/>
              </a:spcAft>
              <a:buSzPts val="1800"/>
              <a:buChar char="▹"/>
              <a:defRPr sz="3600"/>
            </a:lvl6pPr>
            <a:lvl7pPr marL="6400800" lvl="6" indent="-685800">
              <a:spcBef>
                <a:spcPts val="1200"/>
              </a:spcBef>
              <a:spcAft>
                <a:spcPts val="0"/>
              </a:spcAft>
              <a:buSzPts val="1800"/>
              <a:buChar char="▹"/>
              <a:defRPr sz="3600"/>
            </a:lvl7pPr>
            <a:lvl8pPr marL="7315200" lvl="7" indent="-685800">
              <a:spcBef>
                <a:spcPts val="1200"/>
              </a:spcBef>
              <a:spcAft>
                <a:spcPts val="0"/>
              </a:spcAft>
              <a:buSzPts val="1800"/>
              <a:buChar char="▹"/>
              <a:defRPr sz="3600"/>
            </a:lvl8pPr>
            <a:lvl9pPr marL="8229600" lvl="8" indent="-685800">
              <a:spcBef>
                <a:spcPts val="1200"/>
              </a:spcBef>
              <a:spcAft>
                <a:spcPts val="0"/>
              </a:spcAft>
              <a:buSzPts val="1800"/>
              <a:buChar char="▹"/>
              <a:defRPr sz="36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6831156" y="3991500"/>
            <a:ext cx="5365200" cy="53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914400" lvl="0" indent="-685800">
              <a:spcBef>
                <a:spcPts val="1200"/>
              </a:spcBef>
              <a:spcAft>
                <a:spcPts val="0"/>
              </a:spcAft>
              <a:buSzPts val="1800"/>
              <a:buChar char="▸"/>
              <a:defRPr sz="3600"/>
            </a:lvl1pPr>
            <a:lvl2pPr marL="1828800" lvl="1" indent="-685800">
              <a:spcBef>
                <a:spcPts val="1200"/>
              </a:spcBef>
              <a:spcAft>
                <a:spcPts val="0"/>
              </a:spcAft>
              <a:buSzPts val="1800"/>
              <a:buChar char="▹"/>
              <a:defRPr sz="3600"/>
            </a:lvl2pPr>
            <a:lvl3pPr marL="2743200" lvl="2" indent="-685800">
              <a:spcBef>
                <a:spcPts val="1200"/>
              </a:spcBef>
              <a:spcAft>
                <a:spcPts val="0"/>
              </a:spcAft>
              <a:buSzPts val="1800"/>
              <a:buChar char="▹"/>
              <a:defRPr sz="3600"/>
            </a:lvl3pPr>
            <a:lvl4pPr marL="3657600" lvl="3" indent="-685800">
              <a:spcBef>
                <a:spcPts val="1200"/>
              </a:spcBef>
              <a:spcAft>
                <a:spcPts val="0"/>
              </a:spcAft>
              <a:buSzPts val="1800"/>
              <a:buChar char="▹"/>
              <a:defRPr sz="3600"/>
            </a:lvl4pPr>
            <a:lvl5pPr marL="4572000" lvl="4" indent="-685800">
              <a:spcBef>
                <a:spcPts val="1200"/>
              </a:spcBef>
              <a:spcAft>
                <a:spcPts val="0"/>
              </a:spcAft>
              <a:buSzPts val="1800"/>
              <a:buChar char="▹"/>
              <a:defRPr sz="3600"/>
            </a:lvl5pPr>
            <a:lvl6pPr marL="5486400" lvl="5" indent="-685800">
              <a:spcBef>
                <a:spcPts val="1200"/>
              </a:spcBef>
              <a:spcAft>
                <a:spcPts val="0"/>
              </a:spcAft>
              <a:buSzPts val="1800"/>
              <a:buChar char="▹"/>
              <a:defRPr sz="3600"/>
            </a:lvl6pPr>
            <a:lvl7pPr marL="6400800" lvl="6" indent="-685800">
              <a:spcBef>
                <a:spcPts val="1200"/>
              </a:spcBef>
              <a:spcAft>
                <a:spcPts val="0"/>
              </a:spcAft>
              <a:buSzPts val="1800"/>
              <a:buChar char="▹"/>
              <a:defRPr sz="3600"/>
            </a:lvl7pPr>
            <a:lvl8pPr marL="7315200" lvl="7" indent="-685800">
              <a:spcBef>
                <a:spcPts val="1200"/>
              </a:spcBef>
              <a:spcAft>
                <a:spcPts val="0"/>
              </a:spcAft>
              <a:buSzPts val="1800"/>
              <a:buChar char="▹"/>
              <a:defRPr sz="3600"/>
            </a:lvl8pPr>
            <a:lvl9pPr marL="8229600" lvl="8" indent="-685800">
              <a:spcBef>
                <a:spcPts val="1200"/>
              </a:spcBef>
              <a:spcAft>
                <a:spcPts val="0"/>
              </a:spcAft>
              <a:buSzPts val="1800"/>
              <a:buChar char="▹"/>
              <a:defRPr sz="36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17298050" y="9273500"/>
            <a:ext cx="913800" cy="93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54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CCF51-E097-08B8-8207-C4DEC4E5E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DFB58-82EA-3978-55A4-EB44C314C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62443-DD98-E1B5-FDB1-4BAAE11B7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A2EB-716E-4101-88F7-1724C71AF3BD}" type="datetimeFigureOut">
              <a:rPr lang="en-ID" smtClean="0"/>
              <a:t>09/10/2023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571B4-78DD-BD62-A43A-0E6B0E12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5D776-1120-243C-6A45-B173ACC34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04091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0BD01-140F-A6A7-FD34-6EEFA4892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BBE60-E95C-19D8-0E79-19CA59143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7DCF0-C3C9-4651-12FF-9FEE948C0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A2EB-716E-4101-88F7-1724C71AF3BD}" type="datetimeFigureOut">
              <a:rPr lang="en-ID" smtClean="0"/>
              <a:t>09/10/2023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EB33E-D395-9F65-643A-BE353BEBF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C373A-6FDF-4D41-EBF6-9EA7872C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72284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D073-1B8E-0918-3771-A3C67035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64773-8F41-1C95-F2B2-CEB1391BB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D2DBF-FF77-6A10-C2E8-37B640FF9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F72F0-8020-07A5-68FE-9007851C2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A2EB-716E-4101-88F7-1724C71AF3BD}" type="datetimeFigureOut">
              <a:rPr lang="en-ID" smtClean="0"/>
              <a:t>09/10/2023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FD10D-AC17-F16D-B2C8-7E605EE48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7BDC8-42FD-C20C-F567-015D4404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42427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EE0F0-49F8-EF56-40FD-B0FFFBC09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6EEE0-B5BF-846E-3F45-355F5279F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2C241-10A9-BF48-8920-0F7D10240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C0F411-09AE-E232-D7C4-8A6285DEA3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58CA26-A147-6499-900C-7668EC0CB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12F4EF-3B5B-8036-E5E9-C68114605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A2EB-716E-4101-88F7-1724C71AF3BD}" type="datetimeFigureOut">
              <a:rPr lang="en-ID" smtClean="0"/>
              <a:t>09/10/2023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088F8F-6C85-737A-3D8C-98808A7D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57B2B2-8779-D65A-1488-6B867009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16969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3FC77-0959-8325-C6D6-BF7845A4D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1DB3CA-BEBB-4665-B3D5-2CE2D2F6B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A2EB-716E-4101-88F7-1724C71AF3BD}" type="datetimeFigureOut">
              <a:rPr lang="en-ID" smtClean="0"/>
              <a:t>09/10/2023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F20D4-4495-DE3F-C055-7804C1D8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81FA97-B276-2A8F-6261-F9817C3AD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81038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9C308B-24CE-F29C-66A7-CF725FF0B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A2EB-716E-4101-88F7-1724C71AF3BD}" type="datetimeFigureOut">
              <a:rPr lang="en-ID" smtClean="0"/>
              <a:t>09/10/2023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ACE9C-61CF-8EAD-92CB-10F25B804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AACC0-11AC-A852-2CF7-57C577865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41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9C71E-3159-67CA-0941-23B7E2481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7C7F1-7833-EA65-9BA2-D9E927532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6B5488-A279-75D4-71AC-6141B56B1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3AB1D-091C-7A12-1531-ADDEBA372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A2EB-716E-4101-88F7-1724C71AF3BD}" type="datetimeFigureOut">
              <a:rPr lang="en-ID" smtClean="0"/>
              <a:t>09/10/2023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AB476-7547-CF01-C766-FC86E8723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884E6-814D-59C4-A829-1BF512177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03887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30525-525D-D179-413D-689254031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5209D2-0DEE-880B-2E56-6462EF2E8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C27A88-50D2-A180-6664-E3FFFA8C4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8B889-8855-905E-E81B-6370C3F6D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A2EB-716E-4101-88F7-1724C71AF3BD}" type="datetimeFigureOut">
              <a:rPr lang="en-ID" smtClean="0"/>
              <a:t>09/10/2023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DD283-0F74-E376-0A12-B3DF5229F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270A6-0EE4-C703-A712-4E6B47270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20490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F04B91-5276-22D5-60CC-2090B946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91833-F3D7-5CB4-865E-F5E059B2A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F967E-6A6C-9CEE-6D78-3D10A11F5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AA2EB-716E-4101-88F7-1724C71AF3BD}" type="datetimeFigureOut">
              <a:rPr lang="en-ID" smtClean="0"/>
              <a:t>09/10/2023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7EB75-9740-ACFA-AE93-CDD449D29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1FCAA-EB38-447E-7329-E3439077F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</p:sldLayoutIdLst>
  <p:transition>
    <p:fade thruBlk="1"/>
  </p:transition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jimu.com/garment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ctrTitle"/>
          </p:nvPr>
        </p:nvSpPr>
        <p:spPr>
          <a:xfrm>
            <a:off x="1482181" y="2857500"/>
            <a:ext cx="15323635" cy="571336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en-GB" sz="6000" b="1" dirty="0">
                <a:latin typeface="Source Sans Pro"/>
                <a:ea typeface="Source Sans Pro"/>
                <a:cs typeface="Source Sans Pro"/>
                <a:sym typeface="Source Sans Pro"/>
              </a:rPr>
            </a:br>
            <a:br>
              <a:rPr lang="en-GB" sz="6000" b="1" dirty="0">
                <a:latin typeface="Source Sans Pro"/>
                <a:ea typeface="Source Sans Pro"/>
                <a:cs typeface="Source Sans Pro"/>
                <a:sym typeface="Source Sans Pro"/>
              </a:rPr>
            </a:br>
            <a:br>
              <a:rPr lang="en-GB" sz="6000" b="1" dirty="0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b="1" dirty="0">
                <a:latin typeface="Source Sans Pro"/>
                <a:ea typeface="Source Sans Pro"/>
                <a:cs typeface="Source Sans Pro"/>
                <a:sym typeface="Source Sans Pro"/>
              </a:rPr>
              <a:t>Collective Bargaining </a:t>
            </a:r>
            <a:br>
              <a:rPr lang="en-GB" b="1" dirty="0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b="1" dirty="0">
                <a:latin typeface="Source Sans Pro"/>
                <a:ea typeface="Source Sans Pro"/>
                <a:cs typeface="Source Sans Pro"/>
                <a:sym typeface="Source Sans Pro"/>
              </a:rPr>
              <a:t>After </a:t>
            </a:r>
            <a:r>
              <a:rPr lang="en-GB" b="1" dirty="0" err="1">
                <a:latin typeface="Source Sans Pro"/>
                <a:ea typeface="Source Sans Pro"/>
                <a:cs typeface="Source Sans Pro"/>
                <a:sym typeface="Source Sans Pro"/>
              </a:rPr>
              <a:t>Labor</a:t>
            </a:r>
            <a:r>
              <a:rPr lang="en-GB" b="1" dirty="0">
                <a:latin typeface="Source Sans Pro"/>
                <a:ea typeface="Source Sans Pro"/>
                <a:cs typeface="Source Sans Pro"/>
                <a:sym typeface="Source Sans Pro"/>
              </a:rPr>
              <a:t> Law Reform in Indonesia</a:t>
            </a:r>
            <a:br>
              <a:rPr lang="en-GB" sz="6000" b="1" dirty="0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800" b="1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br>
              <a:rPr lang="en-GB" sz="6000" b="1" dirty="0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3600" b="1" dirty="0">
                <a:solidFill>
                  <a:srgbClr val="E46C0A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 National-Level Analysis on the </a:t>
            </a:r>
            <a:r>
              <a:rPr lang="en-GB" sz="3600" b="1" dirty="0" err="1">
                <a:solidFill>
                  <a:srgbClr val="E46C0A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WageIndicator</a:t>
            </a:r>
            <a:r>
              <a:rPr lang="en-GB" sz="3600" b="1" dirty="0">
                <a:solidFill>
                  <a:srgbClr val="E46C0A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br>
              <a:rPr lang="en-GB" sz="3600" b="1" dirty="0">
                <a:solidFill>
                  <a:srgbClr val="E46C0A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3600" b="1" dirty="0">
                <a:solidFill>
                  <a:srgbClr val="E46C0A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Collective Bargaining Agreement Database</a:t>
            </a:r>
            <a:br>
              <a:rPr lang="en-GB" sz="8800" b="1" dirty="0">
                <a:latin typeface="Source Sans Pro"/>
                <a:ea typeface="Source Sans Pro"/>
                <a:cs typeface="Source Sans Pro"/>
                <a:sym typeface="Source Sans Pro"/>
              </a:rPr>
            </a:br>
            <a:br>
              <a:rPr lang="en-GB" sz="1800" b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br>
              <a:rPr lang="en-GB" sz="1800" b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br>
              <a:rPr lang="en-GB" sz="1800" b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en-GB" sz="1800" b="1" dirty="0"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Prepared for </a:t>
            </a:r>
            <a:r>
              <a:rPr lang="en-GB" sz="1800" b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“8th Conference of the Regulating for Decent Work Network</a:t>
            </a:r>
            <a:r>
              <a:rPr lang="en-GB" sz="1800" b="1" i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”</a:t>
            </a:r>
            <a:br>
              <a:rPr lang="en-ID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en-GB" sz="1800" b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on Ensuring decent work in times of uncertainty</a:t>
            </a:r>
            <a:br>
              <a:rPr lang="en-ID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en-GB" sz="1800" b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10-12 July 2023</a:t>
            </a:r>
            <a:br>
              <a:rPr lang="en-GB" sz="1800" b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br>
              <a:rPr lang="en-GB" sz="1800" b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br>
              <a:rPr lang="en-GB" sz="1800" b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br>
              <a:rPr lang="en-GB" sz="1800" b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en-GB" sz="1800" b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Nadia </a:t>
            </a:r>
            <a:r>
              <a:rPr lang="en-GB" sz="1800" b="1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Pralitasari</a:t>
            </a:r>
            <a:br>
              <a:rPr lang="en-GB" sz="1800" b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en-GB" sz="1800" b="1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WageIndicator</a:t>
            </a:r>
            <a:r>
              <a:rPr lang="en-GB" sz="1800" b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Foundation</a:t>
            </a:r>
            <a:b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ID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authors acknowledge gratefully the </a:t>
            </a:r>
            <a:r>
              <a:rPr lang="en-ID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Laudes</a:t>
            </a:r>
            <a:r>
              <a:rPr lang="en-ID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Foundation for funding improving working conditions in Indonesia, see https://wageindicator.org/about/projects/makin-terang-improving-work-and-worker-representation-in-indonesia</a:t>
            </a:r>
            <a:r>
              <a:rPr lang="en-ID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br>
              <a:rPr lang="en-GB" sz="8800" b="1" dirty="0"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8800"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0849" y="647700"/>
            <a:ext cx="4686301" cy="1007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DB885E-64A1-7BA4-516F-60FAB64B81A2}"/>
              </a:ext>
            </a:extLst>
          </p:cNvPr>
          <p:cNvSpPr/>
          <p:nvPr/>
        </p:nvSpPr>
        <p:spPr>
          <a:xfrm>
            <a:off x="881065" y="3397189"/>
            <a:ext cx="7082254" cy="363275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" t="16056" r="23327" b="6942"/>
          <a:stretch/>
        </p:blipFill>
        <p:spPr>
          <a:xfrm>
            <a:off x="9219366" y="4255684"/>
            <a:ext cx="9053036" cy="6053025"/>
          </a:xfrm>
          <a:prstGeom prst="rect">
            <a:avLst/>
          </a:prstGeom>
        </p:spPr>
      </p:pic>
      <p:sp>
        <p:nvSpPr>
          <p:cNvPr id="5" name="Google Shape;353;p14"/>
          <p:cNvSpPr txBox="1">
            <a:spLocks noGrp="1"/>
          </p:cNvSpPr>
          <p:nvPr>
            <p:ph type="title"/>
          </p:nvPr>
        </p:nvSpPr>
        <p:spPr>
          <a:xfrm>
            <a:off x="914400" y="1211200"/>
            <a:ext cx="12932228" cy="216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GB" sz="8800" b="1" dirty="0">
                <a:solidFill>
                  <a:srgbClr val="00206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Contact 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0382D1-F0EA-4CA6-96C0-47AC5793C7EA}"/>
              </a:ext>
            </a:extLst>
          </p:cNvPr>
          <p:cNvSpPr txBox="1"/>
          <p:nvPr/>
        </p:nvSpPr>
        <p:spPr>
          <a:xfrm>
            <a:off x="1076680" y="3656996"/>
            <a:ext cx="6724356" cy="29084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3600" b="1" spc="-56" dirty="0">
                <a:solidFill>
                  <a:srgbClr val="FFC000"/>
                </a:solidFill>
                <a:latin typeface="Source Sans Pro" panose="020B0604020202020204" charset="0"/>
              </a:rPr>
              <a:t>To learn more</a:t>
            </a:r>
          </a:p>
          <a:p>
            <a:pPr algn="ctr">
              <a:lnSpc>
                <a:spcPts val="6160"/>
              </a:lnSpc>
            </a:pPr>
            <a:r>
              <a:rPr lang="en-US" sz="3600" b="1" spc="-56" dirty="0">
                <a:solidFill>
                  <a:schemeClr val="bg1"/>
                </a:solidFill>
                <a:latin typeface="Source Sans Pro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www.gajimu.com/garment</a:t>
            </a:r>
            <a:endParaRPr lang="en-US" sz="3600" b="1" spc="-56" dirty="0">
              <a:solidFill>
                <a:schemeClr val="bg1"/>
              </a:solidFill>
              <a:latin typeface="Source Sans Pro" panose="020B0604020202020204" charset="0"/>
            </a:endParaRPr>
          </a:p>
          <a:p>
            <a:pPr algn="ctr">
              <a:lnSpc>
                <a:spcPts val="6160"/>
              </a:lnSpc>
            </a:pPr>
            <a:r>
              <a:rPr lang="en-US" sz="3200" b="1" spc="-56" dirty="0">
                <a:solidFill>
                  <a:srgbClr val="FFC000"/>
                </a:solidFill>
                <a:latin typeface="Source Sans Pro" panose="020B0604020202020204" charset="0"/>
              </a:rPr>
              <a:t>Contact: </a:t>
            </a:r>
            <a:r>
              <a:rPr lang="en-US" sz="3200" b="1" spc="-56" dirty="0">
                <a:solidFill>
                  <a:schemeClr val="bg1"/>
                </a:solidFill>
                <a:latin typeface="Source Sans Pro" panose="020B0604020202020204" charset="0"/>
              </a:rPr>
              <a:t>gajimu@wageindicator.org  </a:t>
            </a:r>
          </a:p>
          <a:p>
            <a:pPr defTabSz="1828800">
              <a:buClr>
                <a:srgbClr val="000000"/>
              </a:buClr>
            </a:pPr>
            <a:endParaRPr lang="en-US" sz="2800" b="1" kern="0" dirty="0">
              <a:solidFill>
                <a:srgbClr val="E46C0A"/>
              </a:solidFill>
              <a:latin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235709-2B71-4FE9-819F-6419A3270A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98" y="9229297"/>
            <a:ext cx="7048920" cy="3836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" r="-158" b="14613"/>
          <a:stretch/>
        </p:blipFill>
        <p:spPr>
          <a:xfrm>
            <a:off x="9219367" y="1"/>
            <a:ext cx="9068633" cy="5143500"/>
          </a:xfrm>
          <a:prstGeom prst="rect">
            <a:avLst/>
          </a:prstGeom>
        </p:spPr>
      </p:pic>
      <p:grpSp>
        <p:nvGrpSpPr>
          <p:cNvPr id="15" name="Google Shape;2267;p56"/>
          <p:cNvGrpSpPr/>
          <p:nvPr/>
        </p:nvGrpSpPr>
        <p:grpSpPr>
          <a:xfrm>
            <a:off x="1483719" y="6183035"/>
            <a:ext cx="5896795" cy="2514600"/>
            <a:chOff x="238125" y="1767675"/>
            <a:chExt cx="7142075" cy="3031200"/>
          </a:xfrm>
        </p:grpSpPr>
        <p:sp>
          <p:nvSpPr>
            <p:cNvPr id="16" name="Google Shape;2268;p56"/>
            <p:cNvSpPr/>
            <p:nvPr/>
          </p:nvSpPr>
          <p:spPr>
            <a:xfrm>
              <a:off x="238125" y="4687325"/>
              <a:ext cx="7142075" cy="5875"/>
            </a:xfrm>
            <a:custGeom>
              <a:avLst/>
              <a:gdLst/>
              <a:ahLst/>
              <a:cxnLst/>
              <a:rect l="l" t="t" r="r" b="b"/>
              <a:pathLst>
                <a:path w="285683" h="235" extrusionOk="0">
                  <a:moveTo>
                    <a:pt x="142849" y="1"/>
                  </a:moveTo>
                  <a:cubicBezTo>
                    <a:pt x="63943" y="1"/>
                    <a:pt x="0" y="53"/>
                    <a:pt x="0" y="117"/>
                  </a:cubicBezTo>
                  <a:cubicBezTo>
                    <a:pt x="0" y="183"/>
                    <a:pt x="63943" y="235"/>
                    <a:pt x="142849" y="235"/>
                  </a:cubicBezTo>
                  <a:cubicBezTo>
                    <a:pt x="221726" y="235"/>
                    <a:pt x="285683" y="183"/>
                    <a:pt x="285683" y="117"/>
                  </a:cubicBezTo>
                  <a:cubicBezTo>
                    <a:pt x="285683" y="53"/>
                    <a:pt x="221726" y="1"/>
                    <a:pt x="142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69;p56"/>
            <p:cNvSpPr/>
            <p:nvPr/>
          </p:nvSpPr>
          <p:spPr>
            <a:xfrm>
              <a:off x="4727125" y="3103750"/>
              <a:ext cx="2358650" cy="1584150"/>
            </a:xfrm>
            <a:custGeom>
              <a:avLst/>
              <a:gdLst/>
              <a:ahLst/>
              <a:cxnLst/>
              <a:rect l="l" t="t" r="r" b="b"/>
              <a:pathLst>
                <a:path w="94346" h="63366" extrusionOk="0">
                  <a:moveTo>
                    <a:pt x="23099" y="0"/>
                  </a:moveTo>
                  <a:cubicBezTo>
                    <a:pt x="22617" y="0"/>
                    <a:pt x="22189" y="303"/>
                    <a:pt x="22028" y="757"/>
                  </a:cubicBezTo>
                  <a:lnTo>
                    <a:pt x="1" y="63365"/>
                  </a:lnTo>
                  <a:lnTo>
                    <a:pt x="69342" y="63365"/>
                  </a:lnTo>
                  <a:lnTo>
                    <a:pt x="94048" y="1600"/>
                  </a:lnTo>
                  <a:cubicBezTo>
                    <a:pt x="94346" y="856"/>
                    <a:pt x="93797" y="46"/>
                    <a:pt x="92997" y="46"/>
                  </a:cubicBezTo>
                  <a:lnTo>
                    <a:pt x="2309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70;p56"/>
            <p:cNvSpPr/>
            <p:nvPr/>
          </p:nvSpPr>
          <p:spPr>
            <a:xfrm>
              <a:off x="4802875" y="3166625"/>
              <a:ext cx="2184650" cy="1415025"/>
            </a:xfrm>
            <a:custGeom>
              <a:avLst/>
              <a:gdLst/>
              <a:ahLst/>
              <a:cxnLst/>
              <a:rect l="l" t="t" r="r" b="b"/>
              <a:pathLst>
                <a:path w="87386" h="56601" extrusionOk="0">
                  <a:moveTo>
                    <a:pt x="20851" y="1"/>
                  </a:moveTo>
                  <a:cubicBezTo>
                    <a:pt x="20583" y="1"/>
                    <a:pt x="20343" y="168"/>
                    <a:pt x="20249" y="421"/>
                  </a:cubicBezTo>
                  <a:lnTo>
                    <a:pt x="150" y="55759"/>
                  </a:lnTo>
                  <a:cubicBezTo>
                    <a:pt x="0" y="56169"/>
                    <a:pt x="312" y="56600"/>
                    <a:pt x="759" y="56600"/>
                  </a:cubicBezTo>
                  <a:lnTo>
                    <a:pt x="63930" y="56600"/>
                  </a:lnTo>
                  <a:cubicBezTo>
                    <a:pt x="63931" y="56600"/>
                    <a:pt x="63932" y="56600"/>
                    <a:pt x="63933" y="56600"/>
                  </a:cubicBezTo>
                  <a:cubicBezTo>
                    <a:pt x="64193" y="56600"/>
                    <a:pt x="64429" y="56445"/>
                    <a:pt x="64529" y="56204"/>
                  </a:cubicBezTo>
                  <a:lnTo>
                    <a:pt x="87216" y="866"/>
                  </a:lnTo>
                  <a:cubicBezTo>
                    <a:pt x="87386" y="452"/>
                    <a:pt x="87074" y="1"/>
                    <a:pt x="86615" y="1"/>
                  </a:cubicBezTo>
                  <a:lnTo>
                    <a:pt x="20858" y="1"/>
                  </a:lnTo>
                  <a:cubicBezTo>
                    <a:pt x="20855" y="1"/>
                    <a:pt x="20853" y="1"/>
                    <a:pt x="20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71;p56"/>
            <p:cNvSpPr/>
            <p:nvPr/>
          </p:nvSpPr>
          <p:spPr>
            <a:xfrm>
              <a:off x="4104675" y="4581625"/>
              <a:ext cx="2356025" cy="108625"/>
            </a:xfrm>
            <a:custGeom>
              <a:avLst/>
              <a:gdLst/>
              <a:ahLst/>
              <a:cxnLst/>
              <a:rect l="l" t="t" r="r" b="b"/>
              <a:pathLst>
                <a:path w="94241" h="4345" extrusionOk="0">
                  <a:moveTo>
                    <a:pt x="1" y="0"/>
                  </a:moveTo>
                  <a:lnTo>
                    <a:pt x="1" y="4345"/>
                  </a:lnTo>
                  <a:lnTo>
                    <a:pt x="94240" y="4345"/>
                  </a:lnTo>
                  <a:lnTo>
                    <a:pt x="9167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72;p56"/>
            <p:cNvSpPr/>
            <p:nvPr/>
          </p:nvSpPr>
          <p:spPr>
            <a:xfrm>
              <a:off x="3384700" y="3203600"/>
              <a:ext cx="1662375" cy="969150"/>
            </a:xfrm>
            <a:custGeom>
              <a:avLst/>
              <a:gdLst/>
              <a:ahLst/>
              <a:cxnLst/>
              <a:rect l="l" t="t" r="r" b="b"/>
              <a:pathLst>
                <a:path w="66495" h="38766" extrusionOk="0">
                  <a:moveTo>
                    <a:pt x="51485" y="0"/>
                  </a:moveTo>
                  <a:cubicBezTo>
                    <a:pt x="51485" y="0"/>
                    <a:pt x="49587" y="22575"/>
                    <a:pt x="45495" y="23675"/>
                  </a:cubicBezTo>
                  <a:cubicBezTo>
                    <a:pt x="41305" y="24800"/>
                    <a:pt x="36888" y="25188"/>
                    <a:pt x="32770" y="25188"/>
                  </a:cubicBezTo>
                  <a:cubicBezTo>
                    <a:pt x="25944" y="25188"/>
                    <a:pt x="19940" y="24122"/>
                    <a:pt x="17150" y="23574"/>
                  </a:cubicBezTo>
                  <a:cubicBezTo>
                    <a:pt x="16647" y="23143"/>
                    <a:pt x="16068" y="22620"/>
                    <a:pt x="15415" y="21973"/>
                  </a:cubicBezTo>
                  <a:cubicBezTo>
                    <a:pt x="14853" y="21412"/>
                    <a:pt x="14391" y="20760"/>
                    <a:pt x="14048" y="20046"/>
                  </a:cubicBezTo>
                  <a:cubicBezTo>
                    <a:pt x="13628" y="19176"/>
                    <a:pt x="13115" y="17997"/>
                    <a:pt x="13028" y="17263"/>
                  </a:cubicBezTo>
                  <a:cubicBezTo>
                    <a:pt x="12963" y="16702"/>
                    <a:pt x="12508" y="16372"/>
                    <a:pt x="12076" y="16372"/>
                  </a:cubicBezTo>
                  <a:cubicBezTo>
                    <a:pt x="11808" y="16372"/>
                    <a:pt x="11549" y="16499"/>
                    <a:pt x="11397" y="16776"/>
                  </a:cubicBezTo>
                  <a:cubicBezTo>
                    <a:pt x="10997" y="17501"/>
                    <a:pt x="10828" y="20260"/>
                    <a:pt x="12331" y="22771"/>
                  </a:cubicBezTo>
                  <a:cubicBezTo>
                    <a:pt x="12331" y="22771"/>
                    <a:pt x="12813" y="23903"/>
                    <a:pt x="11511" y="24383"/>
                  </a:cubicBezTo>
                  <a:cubicBezTo>
                    <a:pt x="9620" y="25080"/>
                    <a:pt x="2958" y="27150"/>
                    <a:pt x="1883" y="27660"/>
                  </a:cubicBezTo>
                  <a:cubicBezTo>
                    <a:pt x="927" y="28114"/>
                    <a:pt x="0" y="28927"/>
                    <a:pt x="1007" y="29089"/>
                  </a:cubicBezTo>
                  <a:cubicBezTo>
                    <a:pt x="1101" y="29104"/>
                    <a:pt x="1234" y="29111"/>
                    <a:pt x="1398" y="29111"/>
                  </a:cubicBezTo>
                  <a:cubicBezTo>
                    <a:pt x="2515" y="29111"/>
                    <a:pt x="5071" y="28793"/>
                    <a:pt x="6500" y="28602"/>
                  </a:cubicBezTo>
                  <a:lnTo>
                    <a:pt x="6500" y="28602"/>
                  </a:lnTo>
                  <a:cubicBezTo>
                    <a:pt x="4516" y="28892"/>
                    <a:pt x="326" y="29602"/>
                    <a:pt x="462" y="30402"/>
                  </a:cubicBezTo>
                  <a:cubicBezTo>
                    <a:pt x="529" y="30798"/>
                    <a:pt x="1144" y="31081"/>
                    <a:pt x="2461" y="31081"/>
                  </a:cubicBezTo>
                  <a:cubicBezTo>
                    <a:pt x="2693" y="31081"/>
                    <a:pt x="2947" y="31072"/>
                    <a:pt x="3223" y="31054"/>
                  </a:cubicBezTo>
                  <a:lnTo>
                    <a:pt x="3223" y="31054"/>
                  </a:lnTo>
                  <a:cubicBezTo>
                    <a:pt x="2008" y="31291"/>
                    <a:pt x="929" y="31562"/>
                    <a:pt x="682" y="31809"/>
                  </a:cubicBezTo>
                  <a:cubicBezTo>
                    <a:pt x="53" y="32440"/>
                    <a:pt x="1145" y="32615"/>
                    <a:pt x="2543" y="32615"/>
                  </a:cubicBezTo>
                  <a:cubicBezTo>
                    <a:pt x="4264" y="32615"/>
                    <a:pt x="6447" y="32351"/>
                    <a:pt x="6448" y="32351"/>
                  </a:cubicBezTo>
                  <a:lnTo>
                    <a:pt x="6448" y="32351"/>
                  </a:lnTo>
                  <a:cubicBezTo>
                    <a:pt x="1429" y="33002"/>
                    <a:pt x="1481" y="32739"/>
                    <a:pt x="1427" y="33427"/>
                  </a:cubicBezTo>
                  <a:cubicBezTo>
                    <a:pt x="1387" y="33944"/>
                    <a:pt x="2522" y="34150"/>
                    <a:pt x="5279" y="34184"/>
                  </a:cubicBezTo>
                  <a:cubicBezTo>
                    <a:pt x="7515" y="34212"/>
                    <a:pt x="9826" y="34687"/>
                    <a:pt x="13229" y="34914"/>
                  </a:cubicBezTo>
                  <a:cubicBezTo>
                    <a:pt x="13229" y="34914"/>
                    <a:pt x="26843" y="38765"/>
                    <a:pt x="39810" y="38765"/>
                  </a:cubicBezTo>
                  <a:cubicBezTo>
                    <a:pt x="49896" y="38765"/>
                    <a:pt x="59590" y="36435"/>
                    <a:pt x="62180" y="28148"/>
                  </a:cubicBezTo>
                  <a:cubicBezTo>
                    <a:pt x="65372" y="17940"/>
                    <a:pt x="65392" y="14054"/>
                    <a:pt x="66495" y="7364"/>
                  </a:cubicBezTo>
                  <a:lnTo>
                    <a:pt x="5148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273;p56"/>
            <p:cNvSpPr/>
            <p:nvPr/>
          </p:nvSpPr>
          <p:spPr>
            <a:xfrm>
              <a:off x="3449200" y="4002625"/>
              <a:ext cx="172975" cy="21350"/>
            </a:xfrm>
            <a:custGeom>
              <a:avLst/>
              <a:gdLst/>
              <a:ahLst/>
              <a:cxnLst/>
              <a:rect l="l" t="t" r="r" b="b"/>
              <a:pathLst>
                <a:path w="6919" h="854" extrusionOk="0">
                  <a:moveTo>
                    <a:pt x="6346" y="1"/>
                  </a:moveTo>
                  <a:cubicBezTo>
                    <a:pt x="5727" y="1"/>
                    <a:pt x="4650" y="70"/>
                    <a:pt x="3430" y="197"/>
                  </a:cubicBezTo>
                  <a:cubicBezTo>
                    <a:pt x="1533" y="396"/>
                    <a:pt x="0" y="660"/>
                    <a:pt x="8" y="787"/>
                  </a:cubicBezTo>
                  <a:cubicBezTo>
                    <a:pt x="11" y="832"/>
                    <a:pt x="209" y="854"/>
                    <a:pt x="551" y="854"/>
                  </a:cubicBezTo>
                  <a:cubicBezTo>
                    <a:pt x="1167" y="854"/>
                    <a:pt x="2248" y="784"/>
                    <a:pt x="3478" y="656"/>
                  </a:cubicBezTo>
                  <a:cubicBezTo>
                    <a:pt x="5386" y="455"/>
                    <a:pt x="6919" y="192"/>
                    <a:pt x="6899" y="67"/>
                  </a:cubicBezTo>
                  <a:cubicBezTo>
                    <a:pt x="6892" y="22"/>
                    <a:pt x="6690" y="1"/>
                    <a:pt x="63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74;p56"/>
            <p:cNvSpPr/>
            <p:nvPr/>
          </p:nvSpPr>
          <p:spPr>
            <a:xfrm>
              <a:off x="3437600" y="3954400"/>
              <a:ext cx="183425" cy="32350"/>
            </a:xfrm>
            <a:custGeom>
              <a:avLst/>
              <a:gdLst/>
              <a:ahLst/>
              <a:cxnLst/>
              <a:rect l="l" t="t" r="r" b="b"/>
              <a:pathLst>
                <a:path w="7337" h="1294" extrusionOk="0">
                  <a:moveTo>
                    <a:pt x="7072" y="0"/>
                  </a:moveTo>
                  <a:cubicBezTo>
                    <a:pt x="6540" y="0"/>
                    <a:pt x="5195" y="160"/>
                    <a:pt x="3631" y="419"/>
                  </a:cubicBezTo>
                  <a:cubicBezTo>
                    <a:pt x="1616" y="754"/>
                    <a:pt x="1" y="1127"/>
                    <a:pt x="21" y="1253"/>
                  </a:cubicBezTo>
                  <a:cubicBezTo>
                    <a:pt x="26" y="1281"/>
                    <a:pt x="112" y="1294"/>
                    <a:pt x="265" y="1294"/>
                  </a:cubicBezTo>
                  <a:cubicBezTo>
                    <a:pt x="798" y="1294"/>
                    <a:pt x="2142" y="1133"/>
                    <a:pt x="3706" y="873"/>
                  </a:cubicBezTo>
                  <a:cubicBezTo>
                    <a:pt x="5720" y="540"/>
                    <a:pt x="7337" y="167"/>
                    <a:pt x="7315" y="41"/>
                  </a:cubicBezTo>
                  <a:cubicBezTo>
                    <a:pt x="7311" y="13"/>
                    <a:pt x="7225" y="0"/>
                    <a:pt x="70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75;p56"/>
            <p:cNvSpPr/>
            <p:nvPr/>
          </p:nvSpPr>
          <p:spPr>
            <a:xfrm>
              <a:off x="3446250" y="3903700"/>
              <a:ext cx="173325" cy="32975"/>
            </a:xfrm>
            <a:custGeom>
              <a:avLst/>
              <a:gdLst/>
              <a:ahLst/>
              <a:cxnLst/>
              <a:rect l="l" t="t" r="r" b="b"/>
              <a:pathLst>
                <a:path w="6933" h="1319" extrusionOk="0">
                  <a:moveTo>
                    <a:pt x="6688" y="0"/>
                  </a:moveTo>
                  <a:cubicBezTo>
                    <a:pt x="6190" y="0"/>
                    <a:pt x="4912" y="165"/>
                    <a:pt x="3426" y="433"/>
                  </a:cubicBezTo>
                  <a:cubicBezTo>
                    <a:pt x="1524" y="774"/>
                    <a:pt x="1" y="1153"/>
                    <a:pt x="23" y="1279"/>
                  </a:cubicBezTo>
                  <a:cubicBezTo>
                    <a:pt x="28" y="1306"/>
                    <a:pt x="105" y="1319"/>
                    <a:pt x="243" y="1319"/>
                  </a:cubicBezTo>
                  <a:cubicBezTo>
                    <a:pt x="739" y="1319"/>
                    <a:pt x="2019" y="1153"/>
                    <a:pt x="3507" y="886"/>
                  </a:cubicBezTo>
                  <a:cubicBezTo>
                    <a:pt x="5408" y="545"/>
                    <a:pt x="6933" y="166"/>
                    <a:pt x="6910" y="40"/>
                  </a:cubicBezTo>
                  <a:cubicBezTo>
                    <a:pt x="6905" y="13"/>
                    <a:pt x="6827" y="0"/>
                    <a:pt x="66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76;p56"/>
            <p:cNvSpPr/>
            <p:nvPr/>
          </p:nvSpPr>
          <p:spPr>
            <a:xfrm>
              <a:off x="5047050" y="4166950"/>
              <a:ext cx="1090925" cy="407325"/>
            </a:xfrm>
            <a:custGeom>
              <a:avLst/>
              <a:gdLst/>
              <a:ahLst/>
              <a:cxnLst/>
              <a:rect l="l" t="t" r="r" b="b"/>
              <a:pathLst>
                <a:path w="43637" h="16293" extrusionOk="0">
                  <a:moveTo>
                    <a:pt x="40840" y="1"/>
                  </a:moveTo>
                  <a:lnTo>
                    <a:pt x="1672" y="3633"/>
                  </a:lnTo>
                  <a:lnTo>
                    <a:pt x="1" y="16292"/>
                  </a:lnTo>
                  <a:lnTo>
                    <a:pt x="43637" y="16292"/>
                  </a:lnTo>
                  <a:lnTo>
                    <a:pt x="40840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77;p56"/>
            <p:cNvSpPr/>
            <p:nvPr/>
          </p:nvSpPr>
          <p:spPr>
            <a:xfrm>
              <a:off x="4623675" y="2767875"/>
              <a:ext cx="359200" cy="576250"/>
            </a:xfrm>
            <a:custGeom>
              <a:avLst/>
              <a:gdLst/>
              <a:ahLst/>
              <a:cxnLst/>
              <a:rect l="l" t="t" r="r" b="b"/>
              <a:pathLst>
                <a:path w="14368" h="23050" extrusionOk="0">
                  <a:moveTo>
                    <a:pt x="6344" y="0"/>
                  </a:moveTo>
                  <a:cubicBezTo>
                    <a:pt x="6344" y="0"/>
                    <a:pt x="0" y="19050"/>
                    <a:pt x="407" y="19812"/>
                  </a:cubicBezTo>
                  <a:lnTo>
                    <a:pt x="14368" y="23050"/>
                  </a:lnTo>
                  <a:lnTo>
                    <a:pt x="6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278;p56"/>
            <p:cNvSpPr/>
            <p:nvPr/>
          </p:nvSpPr>
          <p:spPr>
            <a:xfrm>
              <a:off x="4623675" y="2767875"/>
              <a:ext cx="359200" cy="576250"/>
            </a:xfrm>
            <a:custGeom>
              <a:avLst/>
              <a:gdLst/>
              <a:ahLst/>
              <a:cxnLst/>
              <a:rect l="l" t="t" r="r" b="b"/>
              <a:pathLst>
                <a:path w="14368" h="23050" extrusionOk="0">
                  <a:moveTo>
                    <a:pt x="6344" y="0"/>
                  </a:moveTo>
                  <a:cubicBezTo>
                    <a:pt x="6344" y="0"/>
                    <a:pt x="0" y="19050"/>
                    <a:pt x="407" y="19812"/>
                  </a:cubicBezTo>
                  <a:lnTo>
                    <a:pt x="14368" y="23050"/>
                  </a:lnTo>
                  <a:lnTo>
                    <a:pt x="6344" y="0"/>
                  </a:lnTo>
                  <a:close/>
                </a:path>
              </a:pathLst>
            </a:custGeom>
            <a:solidFill>
              <a:schemeClr val="accent2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279;p56"/>
            <p:cNvSpPr/>
            <p:nvPr/>
          </p:nvSpPr>
          <p:spPr>
            <a:xfrm>
              <a:off x="4778600" y="2608375"/>
              <a:ext cx="1322375" cy="1735825"/>
            </a:xfrm>
            <a:custGeom>
              <a:avLst/>
              <a:gdLst/>
              <a:ahLst/>
              <a:cxnLst/>
              <a:rect l="l" t="t" r="r" b="b"/>
              <a:pathLst>
                <a:path w="52895" h="69433" extrusionOk="0">
                  <a:moveTo>
                    <a:pt x="13706" y="1"/>
                  </a:moveTo>
                  <a:cubicBezTo>
                    <a:pt x="11976" y="1"/>
                    <a:pt x="10244" y="112"/>
                    <a:pt x="8520" y="335"/>
                  </a:cubicBezTo>
                  <a:lnTo>
                    <a:pt x="7672" y="445"/>
                  </a:lnTo>
                  <a:cubicBezTo>
                    <a:pt x="4154" y="901"/>
                    <a:pt x="1210" y="3201"/>
                    <a:pt x="147" y="6380"/>
                  </a:cubicBezTo>
                  <a:cubicBezTo>
                    <a:pt x="147" y="6380"/>
                    <a:pt x="0" y="15766"/>
                    <a:pt x="2884" y="21979"/>
                  </a:cubicBezTo>
                  <a:lnTo>
                    <a:pt x="12109" y="42164"/>
                  </a:lnTo>
                  <a:lnTo>
                    <a:pt x="10739" y="69432"/>
                  </a:lnTo>
                  <a:lnTo>
                    <a:pt x="52894" y="64659"/>
                  </a:lnTo>
                  <a:lnTo>
                    <a:pt x="46297" y="38304"/>
                  </a:lnTo>
                  <a:cubicBezTo>
                    <a:pt x="46297" y="38304"/>
                    <a:pt x="41761" y="7748"/>
                    <a:pt x="33497" y="4362"/>
                  </a:cubicBezTo>
                  <a:cubicBezTo>
                    <a:pt x="30306" y="3054"/>
                    <a:pt x="27255" y="2251"/>
                    <a:pt x="24727" y="1534"/>
                  </a:cubicBezTo>
                  <a:cubicBezTo>
                    <a:pt x="21133" y="515"/>
                    <a:pt x="17425" y="1"/>
                    <a:pt x="137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280;p56"/>
            <p:cNvSpPr/>
            <p:nvPr/>
          </p:nvSpPr>
          <p:spPr>
            <a:xfrm>
              <a:off x="5324350" y="4313700"/>
              <a:ext cx="8400" cy="247675"/>
            </a:xfrm>
            <a:custGeom>
              <a:avLst/>
              <a:gdLst/>
              <a:ahLst/>
              <a:cxnLst/>
              <a:rect l="l" t="t" r="r" b="b"/>
              <a:pathLst>
                <a:path w="336" h="9907" extrusionOk="0">
                  <a:moveTo>
                    <a:pt x="75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11" y="0"/>
                    <a:pt x="0" y="2221"/>
                    <a:pt x="51" y="4957"/>
                  </a:cubicBezTo>
                  <a:cubicBezTo>
                    <a:pt x="101" y="7690"/>
                    <a:pt x="196" y="9907"/>
                    <a:pt x="260" y="9907"/>
                  </a:cubicBezTo>
                  <a:cubicBezTo>
                    <a:pt x="260" y="9907"/>
                    <a:pt x="260" y="9907"/>
                    <a:pt x="260" y="9907"/>
                  </a:cubicBezTo>
                  <a:cubicBezTo>
                    <a:pt x="325" y="9905"/>
                    <a:pt x="335" y="7688"/>
                    <a:pt x="285" y="4952"/>
                  </a:cubicBezTo>
                  <a:cubicBezTo>
                    <a:pt x="234" y="2216"/>
                    <a:pt x="140" y="0"/>
                    <a:pt x="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281;p56"/>
            <p:cNvSpPr/>
            <p:nvPr/>
          </p:nvSpPr>
          <p:spPr>
            <a:xfrm>
              <a:off x="5369625" y="4338975"/>
              <a:ext cx="50850" cy="46625"/>
            </a:xfrm>
            <a:custGeom>
              <a:avLst/>
              <a:gdLst/>
              <a:ahLst/>
              <a:cxnLst/>
              <a:rect l="l" t="t" r="r" b="b"/>
              <a:pathLst>
                <a:path w="2034" h="1865" extrusionOk="0">
                  <a:moveTo>
                    <a:pt x="454" y="1"/>
                  </a:moveTo>
                  <a:cubicBezTo>
                    <a:pt x="416" y="1"/>
                    <a:pt x="129" y="184"/>
                    <a:pt x="41" y="671"/>
                  </a:cubicBezTo>
                  <a:cubicBezTo>
                    <a:pt x="0" y="921"/>
                    <a:pt x="49" y="1266"/>
                    <a:pt x="300" y="1526"/>
                  </a:cubicBezTo>
                  <a:cubicBezTo>
                    <a:pt x="480" y="1721"/>
                    <a:pt x="762" y="1865"/>
                    <a:pt x="1069" y="1865"/>
                  </a:cubicBezTo>
                  <a:cubicBezTo>
                    <a:pt x="1163" y="1865"/>
                    <a:pt x="1259" y="1851"/>
                    <a:pt x="1355" y="1821"/>
                  </a:cubicBezTo>
                  <a:cubicBezTo>
                    <a:pt x="1763" y="1685"/>
                    <a:pt x="1996" y="1297"/>
                    <a:pt x="2009" y="942"/>
                  </a:cubicBezTo>
                  <a:cubicBezTo>
                    <a:pt x="2034" y="572"/>
                    <a:pt x="1782" y="278"/>
                    <a:pt x="1548" y="176"/>
                  </a:cubicBezTo>
                  <a:cubicBezTo>
                    <a:pt x="1412" y="110"/>
                    <a:pt x="1281" y="86"/>
                    <a:pt x="1168" y="86"/>
                  </a:cubicBezTo>
                  <a:cubicBezTo>
                    <a:pt x="1084" y="86"/>
                    <a:pt x="1010" y="99"/>
                    <a:pt x="951" y="119"/>
                  </a:cubicBezTo>
                  <a:cubicBezTo>
                    <a:pt x="815" y="165"/>
                    <a:pt x="762" y="228"/>
                    <a:pt x="769" y="239"/>
                  </a:cubicBezTo>
                  <a:cubicBezTo>
                    <a:pt x="770" y="242"/>
                    <a:pt x="773" y="244"/>
                    <a:pt x="779" y="244"/>
                  </a:cubicBezTo>
                  <a:cubicBezTo>
                    <a:pt x="810" y="244"/>
                    <a:pt x="909" y="204"/>
                    <a:pt x="1052" y="204"/>
                  </a:cubicBezTo>
                  <a:cubicBezTo>
                    <a:pt x="1167" y="204"/>
                    <a:pt x="1311" y="230"/>
                    <a:pt x="1470" y="323"/>
                  </a:cubicBezTo>
                  <a:cubicBezTo>
                    <a:pt x="1656" y="431"/>
                    <a:pt x="1823" y="653"/>
                    <a:pt x="1795" y="931"/>
                  </a:cubicBezTo>
                  <a:cubicBezTo>
                    <a:pt x="1777" y="1202"/>
                    <a:pt x="1581" y="1505"/>
                    <a:pt x="1285" y="1601"/>
                  </a:cubicBezTo>
                  <a:cubicBezTo>
                    <a:pt x="1213" y="1624"/>
                    <a:pt x="1140" y="1634"/>
                    <a:pt x="1067" y="1634"/>
                  </a:cubicBezTo>
                  <a:cubicBezTo>
                    <a:pt x="833" y="1634"/>
                    <a:pt x="604" y="1527"/>
                    <a:pt x="454" y="1378"/>
                  </a:cubicBezTo>
                  <a:cubicBezTo>
                    <a:pt x="249" y="1182"/>
                    <a:pt x="191" y="910"/>
                    <a:pt x="205" y="691"/>
                  </a:cubicBezTo>
                  <a:cubicBezTo>
                    <a:pt x="242" y="239"/>
                    <a:pt x="492" y="26"/>
                    <a:pt x="459" y="3"/>
                  </a:cubicBezTo>
                  <a:cubicBezTo>
                    <a:pt x="459" y="1"/>
                    <a:pt x="457" y="1"/>
                    <a:pt x="4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282;p56"/>
            <p:cNvSpPr/>
            <p:nvPr/>
          </p:nvSpPr>
          <p:spPr>
            <a:xfrm>
              <a:off x="5653700" y="4272450"/>
              <a:ext cx="431800" cy="190750"/>
            </a:xfrm>
            <a:custGeom>
              <a:avLst/>
              <a:gdLst/>
              <a:ahLst/>
              <a:cxnLst/>
              <a:rect l="l" t="t" r="r" b="b"/>
              <a:pathLst>
                <a:path w="17272" h="7630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3"/>
                    <a:pt x="21" y="74"/>
                    <a:pt x="65" y="205"/>
                  </a:cubicBezTo>
                  <a:cubicBezTo>
                    <a:pt x="114" y="335"/>
                    <a:pt x="172" y="534"/>
                    <a:pt x="282" y="775"/>
                  </a:cubicBezTo>
                  <a:cubicBezTo>
                    <a:pt x="484" y="1265"/>
                    <a:pt x="838" y="1951"/>
                    <a:pt x="1379" y="2731"/>
                  </a:cubicBezTo>
                  <a:cubicBezTo>
                    <a:pt x="1919" y="3511"/>
                    <a:pt x="2677" y="4368"/>
                    <a:pt x="3662" y="5154"/>
                  </a:cubicBezTo>
                  <a:cubicBezTo>
                    <a:pt x="5653" y="6758"/>
                    <a:pt x="8129" y="7630"/>
                    <a:pt x="10673" y="7630"/>
                  </a:cubicBezTo>
                  <a:cubicBezTo>
                    <a:pt x="10878" y="7630"/>
                    <a:pt x="11084" y="7624"/>
                    <a:pt x="11290" y="7613"/>
                  </a:cubicBezTo>
                  <a:cubicBezTo>
                    <a:pt x="12549" y="7552"/>
                    <a:pt x="13663" y="7298"/>
                    <a:pt x="14560" y="6983"/>
                  </a:cubicBezTo>
                  <a:cubicBezTo>
                    <a:pt x="15456" y="6668"/>
                    <a:pt x="16142" y="6314"/>
                    <a:pt x="16592" y="6035"/>
                  </a:cubicBezTo>
                  <a:cubicBezTo>
                    <a:pt x="16823" y="5905"/>
                    <a:pt x="16985" y="5775"/>
                    <a:pt x="17101" y="5698"/>
                  </a:cubicBezTo>
                  <a:cubicBezTo>
                    <a:pt x="17214" y="5617"/>
                    <a:pt x="17271" y="5571"/>
                    <a:pt x="17266" y="5565"/>
                  </a:cubicBezTo>
                  <a:cubicBezTo>
                    <a:pt x="17266" y="5564"/>
                    <a:pt x="17265" y="5564"/>
                    <a:pt x="17263" y="5564"/>
                  </a:cubicBezTo>
                  <a:cubicBezTo>
                    <a:pt x="17230" y="5564"/>
                    <a:pt x="16982" y="5714"/>
                    <a:pt x="16546" y="5954"/>
                  </a:cubicBezTo>
                  <a:cubicBezTo>
                    <a:pt x="16086" y="6207"/>
                    <a:pt x="15395" y="6532"/>
                    <a:pt x="14506" y="6825"/>
                  </a:cubicBezTo>
                  <a:cubicBezTo>
                    <a:pt x="13618" y="7119"/>
                    <a:pt x="12517" y="7348"/>
                    <a:pt x="11281" y="7399"/>
                  </a:cubicBezTo>
                  <a:cubicBezTo>
                    <a:pt x="11109" y="7407"/>
                    <a:pt x="10938" y="7411"/>
                    <a:pt x="10766" y="7411"/>
                  </a:cubicBezTo>
                  <a:cubicBezTo>
                    <a:pt x="8240" y="7411"/>
                    <a:pt x="5783" y="6559"/>
                    <a:pt x="3795" y="4984"/>
                  </a:cubicBezTo>
                  <a:cubicBezTo>
                    <a:pt x="2821" y="4222"/>
                    <a:pt x="2064" y="3392"/>
                    <a:pt x="1512" y="2635"/>
                  </a:cubicBezTo>
                  <a:cubicBezTo>
                    <a:pt x="960" y="1880"/>
                    <a:pt x="593" y="1211"/>
                    <a:pt x="365" y="737"/>
                  </a:cubicBezTo>
                  <a:cubicBezTo>
                    <a:pt x="141" y="270"/>
                    <a:pt x="29" y="0"/>
                    <a:pt x="9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283;p56"/>
            <p:cNvSpPr/>
            <p:nvPr/>
          </p:nvSpPr>
          <p:spPr>
            <a:xfrm>
              <a:off x="4829600" y="3070500"/>
              <a:ext cx="405200" cy="68950"/>
            </a:xfrm>
            <a:custGeom>
              <a:avLst/>
              <a:gdLst/>
              <a:ahLst/>
              <a:cxnLst/>
              <a:rect l="l" t="t" r="r" b="b"/>
              <a:pathLst>
                <a:path w="16208" h="2758" extrusionOk="0">
                  <a:moveTo>
                    <a:pt x="2931" y="1"/>
                  </a:moveTo>
                  <a:cubicBezTo>
                    <a:pt x="2686" y="1"/>
                    <a:pt x="2451" y="20"/>
                    <a:pt x="2230" y="58"/>
                  </a:cubicBezTo>
                  <a:cubicBezTo>
                    <a:pt x="1415" y="178"/>
                    <a:pt x="812" y="519"/>
                    <a:pt x="468" y="816"/>
                  </a:cubicBezTo>
                  <a:cubicBezTo>
                    <a:pt x="333" y="929"/>
                    <a:pt x="211" y="1055"/>
                    <a:pt x="104" y="1194"/>
                  </a:cubicBezTo>
                  <a:cubicBezTo>
                    <a:pt x="34" y="1292"/>
                    <a:pt x="0" y="1344"/>
                    <a:pt x="6" y="1348"/>
                  </a:cubicBezTo>
                  <a:cubicBezTo>
                    <a:pt x="7" y="1349"/>
                    <a:pt x="8" y="1349"/>
                    <a:pt x="9" y="1349"/>
                  </a:cubicBezTo>
                  <a:cubicBezTo>
                    <a:pt x="35" y="1349"/>
                    <a:pt x="184" y="1148"/>
                    <a:pt x="525" y="888"/>
                  </a:cubicBezTo>
                  <a:cubicBezTo>
                    <a:pt x="876" y="622"/>
                    <a:pt x="1464" y="318"/>
                    <a:pt x="2253" y="221"/>
                  </a:cubicBezTo>
                  <a:cubicBezTo>
                    <a:pt x="2437" y="195"/>
                    <a:pt x="2631" y="181"/>
                    <a:pt x="2833" y="181"/>
                  </a:cubicBezTo>
                  <a:cubicBezTo>
                    <a:pt x="3490" y="181"/>
                    <a:pt x="4226" y="323"/>
                    <a:pt x="4981" y="608"/>
                  </a:cubicBezTo>
                  <a:cubicBezTo>
                    <a:pt x="5973" y="966"/>
                    <a:pt x="6992" y="1546"/>
                    <a:pt x="8127" y="2043"/>
                  </a:cubicBezTo>
                  <a:cubicBezTo>
                    <a:pt x="9085" y="2462"/>
                    <a:pt x="10091" y="2758"/>
                    <a:pt x="11044" y="2758"/>
                  </a:cubicBezTo>
                  <a:cubicBezTo>
                    <a:pt x="11211" y="2758"/>
                    <a:pt x="11376" y="2748"/>
                    <a:pt x="11540" y="2729"/>
                  </a:cubicBezTo>
                  <a:cubicBezTo>
                    <a:pt x="12632" y="2607"/>
                    <a:pt x="13517" y="2128"/>
                    <a:pt x="14189" y="1685"/>
                  </a:cubicBezTo>
                  <a:cubicBezTo>
                    <a:pt x="14865" y="1234"/>
                    <a:pt x="15357" y="801"/>
                    <a:pt x="15695" y="503"/>
                  </a:cubicBezTo>
                  <a:cubicBezTo>
                    <a:pt x="16030" y="201"/>
                    <a:pt x="16207" y="26"/>
                    <a:pt x="16198" y="13"/>
                  </a:cubicBezTo>
                  <a:cubicBezTo>
                    <a:pt x="16198" y="13"/>
                    <a:pt x="16197" y="13"/>
                    <a:pt x="16196" y="13"/>
                  </a:cubicBezTo>
                  <a:cubicBezTo>
                    <a:pt x="16171" y="13"/>
                    <a:pt x="15975" y="164"/>
                    <a:pt x="15635" y="432"/>
                  </a:cubicBezTo>
                  <a:cubicBezTo>
                    <a:pt x="15281" y="708"/>
                    <a:pt x="14774" y="1120"/>
                    <a:pt x="14098" y="1546"/>
                  </a:cubicBezTo>
                  <a:cubicBezTo>
                    <a:pt x="13427" y="1966"/>
                    <a:pt x="12558" y="2410"/>
                    <a:pt x="11517" y="2514"/>
                  </a:cubicBezTo>
                  <a:cubicBezTo>
                    <a:pt x="11373" y="2529"/>
                    <a:pt x="11227" y="2537"/>
                    <a:pt x="11080" y="2537"/>
                  </a:cubicBezTo>
                  <a:cubicBezTo>
                    <a:pt x="10161" y="2537"/>
                    <a:pt x="9178" y="2246"/>
                    <a:pt x="8218" y="1827"/>
                  </a:cubicBezTo>
                  <a:cubicBezTo>
                    <a:pt x="7102" y="1339"/>
                    <a:pt x="6071" y="761"/>
                    <a:pt x="5053" y="406"/>
                  </a:cubicBezTo>
                  <a:cubicBezTo>
                    <a:pt x="4318" y="136"/>
                    <a:pt x="3587" y="1"/>
                    <a:pt x="2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284;p56"/>
            <p:cNvSpPr/>
            <p:nvPr/>
          </p:nvSpPr>
          <p:spPr>
            <a:xfrm>
              <a:off x="4786925" y="2804175"/>
              <a:ext cx="171525" cy="47625"/>
            </a:xfrm>
            <a:custGeom>
              <a:avLst/>
              <a:gdLst/>
              <a:ahLst/>
              <a:cxnLst/>
              <a:rect l="l" t="t" r="r" b="b"/>
              <a:pathLst>
                <a:path w="6861" h="1905" extrusionOk="0">
                  <a:moveTo>
                    <a:pt x="6838" y="1"/>
                  </a:moveTo>
                  <a:cubicBezTo>
                    <a:pt x="6786" y="1"/>
                    <a:pt x="6475" y="255"/>
                    <a:pt x="5946" y="578"/>
                  </a:cubicBezTo>
                  <a:cubicBezTo>
                    <a:pt x="5390" y="919"/>
                    <a:pt x="4565" y="1303"/>
                    <a:pt x="3593" y="1517"/>
                  </a:cubicBezTo>
                  <a:cubicBezTo>
                    <a:pt x="2997" y="1646"/>
                    <a:pt x="2426" y="1693"/>
                    <a:pt x="1923" y="1693"/>
                  </a:cubicBezTo>
                  <a:cubicBezTo>
                    <a:pt x="1605" y="1693"/>
                    <a:pt x="1315" y="1674"/>
                    <a:pt x="1063" y="1645"/>
                  </a:cubicBezTo>
                  <a:cubicBezTo>
                    <a:pt x="504" y="1581"/>
                    <a:pt x="134" y="1489"/>
                    <a:pt x="35" y="1489"/>
                  </a:cubicBezTo>
                  <a:cubicBezTo>
                    <a:pt x="19" y="1489"/>
                    <a:pt x="10" y="1491"/>
                    <a:pt x="8" y="1497"/>
                  </a:cubicBezTo>
                  <a:cubicBezTo>
                    <a:pt x="0" y="1520"/>
                    <a:pt x="381" y="1690"/>
                    <a:pt x="1040" y="1809"/>
                  </a:cubicBezTo>
                  <a:cubicBezTo>
                    <a:pt x="1354" y="1867"/>
                    <a:pt x="1734" y="1904"/>
                    <a:pt x="2154" y="1904"/>
                  </a:cubicBezTo>
                  <a:cubicBezTo>
                    <a:pt x="2613" y="1904"/>
                    <a:pt x="3120" y="1859"/>
                    <a:pt x="3645" y="1746"/>
                  </a:cubicBezTo>
                  <a:cubicBezTo>
                    <a:pt x="4648" y="1524"/>
                    <a:pt x="5490" y="1101"/>
                    <a:pt x="6036" y="717"/>
                  </a:cubicBezTo>
                  <a:cubicBezTo>
                    <a:pt x="6587" y="335"/>
                    <a:pt x="6861" y="20"/>
                    <a:pt x="6844" y="3"/>
                  </a:cubicBezTo>
                  <a:cubicBezTo>
                    <a:pt x="6843" y="1"/>
                    <a:pt x="6841" y="1"/>
                    <a:pt x="68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85;p56"/>
            <p:cNvSpPr/>
            <p:nvPr/>
          </p:nvSpPr>
          <p:spPr>
            <a:xfrm>
              <a:off x="5004050" y="3439350"/>
              <a:ext cx="906975" cy="113125"/>
            </a:xfrm>
            <a:custGeom>
              <a:avLst/>
              <a:gdLst/>
              <a:ahLst/>
              <a:cxnLst/>
              <a:rect l="l" t="t" r="r" b="b"/>
              <a:pathLst>
                <a:path w="36279" h="4525" extrusionOk="0">
                  <a:moveTo>
                    <a:pt x="24148" y="0"/>
                  </a:moveTo>
                  <a:cubicBezTo>
                    <a:pt x="23297" y="0"/>
                    <a:pt x="22449" y="96"/>
                    <a:pt x="21618" y="286"/>
                  </a:cubicBezTo>
                  <a:cubicBezTo>
                    <a:pt x="20408" y="553"/>
                    <a:pt x="19205" y="994"/>
                    <a:pt x="18000" y="1488"/>
                  </a:cubicBezTo>
                  <a:cubicBezTo>
                    <a:pt x="15596" y="2488"/>
                    <a:pt x="13351" y="3566"/>
                    <a:pt x="11155" y="4034"/>
                  </a:cubicBezTo>
                  <a:cubicBezTo>
                    <a:pt x="10267" y="4244"/>
                    <a:pt x="9400" y="4327"/>
                    <a:pt x="8574" y="4327"/>
                  </a:cubicBezTo>
                  <a:cubicBezTo>
                    <a:pt x="7363" y="4327"/>
                    <a:pt x="6239" y="4148"/>
                    <a:pt x="5259" y="3930"/>
                  </a:cubicBezTo>
                  <a:cubicBezTo>
                    <a:pt x="3603" y="3552"/>
                    <a:pt x="2305" y="3078"/>
                    <a:pt x="1404" y="2768"/>
                  </a:cubicBezTo>
                  <a:lnTo>
                    <a:pt x="369" y="2404"/>
                  </a:lnTo>
                  <a:cubicBezTo>
                    <a:pt x="151" y="2328"/>
                    <a:pt x="27" y="2288"/>
                    <a:pt x="6" y="2288"/>
                  </a:cubicBezTo>
                  <a:cubicBezTo>
                    <a:pt x="4" y="2288"/>
                    <a:pt x="3" y="2289"/>
                    <a:pt x="3" y="2289"/>
                  </a:cubicBezTo>
                  <a:cubicBezTo>
                    <a:pt x="0" y="2295"/>
                    <a:pt x="121" y="2350"/>
                    <a:pt x="352" y="2447"/>
                  </a:cubicBezTo>
                  <a:lnTo>
                    <a:pt x="1373" y="2854"/>
                  </a:lnTo>
                  <a:cubicBezTo>
                    <a:pt x="2265" y="3190"/>
                    <a:pt x="3557" y="3690"/>
                    <a:pt x="5223" y="4091"/>
                  </a:cubicBezTo>
                  <a:cubicBezTo>
                    <a:pt x="6230" y="4329"/>
                    <a:pt x="7401" y="4525"/>
                    <a:pt x="8666" y="4525"/>
                  </a:cubicBezTo>
                  <a:cubicBezTo>
                    <a:pt x="9478" y="4525"/>
                    <a:pt x="10328" y="4444"/>
                    <a:pt x="11199" y="4244"/>
                  </a:cubicBezTo>
                  <a:cubicBezTo>
                    <a:pt x="13432" y="3780"/>
                    <a:pt x="15697" y="2698"/>
                    <a:pt x="18088" y="1704"/>
                  </a:cubicBezTo>
                  <a:cubicBezTo>
                    <a:pt x="19289" y="1213"/>
                    <a:pt x="20479" y="775"/>
                    <a:pt x="21668" y="511"/>
                  </a:cubicBezTo>
                  <a:cubicBezTo>
                    <a:pt x="22502" y="317"/>
                    <a:pt x="23354" y="219"/>
                    <a:pt x="24208" y="219"/>
                  </a:cubicBezTo>
                  <a:cubicBezTo>
                    <a:pt x="24520" y="219"/>
                    <a:pt x="24833" y="232"/>
                    <a:pt x="25144" y="258"/>
                  </a:cubicBezTo>
                  <a:cubicBezTo>
                    <a:pt x="26258" y="367"/>
                    <a:pt x="27296" y="624"/>
                    <a:pt x="28269" y="864"/>
                  </a:cubicBezTo>
                  <a:cubicBezTo>
                    <a:pt x="29243" y="1103"/>
                    <a:pt x="30156" y="1321"/>
                    <a:pt x="31008" y="1433"/>
                  </a:cubicBezTo>
                  <a:cubicBezTo>
                    <a:pt x="31487" y="1498"/>
                    <a:pt x="31944" y="1528"/>
                    <a:pt x="32373" y="1528"/>
                  </a:cubicBezTo>
                  <a:cubicBezTo>
                    <a:pt x="33468" y="1528"/>
                    <a:pt x="34381" y="1336"/>
                    <a:pt x="35017" y="1066"/>
                  </a:cubicBezTo>
                  <a:cubicBezTo>
                    <a:pt x="35462" y="884"/>
                    <a:pt x="35774" y="673"/>
                    <a:pt x="35982" y="531"/>
                  </a:cubicBezTo>
                  <a:cubicBezTo>
                    <a:pt x="36180" y="373"/>
                    <a:pt x="36279" y="286"/>
                    <a:pt x="36274" y="281"/>
                  </a:cubicBezTo>
                  <a:cubicBezTo>
                    <a:pt x="36274" y="280"/>
                    <a:pt x="36273" y="280"/>
                    <a:pt x="36271" y="280"/>
                  </a:cubicBezTo>
                  <a:cubicBezTo>
                    <a:pt x="36231" y="280"/>
                    <a:pt x="35839" y="649"/>
                    <a:pt x="34985" y="982"/>
                  </a:cubicBezTo>
                  <a:cubicBezTo>
                    <a:pt x="34381" y="1218"/>
                    <a:pt x="33534" y="1383"/>
                    <a:pt x="32519" y="1383"/>
                  </a:cubicBezTo>
                  <a:cubicBezTo>
                    <a:pt x="32056" y="1383"/>
                    <a:pt x="31557" y="1349"/>
                    <a:pt x="31031" y="1271"/>
                  </a:cubicBezTo>
                  <a:cubicBezTo>
                    <a:pt x="30191" y="1150"/>
                    <a:pt x="29287" y="925"/>
                    <a:pt x="28316" y="676"/>
                  </a:cubicBezTo>
                  <a:cubicBezTo>
                    <a:pt x="27345" y="433"/>
                    <a:pt x="26300" y="160"/>
                    <a:pt x="25166" y="46"/>
                  </a:cubicBezTo>
                  <a:cubicBezTo>
                    <a:pt x="24827" y="15"/>
                    <a:pt x="24487" y="0"/>
                    <a:pt x="24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86;p56"/>
            <p:cNvSpPr/>
            <p:nvPr/>
          </p:nvSpPr>
          <p:spPr>
            <a:xfrm>
              <a:off x="5075525" y="3787225"/>
              <a:ext cx="936700" cy="121300"/>
            </a:xfrm>
            <a:custGeom>
              <a:avLst/>
              <a:gdLst/>
              <a:ahLst/>
              <a:cxnLst/>
              <a:rect l="l" t="t" r="r" b="b"/>
              <a:pathLst>
                <a:path w="37468" h="4852" extrusionOk="0">
                  <a:moveTo>
                    <a:pt x="30893" y="0"/>
                  </a:moveTo>
                  <a:cubicBezTo>
                    <a:pt x="30424" y="0"/>
                    <a:pt x="29938" y="40"/>
                    <a:pt x="29444" y="131"/>
                  </a:cubicBezTo>
                  <a:cubicBezTo>
                    <a:pt x="28364" y="339"/>
                    <a:pt x="27272" y="798"/>
                    <a:pt x="26206" y="1396"/>
                  </a:cubicBezTo>
                  <a:cubicBezTo>
                    <a:pt x="25131" y="1983"/>
                    <a:pt x="24070" y="2702"/>
                    <a:pt x="22911" y="3332"/>
                  </a:cubicBezTo>
                  <a:cubicBezTo>
                    <a:pt x="21759" y="3965"/>
                    <a:pt x="20478" y="4491"/>
                    <a:pt x="19091" y="4595"/>
                  </a:cubicBezTo>
                  <a:cubicBezTo>
                    <a:pt x="18886" y="4611"/>
                    <a:pt x="18683" y="4618"/>
                    <a:pt x="18480" y="4618"/>
                  </a:cubicBezTo>
                  <a:cubicBezTo>
                    <a:pt x="17308" y="4618"/>
                    <a:pt x="16164" y="4370"/>
                    <a:pt x="15096" y="4038"/>
                  </a:cubicBezTo>
                  <a:cubicBezTo>
                    <a:pt x="13839" y="3644"/>
                    <a:pt x="12672" y="3121"/>
                    <a:pt x="11556" y="2636"/>
                  </a:cubicBezTo>
                  <a:cubicBezTo>
                    <a:pt x="9337" y="1650"/>
                    <a:pt x="7221" y="873"/>
                    <a:pt x="5343" y="842"/>
                  </a:cubicBezTo>
                  <a:cubicBezTo>
                    <a:pt x="5255" y="839"/>
                    <a:pt x="5167" y="838"/>
                    <a:pt x="5079" y="838"/>
                  </a:cubicBezTo>
                  <a:cubicBezTo>
                    <a:pt x="4329" y="838"/>
                    <a:pt x="3584" y="943"/>
                    <a:pt x="2862" y="1148"/>
                  </a:cubicBezTo>
                  <a:cubicBezTo>
                    <a:pt x="2154" y="1359"/>
                    <a:pt x="1581" y="1654"/>
                    <a:pt x="1152" y="1946"/>
                  </a:cubicBezTo>
                  <a:cubicBezTo>
                    <a:pt x="720" y="2235"/>
                    <a:pt x="441" y="2532"/>
                    <a:pt x="256" y="2731"/>
                  </a:cubicBezTo>
                  <a:lnTo>
                    <a:pt x="64" y="2974"/>
                  </a:lnTo>
                  <a:cubicBezTo>
                    <a:pt x="21" y="3029"/>
                    <a:pt x="1" y="3058"/>
                    <a:pt x="4" y="3061"/>
                  </a:cubicBezTo>
                  <a:cubicBezTo>
                    <a:pt x="5" y="3062"/>
                    <a:pt x="6" y="3062"/>
                    <a:pt x="7" y="3062"/>
                  </a:cubicBezTo>
                  <a:cubicBezTo>
                    <a:pt x="48" y="3062"/>
                    <a:pt x="364" y="2568"/>
                    <a:pt x="1203" y="2021"/>
                  </a:cubicBezTo>
                  <a:cubicBezTo>
                    <a:pt x="1633" y="1745"/>
                    <a:pt x="2200" y="1468"/>
                    <a:pt x="2897" y="1272"/>
                  </a:cubicBezTo>
                  <a:cubicBezTo>
                    <a:pt x="3581" y="1091"/>
                    <a:pt x="4284" y="999"/>
                    <a:pt x="4991" y="999"/>
                  </a:cubicBezTo>
                  <a:cubicBezTo>
                    <a:pt x="5107" y="999"/>
                    <a:pt x="5222" y="1001"/>
                    <a:pt x="5338" y="1006"/>
                  </a:cubicBezTo>
                  <a:cubicBezTo>
                    <a:pt x="7176" y="1056"/>
                    <a:pt x="9258" y="1835"/>
                    <a:pt x="11469" y="2832"/>
                  </a:cubicBezTo>
                  <a:cubicBezTo>
                    <a:pt x="12582" y="3323"/>
                    <a:pt x="13754" y="3852"/>
                    <a:pt x="15026" y="4256"/>
                  </a:cubicBezTo>
                  <a:cubicBezTo>
                    <a:pt x="16109" y="4594"/>
                    <a:pt x="17277" y="4851"/>
                    <a:pt x="18483" y="4851"/>
                  </a:cubicBezTo>
                  <a:cubicBezTo>
                    <a:pt x="18691" y="4851"/>
                    <a:pt x="18899" y="4844"/>
                    <a:pt x="19109" y="4828"/>
                  </a:cubicBezTo>
                  <a:cubicBezTo>
                    <a:pt x="20542" y="4719"/>
                    <a:pt x="21859" y="4175"/>
                    <a:pt x="23019" y="3531"/>
                  </a:cubicBezTo>
                  <a:cubicBezTo>
                    <a:pt x="24191" y="2892"/>
                    <a:pt x="25249" y="2170"/>
                    <a:pt x="26310" y="1584"/>
                  </a:cubicBezTo>
                  <a:cubicBezTo>
                    <a:pt x="27364" y="986"/>
                    <a:pt x="28430" y="532"/>
                    <a:pt x="29481" y="322"/>
                  </a:cubicBezTo>
                  <a:cubicBezTo>
                    <a:pt x="29989" y="224"/>
                    <a:pt x="30490" y="181"/>
                    <a:pt x="30972" y="181"/>
                  </a:cubicBezTo>
                  <a:cubicBezTo>
                    <a:pt x="31486" y="181"/>
                    <a:pt x="31980" y="230"/>
                    <a:pt x="32443" y="310"/>
                  </a:cubicBezTo>
                  <a:cubicBezTo>
                    <a:pt x="34246" y="644"/>
                    <a:pt x="35552" y="1457"/>
                    <a:pt x="36330" y="2107"/>
                  </a:cubicBezTo>
                  <a:cubicBezTo>
                    <a:pt x="36527" y="2271"/>
                    <a:pt x="36700" y="2419"/>
                    <a:pt x="36836" y="2561"/>
                  </a:cubicBezTo>
                  <a:cubicBezTo>
                    <a:pt x="36979" y="2699"/>
                    <a:pt x="37098" y="2815"/>
                    <a:pt x="37185" y="2921"/>
                  </a:cubicBezTo>
                  <a:lnTo>
                    <a:pt x="37391" y="3148"/>
                  </a:lnTo>
                  <a:cubicBezTo>
                    <a:pt x="37436" y="3196"/>
                    <a:pt x="37462" y="3222"/>
                    <a:pt x="37467" y="3222"/>
                  </a:cubicBezTo>
                  <a:cubicBezTo>
                    <a:pt x="37468" y="3222"/>
                    <a:pt x="37468" y="3222"/>
                    <a:pt x="37468" y="3222"/>
                  </a:cubicBezTo>
                  <a:cubicBezTo>
                    <a:pt x="37468" y="3222"/>
                    <a:pt x="37165" y="2728"/>
                    <a:pt x="36388" y="2038"/>
                  </a:cubicBezTo>
                  <a:cubicBezTo>
                    <a:pt x="35619" y="1359"/>
                    <a:pt x="34308" y="510"/>
                    <a:pt x="32473" y="148"/>
                  </a:cubicBezTo>
                  <a:cubicBezTo>
                    <a:pt x="31979" y="56"/>
                    <a:pt x="31447" y="0"/>
                    <a:pt x="308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87;p56"/>
            <p:cNvSpPr/>
            <p:nvPr/>
          </p:nvSpPr>
          <p:spPr>
            <a:xfrm>
              <a:off x="5056000" y="4109300"/>
              <a:ext cx="971600" cy="144425"/>
            </a:xfrm>
            <a:custGeom>
              <a:avLst/>
              <a:gdLst/>
              <a:ahLst/>
              <a:cxnLst/>
              <a:rect l="l" t="t" r="r" b="b"/>
              <a:pathLst>
                <a:path w="38864" h="5777" extrusionOk="0">
                  <a:moveTo>
                    <a:pt x="31647" y="0"/>
                  </a:moveTo>
                  <a:cubicBezTo>
                    <a:pt x="31546" y="0"/>
                    <a:pt x="31444" y="2"/>
                    <a:pt x="31341" y="5"/>
                  </a:cubicBezTo>
                  <a:cubicBezTo>
                    <a:pt x="30203" y="34"/>
                    <a:pt x="28998" y="258"/>
                    <a:pt x="27777" y="623"/>
                  </a:cubicBezTo>
                  <a:cubicBezTo>
                    <a:pt x="26556" y="995"/>
                    <a:pt x="25319" y="1507"/>
                    <a:pt x="24063" y="2088"/>
                  </a:cubicBezTo>
                  <a:cubicBezTo>
                    <a:pt x="22809" y="2668"/>
                    <a:pt x="21534" y="3313"/>
                    <a:pt x="20197" y="3899"/>
                  </a:cubicBezTo>
                  <a:cubicBezTo>
                    <a:pt x="18862" y="4483"/>
                    <a:pt x="17520" y="4974"/>
                    <a:pt x="16180" y="5258"/>
                  </a:cubicBezTo>
                  <a:cubicBezTo>
                    <a:pt x="15191" y="5457"/>
                    <a:pt x="14184" y="5557"/>
                    <a:pt x="13176" y="5557"/>
                  </a:cubicBezTo>
                  <a:cubicBezTo>
                    <a:pt x="12868" y="5557"/>
                    <a:pt x="12559" y="5548"/>
                    <a:pt x="12251" y="5529"/>
                  </a:cubicBezTo>
                  <a:cubicBezTo>
                    <a:pt x="9728" y="5379"/>
                    <a:pt x="7526" y="4693"/>
                    <a:pt x="5728" y="4059"/>
                  </a:cubicBezTo>
                  <a:cubicBezTo>
                    <a:pt x="3929" y="3402"/>
                    <a:pt x="2513" y="2767"/>
                    <a:pt x="1531" y="2334"/>
                  </a:cubicBezTo>
                  <a:lnTo>
                    <a:pt x="403" y="1834"/>
                  </a:lnTo>
                  <a:lnTo>
                    <a:pt x="106" y="1709"/>
                  </a:lnTo>
                  <a:cubicBezTo>
                    <a:pt x="45" y="1684"/>
                    <a:pt x="11" y="1672"/>
                    <a:pt x="3" y="1672"/>
                  </a:cubicBezTo>
                  <a:cubicBezTo>
                    <a:pt x="3" y="1672"/>
                    <a:pt x="2" y="1672"/>
                    <a:pt x="2" y="1672"/>
                  </a:cubicBezTo>
                  <a:cubicBezTo>
                    <a:pt x="0" y="1675"/>
                    <a:pt x="33" y="1695"/>
                    <a:pt x="97" y="1730"/>
                  </a:cubicBezTo>
                  <a:lnTo>
                    <a:pt x="383" y="1877"/>
                  </a:lnTo>
                  <a:cubicBezTo>
                    <a:pt x="635" y="2004"/>
                    <a:pt x="1010" y="2188"/>
                    <a:pt x="1495" y="2417"/>
                  </a:cubicBezTo>
                  <a:cubicBezTo>
                    <a:pt x="2464" y="2874"/>
                    <a:pt x="3873" y="3533"/>
                    <a:pt x="5671" y="4214"/>
                  </a:cubicBezTo>
                  <a:cubicBezTo>
                    <a:pt x="7471" y="4871"/>
                    <a:pt x="9684" y="5580"/>
                    <a:pt x="12239" y="5743"/>
                  </a:cubicBezTo>
                  <a:cubicBezTo>
                    <a:pt x="12574" y="5765"/>
                    <a:pt x="12909" y="5776"/>
                    <a:pt x="13244" y="5776"/>
                  </a:cubicBezTo>
                  <a:cubicBezTo>
                    <a:pt x="14245" y="5776"/>
                    <a:pt x="15244" y="5678"/>
                    <a:pt x="16227" y="5482"/>
                  </a:cubicBezTo>
                  <a:cubicBezTo>
                    <a:pt x="17590" y="5197"/>
                    <a:pt x="18948" y="4700"/>
                    <a:pt x="20292" y="4113"/>
                  </a:cubicBezTo>
                  <a:cubicBezTo>
                    <a:pt x="21637" y="3524"/>
                    <a:pt x="22913" y="2879"/>
                    <a:pt x="24161" y="2296"/>
                  </a:cubicBezTo>
                  <a:cubicBezTo>
                    <a:pt x="25409" y="1715"/>
                    <a:pt x="26636" y="1203"/>
                    <a:pt x="27841" y="831"/>
                  </a:cubicBezTo>
                  <a:cubicBezTo>
                    <a:pt x="29046" y="463"/>
                    <a:pt x="30229" y="236"/>
                    <a:pt x="31349" y="200"/>
                  </a:cubicBezTo>
                  <a:cubicBezTo>
                    <a:pt x="31475" y="195"/>
                    <a:pt x="31599" y="192"/>
                    <a:pt x="31723" y="192"/>
                  </a:cubicBezTo>
                  <a:cubicBezTo>
                    <a:pt x="32698" y="192"/>
                    <a:pt x="33610" y="345"/>
                    <a:pt x="34410" y="609"/>
                  </a:cubicBezTo>
                  <a:cubicBezTo>
                    <a:pt x="36236" y="1181"/>
                    <a:pt x="37445" y="2261"/>
                    <a:pt x="38064" y="3113"/>
                  </a:cubicBezTo>
                  <a:cubicBezTo>
                    <a:pt x="38681" y="3968"/>
                    <a:pt x="38820" y="4563"/>
                    <a:pt x="38858" y="4563"/>
                  </a:cubicBezTo>
                  <a:cubicBezTo>
                    <a:pt x="38858" y="4563"/>
                    <a:pt x="38859" y="4563"/>
                    <a:pt x="38859" y="4563"/>
                  </a:cubicBezTo>
                  <a:cubicBezTo>
                    <a:pt x="38864" y="4561"/>
                    <a:pt x="38853" y="4526"/>
                    <a:pt x="38830" y="4456"/>
                  </a:cubicBezTo>
                  <a:lnTo>
                    <a:pt x="38725" y="4151"/>
                  </a:lnTo>
                  <a:cubicBezTo>
                    <a:pt x="38624" y="3887"/>
                    <a:pt x="38442" y="3506"/>
                    <a:pt x="38137" y="3059"/>
                  </a:cubicBezTo>
                  <a:cubicBezTo>
                    <a:pt x="37530" y="2177"/>
                    <a:pt x="36316" y="1056"/>
                    <a:pt x="34461" y="452"/>
                  </a:cubicBezTo>
                  <a:cubicBezTo>
                    <a:pt x="33629" y="167"/>
                    <a:pt x="32670" y="0"/>
                    <a:pt x="31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88;p56"/>
            <p:cNvSpPr/>
            <p:nvPr/>
          </p:nvSpPr>
          <p:spPr>
            <a:xfrm>
              <a:off x="5131975" y="3386925"/>
              <a:ext cx="580100" cy="941675"/>
            </a:xfrm>
            <a:custGeom>
              <a:avLst/>
              <a:gdLst/>
              <a:ahLst/>
              <a:cxnLst/>
              <a:rect l="l" t="t" r="r" b="b"/>
              <a:pathLst>
                <a:path w="23204" h="37667" extrusionOk="0">
                  <a:moveTo>
                    <a:pt x="21124" y="0"/>
                  </a:moveTo>
                  <a:cubicBezTo>
                    <a:pt x="17119" y="5614"/>
                    <a:pt x="13863" y="11727"/>
                    <a:pt x="11441" y="18185"/>
                  </a:cubicBezTo>
                  <a:cubicBezTo>
                    <a:pt x="9852" y="22422"/>
                    <a:pt x="8454" y="27053"/>
                    <a:pt x="4933" y="29896"/>
                  </a:cubicBezTo>
                  <a:cubicBezTo>
                    <a:pt x="3676" y="30910"/>
                    <a:pt x="2178" y="31667"/>
                    <a:pt x="1196" y="32948"/>
                  </a:cubicBezTo>
                  <a:cubicBezTo>
                    <a:pt x="214" y="34228"/>
                    <a:pt x="0" y="36336"/>
                    <a:pt x="1305" y="37287"/>
                  </a:cubicBezTo>
                  <a:lnTo>
                    <a:pt x="2467" y="37666"/>
                  </a:lnTo>
                  <a:lnTo>
                    <a:pt x="3690" y="37388"/>
                  </a:lnTo>
                  <a:cubicBezTo>
                    <a:pt x="7969" y="37216"/>
                    <a:pt x="12254" y="35788"/>
                    <a:pt x="15525" y="33028"/>
                  </a:cubicBezTo>
                  <a:cubicBezTo>
                    <a:pt x="20007" y="29244"/>
                    <a:pt x="22222" y="23311"/>
                    <a:pt x="22713" y="17468"/>
                  </a:cubicBezTo>
                  <a:cubicBezTo>
                    <a:pt x="23204" y="11623"/>
                    <a:pt x="22162" y="5772"/>
                    <a:pt x="21124" y="0"/>
                  </a:cubicBezTo>
                  <a:close/>
                </a:path>
              </a:pathLst>
            </a:custGeom>
            <a:solidFill>
              <a:schemeClr val="accent2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89;p56"/>
            <p:cNvSpPr/>
            <p:nvPr/>
          </p:nvSpPr>
          <p:spPr>
            <a:xfrm>
              <a:off x="4350425" y="3095975"/>
              <a:ext cx="1341250" cy="1702900"/>
            </a:xfrm>
            <a:custGeom>
              <a:avLst/>
              <a:gdLst/>
              <a:ahLst/>
              <a:cxnLst/>
              <a:rect l="l" t="t" r="r" b="b"/>
              <a:pathLst>
                <a:path w="53650" h="68116" extrusionOk="0">
                  <a:moveTo>
                    <a:pt x="37858" y="1"/>
                  </a:moveTo>
                  <a:cubicBezTo>
                    <a:pt x="37858" y="1"/>
                    <a:pt x="37066" y="24012"/>
                    <a:pt x="34238" y="27644"/>
                  </a:cubicBezTo>
                  <a:cubicBezTo>
                    <a:pt x="31886" y="30665"/>
                    <a:pt x="18725" y="44020"/>
                    <a:pt x="13864" y="48241"/>
                  </a:cubicBezTo>
                  <a:cubicBezTo>
                    <a:pt x="12758" y="49205"/>
                    <a:pt x="11406" y="49838"/>
                    <a:pt x="9958" y="50072"/>
                  </a:cubicBezTo>
                  <a:cubicBezTo>
                    <a:pt x="9647" y="50122"/>
                    <a:pt x="9317" y="50170"/>
                    <a:pt x="8967" y="50216"/>
                  </a:cubicBezTo>
                  <a:cubicBezTo>
                    <a:pt x="8687" y="50251"/>
                    <a:pt x="8407" y="50269"/>
                    <a:pt x="8126" y="50269"/>
                  </a:cubicBezTo>
                  <a:cubicBezTo>
                    <a:pt x="7652" y="50269"/>
                    <a:pt x="7178" y="50218"/>
                    <a:pt x="6713" y="50116"/>
                  </a:cubicBezTo>
                  <a:cubicBezTo>
                    <a:pt x="5814" y="49923"/>
                    <a:pt x="4631" y="49618"/>
                    <a:pt x="4036" y="49249"/>
                  </a:cubicBezTo>
                  <a:cubicBezTo>
                    <a:pt x="3870" y="49146"/>
                    <a:pt x="3696" y="49101"/>
                    <a:pt x="3528" y="49101"/>
                  </a:cubicBezTo>
                  <a:cubicBezTo>
                    <a:pt x="2951" y="49101"/>
                    <a:pt x="2457" y="49635"/>
                    <a:pt x="2686" y="50200"/>
                  </a:cubicBezTo>
                  <a:cubicBezTo>
                    <a:pt x="2981" y="50930"/>
                    <a:pt x="4983" y="52234"/>
                    <a:pt x="7753" y="52574"/>
                  </a:cubicBezTo>
                  <a:cubicBezTo>
                    <a:pt x="10522" y="52915"/>
                    <a:pt x="6803" y="55250"/>
                    <a:pt x="5463" y="56125"/>
                  </a:cubicBezTo>
                  <a:cubicBezTo>
                    <a:pt x="4124" y="56999"/>
                    <a:pt x="105" y="59902"/>
                    <a:pt x="48" y="60527"/>
                  </a:cubicBezTo>
                  <a:cubicBezTo>
                    <a:pt x="0" y="61051"/>
                    <a:pt x="295" y="61360"/>
                    <a:pt x="803" y="61360"/>
                  </a:cubicBezTo>
                  <a:cubicBezTo>
                    <a:pt x="1183" y="61360"/>
                    <a:pt x="1684" y="61186"/>
                    <a:pt x="2249" y="60798"/>
                  </a:cubicBezTo>
                  <a:cubicBezTo>
                    <a:pt x="3411" y="59999"/>
                    <a:pt x="6700" y="58051"/>
                    <a:pt x="7805" y="58051"/>
                  </a:cubicBezTo>
                  <a:cubicBezTo>
                    <a:pt x="7967" y="58051"/>
                    <a:pt x="8082" y="58093"/>
                    <a:pt x="8136" y="58186"/>
                  </a:cubicBezTo>
                  <a:cubicBezTo>
                    <a:pt x="8559" y="58905"/>
                    <a:pt x="1677" y="63268"/>
                    <a:pt x="1677" y="63268"/>
                  </a:cubicBezTo>
                  <a:cubicBezTo>
                    <a:pt x="1677" y="63268"/>
                    <a:pt x="54" y="63962"/>
                    <a:pt x="521" y="64822"/>
                  </a:cubicBezTo>
                  <a:cubicBezTo>
                    <a:pt x="630" y="65022"/>
                    <a:pt x="842" y="65110"/>
                    <a:pt x="1129" y="65110"/>
                  </a:cubicBezTo>
                  <a:cubicBezTo>
                    <a:pt x="3063" y="65110"/>
                    <a:pt x="8421" y="61131"/>
                    <a:pt x="8990" y="60688"/>
                  </a:cubicBezTo>
                  <a:cubicBezTo>
                    <a:pt x="9071" y="60625"/>
                    <a:pt x="9153" y="60597"/>
                    <a:pt x="9230" y="60597"/>
                  </a:cubicBezTo>
                  <a:cubicBezTo>
                    <a:pt x="9587" y="60597"/>
                    <a:pt x="9844" y="61173"/>
                    <a:pt x="9429" y="61463"/>
                  </a:cubicBezTo>
                  <a:cubicBezTo>
                    <a:pt x="8907" y="61829"/>
                    <a:pt x="2464" y="65655"/>
                    <a:pt x="3306" y="67244"/>
                  </a:cubicBezTo>
                  <a:cubicBezTo>
                    <a:pt x="3371" y="67367"/>
                    <a:pt x="3481" y="67422"/>
                    <a:pt x="3630" y="67422"/>
                  </a:cubicBezTo>
                  <a:cubicBezTo>
                    <a:pt x="4952" y="67422"/>
                    <a:pt x="9261" y="63033"/>
                    <a:pt x="10859" y="62988"/>
                  </a:cubicBezTo>
                  <a:cubicBezTo>
                    <a:pt x="10870" y="62988"/>
                    <a:pt x="10882" y="62987"/>
                    <a:pt x="10893" y="62987"/>
                  </a:cubicBezTo>
                  <a:cubicBezTo>
                    <a:pt x="12556" y="62987"/>
                    <a:pt x="6555" y="66712"/>
                    <a:pt x="7216" y="67843"/>
                  </a:cubicBezTo>
                  <a:cubicBezTo>
                    <a:pt x="7300" y="67988"/>
                    <a:pt x="7384" y="68116"/>
                    <a:pt x="7585" y="68116"/>
                  </a:cubicBezTo>
                  <a:cubicBezTo>
                    <a:pt x="7971" y="68116"/>
                    <a:pt x="8792" y="67638"/>
                    <a:pt x="10889" y="65880"/>
                  </a:cubicBezTo>
                  <a:cubicBezTo>
                    <a:pt x="12418" y="64598"/>
                    <a:pt x="14907" y="61974"/>
                    <a:pt x="17119" y="59547"/>
                  </a:cubicBezTo>
                  <a:cubicBezTo>
                    <a:pt x="17145" y="59532"/>
                    <a:pt x="47010" y="41916"/>
                    <a:pt x="49482" y="33354"/>
                  </a:cubicBezTo>
                  <a:cubicBezTo>
                    <a:pt x="53368" y="19892"/>
                    <a:pt x="53649" y="2587"/>
                    <a:pt x="53649" y="2587"/>
                  </a:cubicBezTo>
                  <a:lnTo>
                    <a:pt x="3785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90;p56"/>
            <p:cNvSpPr/>
            <p:nvPr/>
          </p:nvSpPr>
          <p:spPr>
            <a:xfrm>
              <a:off x="5227850" y="2700150"/>
              <a:ext cx="517750" cy="656700"/>
            </a:xfrm>
            <a:custGeom>
              <a:avLst/>
              <a:gdLst/>
              <a:ahLst/>
              <a:cxnLst/>
              <a:rect l="l" t="t" r="r" b="b"/>
              <a:pathLst>
                <a:path w="20710" h="26268" extrusionOk="0">
                  <a:moveTo>
                    <a:pt x="10534" y="0"/>
                  </a:moveTo>
                  <a:cubicBezTo>
                    <a:pt x="9931" y="0"/>
                    <a:pt x="9324" y="61"/>
                    <a:pt x="8722" y="188"/>
                  </a:cubicBezTo>
                  <a:cubicBezTo>
                    <a:pt x="2267" y="1546"/>
                    <a:pt x="762" y="8917"/>
                    <a:pt x="762" y="8917"/>
                  </a:cubicBezTo>
                  <a:lnTo>
                    <a:pt x="0" y="25593"/>
                  </a:lnTo>
                  <a:lnTo>
                    <a:pt x="19463" y="26268"/>
                  </a:lnTo>
                  <a:cubicBezTo>
                    <a:pt x="19463" y="26268"/>
                    <a:pt x="20248" y="22882"/>
                    <a:pt x="20554" y="12955"/>
                  </a:cubicBezTo>
                  <a:cubicBezTo>
                    <a:pt x="20710" y="7866"/>
                    <a:pt x="18861" y="4661"/>
                    <a:pt x="17021" y="2743"/>
                  </a:cubicBezTo>
                  <a:cubicBezTo>
                    <a:pt x="15357" y="1010"/>
                    <a:pt x="12983" y="0"/>
                    <a:pt x="105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91;p56"/>
            <p:cNvSpPr/>
            <p:nvPr/>
          </p:nvSpPr>
          <p:spPr>
            <a:xfrm>
              <a:off x="5227850" y="2700150"/>
              <a:ext cx="518475" cy="656700"/>
            </a:xfrm>
            <a:custGeom>
              <a:avLst/>
              <a:gdLst/>
              <a:ahLst/>
              <a:cxnLst/>
              <a:rect l="l" t="t" r="r" b="b"/>
              <a:pathLst>
                <a:path w="20739" h="26268" extrusionOk="0">
                  <a:moveTo>
                    <a:pt x="10534" y="0"/>
                  </a:moveTo>
                  <a:cubicBezTo>
                    <a:pt x="9931" y="0"/>
                    <a:pt x="9324" y="61"/>
                    <a:pt x="8722" y="188"/>
                  </a:cubicBezTo>
                  <a:cubicBezTo>
                    <a:pt x="2267" y="1546"/>
                    <a:pt x="791" y="9169"/>
                    <a:pt x="791" y="9169"/>
                  </a:cubicBezTo>
                  <a:lnTo>
                    <a:pt x="0" y="25593"/>
                  </a:lnTo>
                  <a:lnTo>
                    <a:pt x="19463" y="26268"/>
                  </a:lnTo>
                  <a:cubicBezTo>
                    <a:pt x="19463" y="26268"/>
                    <a:pt x="20277" y="23134"/>
                    <a:pt x="20583" y="13208"/>
                  </a:cubicBezTo>
                  <a:cubicBezTo>
                    <a:pt x="20739" y="8120"/>
                    <a:pt x="18861" y="4661"/>
                    <a:pt x="17021" y="2743"/>
                  </a:cubicBezTo>
                  <a:cubicBezTo>
                    <a:pt x="15357" y="1010"/>
                    <a:pt x="12983" y="0"/>
                    <a:pt x="10534" y="0"/>
                  </a:cubicBezTo>
                  <a:close/>
                </a:path>
              </a:pathLst>
            </a:custGeom>
            <a:solidFill>
              <a:schemeClr val="accent2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92;p56"/>
            <p:cNvSpPr/>
            <p:nvPr/>
          </p:nvSpPr>
          <p:spPr>
            <a:xfrm>
              <a:off x="5234375" y="3165900"/>
              <a:ext cx="498625" cy="85025"/>
            </a:xfrm>
            <a:custGeom>
              <a:avLst/>
              <a:gdLst/>
              <a:ahLst/>
              <a:cxnLst/>
              <a:rect l="l" t="t" r="r" b="b"/>
              <a:pathLst>
                <a:path w="19945" h="3401" extrusionOk="0">
                  <a:moveTo>
                    <a:pt x="15215" y="1"/>
                  </a:moveTo>
                  <a:cubicBezTo>
                    <a:pt x="14777" y="1"/>
                    <a:pt x="14339" y="37"/>
                    <a:pt x="13905" y="111"/>
                  </a:cubicBezTo>
                  <a:cubicBezTo>
                    <a:pt x="12633" y="340"/>
                    <a:pt x="11334" y="889"/>
                    <a:pt x="9998" y="1479"/>
                  </a:cubicBezTo>
                  <a:cubicBezTo>
                    <a:pt x="8661" y="2070"/>
                    <a:pt x="7389" y="2646"/>
                    <a:pt x="6170" y="2943"/>
                  </a:cubicBezTo>
                  <a:cubicBezTo>
                    <a:pt x="5373" y="3135"/>
                    <a:pt x="4607" y="3214"/>
                    <a:pt x="3909" y="3214"/>
                  </a:cubicBezTo>
                  <a:cubicBezTo>
                    <a:pt x="3539" y="3214"/>
                    <a:pt x="3189" y="3192"/>
                    <a:pt x="2864" y="3152"/>
                  </a:cubicBezTo>
                  <a:cubicBezTo>
                    <a:pt x="1922" y="3029"/>
                    <a:pt x="1191" y="2764"/>
                    <a:pt x="720" y="2516"/>
                  </a:cubicBezTo>
                  <a:cubicBezTo>
                    <a:pt x="274" y="2280"/>
                    <a:pt x="46" y="2094"/>
                    <a:pt x="10" y="2094"/>
                  </a:cubicBezTo>
                  <a:cubicBezTo>
                    <a:pt x="8" y="2094"/>
                    <a:pt x="6" y="2095"/>
                    <a:pt x="6" y="2096"/>
                  </a:cubicBezTo>
                  <a:cubicBezTo>
                    <a:pt x="1" y="2102"/>
                    <a:pt x="56" y="2152"/>
                    <a:pt x="166" y="2241"/>
                  </a:cubicBezTo>
                  <a:cubicBezTo>
                    <a:pt x="272" y="2337"/>
                    <a:pt x="446" y="2454"/>
                    <a:pt x="677" y="2596"/>
                  </a:cubicBezTo>
                  <a:cubicBezTo>
                    <a:pt x="1140" y="2873"/>
                    <a:pt x="1882" y="3168"/>
                    <a:pt x="2841" y="3316"/>
                  </a:cubicBezTo>
                  <a:cubicBezTo>
                    <a:pt x="3218" y="3370"/>
                    <a:pt x="3628" y="3401"/>
                    <a:pt x="4064" y="3401"/>
                  </a:cubicBezTo>
                  <a:cubicBezTo>
                    <a:pt x="4734" y="3401"/>
                    <a:pt x="5462" y="3328"/>
                    <a:pt x="6221" y="3152"/>
                  </a:cubicBezTo>
                  <a:cubicBezTo>
                    <a:pt x="7475" y="2859"/>
                    <a:pt x="8756" y="2284"/>
                    <a:pt x="10093" y="1693"/>
                  </a:cubicBezTo>
                  <a:cubicBezTo>
                    <a:pt x="11426" y="1106"/>
                    <a:pt x="12714" y="554"/>
                    <a:pt x="13942" y="322"/>
                  </a:cubicBezTo>
                  <a:cubicBezTo>
                    <a:pt x="14399" y="241"/>
                    <a:pt x="14861" y="201"/>
                    <a:pt x="15323" y="201"/>
                  </a:cubicBezTo>
                  <a:cubicBezTo>
                    <a:pt x="15967" y="201"/>
                    <a:pt x="16611" y="280"/>
                    <a:pt x="17240" y="436"/>
                  </a:cubicBezTo>
                  <a:cubicBezTo>
                    <a:pt x="18158" y="677"/>
                    <a:pt x="18846" y="1039"/>
                    <a:pt x="19282" y="1345"/>
                  </a:cubicBezTo>
                  <a:cubicBezTo>
                    <a:pt x="19701" y="1639"/>
                    <a:pt x="19904" y="1854"/>
                    <a:pt x="19935" y="1854"/>
                  </a:cubicBezTo>
                  <a:cubicBezTo>
                    <a:pt x="19936" y="1854"/>
                    <a:pt x="19937" y="1853"/>
                    <a:pt x="19938" y="1853"/>
                  </a:cubicBezTo>
                  <a:cubicBezTo>
                    <a:pt x="19944" y="1846"/>
                    <a:pt x="19897" y="1791"/>
                    <a:pt x="19797" y="1686"/>
                  </a:cubicBezTo>
                  <a:cubicBezTo>
                    <a:pt x="19704" y="1579"/>
                    <a:pt x="19545" y="1441"/>
                    <a:pt x="19336" y="1271"/>
                  </a:cubicBezTo>
                  <a:cubicBezTo>
                    <a:pt x="18910" y="938"/>
                    <a:pt x="18216" y="545"/>
                    <a:pt x="17283" y="277"/>
                  </a:cubicBezTo>
                  <a:cubicBezTo>
                    <a:pt x="16607" y="93"/>
                    <a:pt x="15912" y="1"/>
                    <a:pt x="15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93;p56"/>
            <p:cNvSpPr/>
            <p:nvPr/>
          </p:nvSpPr>
          <p:spPr>
            <a:xfrm>
              <a:off x="5283475" y="2841100"/>
              <a:ext cx="429675" cy="56175"/>
            </a:xfrm>
            <a:custGeom>
              <a:avLst/>
              <a:gdLst/>
              <a:ahLst/>
              <a:cxnLst/>
              <a:rect l="l" t="t" r="r" b="b"/>
              <a:pathLst>
                <a:path w="17187" h="2247" extrusionOk="0">
                  <a:moveTo>
                    <a:pt x="12" y="0"/>
                  </a:moveTo>
                  <a:cubicBezTo>
                    <a:pt x="10" y="0"/>
                    <a:pt x="9" y="1"/>
                    <a:pt x="8" y="1"/>
                  </a:cubicBezTo>
                  <a:cubicBezTo>
                    <a:pt x="1" y="17"/>
                    <a:pt x="213" y="142"/>
                    <a:pt x="606" y="361"/>
                  </a:cubicBezTo>
                  <a:cubicBezTo>
                    <a:pt x="799" y="476"/>
                    <a:pt x="1047" y="593"/>
                    <a:pt x="1340" y="719"/>
                  </a:cubicBezTo>
                  <a:cubicBezTo>
                    <a:pt x="1667" y="873"/>
                    <a:pt x="2002" y="1008"/>
                    <a:pt x="2345" y="1122"/>
                  </a:cubicBezTo>
                  <a:cubicBezTo>
                    <a:pt x="3097" y="1410"/>
                    <a:pt x="4027" y="1644"/>
                    <a:pt x="5067" y="1861"/>
                  </a:cubicBezTo>
                  <a:cubicBezTo>
                    <a:pt x="6200" y="2064"/>
                    <a:pt x="7347" y="2190"/>
                    <a:pt x="8499" y="2236"/>
                  </a:cubicBezTo>
                  <a:cubicBezTo>
                    <a:pt x="8750" y="2243"/>
                    <a:pt x="9001" y="2246"/>
                    <a:pt x="9253" y="2246"/>
                  </a:cubicBezTo>
                  <a:cubicBezTo>
                    <a:pt x="10153" y="2246"/>
                    <a:pt x="11053" y="2201"/>
                    <a:pt x="11949" y="2110"/>
                  </a:cubicBezTo>
                  <a:cubicBezTo>
                    <a:pt x="13001" y="1977"/>
                    <a:pt x="13947" y="1827"/>
                    <a:pt x="14724" y="1621"/>
                  </a:cubicBezTo>
                  <a:cubicBezTo>
                    <a:pt x="15116" y="1534"/>
                    <a:pt x="15463" y="1430"/>
                    <a:pt x="15767" y="1332"/>
                  </a:cubicBezTo>
                  <a:cubicBezTo>
                    <a:pt x="16073" y="1240"/>
                    <a:pt x="16333" y="1155"/>
                    <a:pt x="16541" y="1069"/>
                  </a:cubicBezTo>
                  <a:cubicBezTo>
                    <a:pt x="16959" y="905"/>
                    <a:pt x="17186" y="809"/>
                    <a:pt x="17180" y="794"/>
                  </a:cubicBezTo>
                  <a:cubicBezTo>
                    <a:pt x="17180" y="792"/>
                    <a:pt x="17177" y="792"/>
                    <a:pt x="17173" y="792"/>
                  </a:cubicBezTo>
                  <a:cubicBezTo>
                    <a:pt x="17128" y="792"/>
                    <a:pt x="16896" y="858"/>
                    <a:pt x="16512" y="982"/>
                  </a:cubicBezTo>
                  <a:cubicBezTo>
                    <a:pt x="16301" y="1055"/>
                    <a:pt x="16038" y="1127"/>
                    <a:pt x="15731" y="1207"/>
                  </a:cubicBezTo>
                  <a:cubicBezTo>
                    <a:pt x="15426" y="1291"/>
                    <a:pt x="15078" y="1384"/>
                    <a:pt x="14686" y="1460"/>
                  </a:cubicBezTo>
                  <a:cubicBezTo>
                    <a:pt x="13912" y="1644"/>
                    <a:pt x="12972" y="1775"/>
                    <a:pt x="11927" y="1896"/>
                  </a:cubicBezTo>
                  <a:cubicBezTo>
                    <a:pt x="11112" y="1966"/>
                    <a:pt x="10233" y="2014"/>
                    <a:pt x="9312" y="2014"/>
                  </a:cubicBezTo>
                  <a:cubicBezTo>
                    <a:pt x="9047" y="2014"/>
                    <a:pt x="8779" y="2010"/>
                    <a:pt x="8508" y="2002"/>
                  </a:cubicBezTo>
                  <a:cubicBezTo>
                    <a:pt x="7367" y="1957"/>
                    <a:pt x="6231" y="1838"/>
                    <a:pt x="5107" y="1648"/>
                  </a:cubicBezTo>
                  <a:cubicBezTo>
                    <a:pt x="4076" y="1447"/>
                    <a:pt x="3149" y="1231"/>
                    <a:pt x="2400" y="966"/>
                  </a:cubicBezTo>
                  <a:cubicBezTo>
                    <a:pt x="2057" y="861"/>
                    <a:pt x="1721" y="739"/>
                    <a:pt x="1392" y="598"/>
                  </a:cubicBezTo>
                  <a:cubicBezTo>
                    <a:pt x="1096" y="485"/>
                    <a:pt x="845" y="381"/>
                    <a:pt x="646" y="278"/>
                  </a:cubicBezTo>
                  <a:cubicBezTo>
                    <a:pt x="268" y="99"/>
                    <a:pt x="46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94;p56"/>
            <p:cNvSpPr/>
            <p:nvPr/>
          </p:nvSpPr>
          <p:spPr>
            <a:xfrm>
              <a:off x="4550275" y="1767675"/>
              <a:ext cx="743975" cy="434825"/>
            </a:xfrm>
            <a:custGeom>
              <a:avLst/>
              <a:gdLst/>
              <a:ahLst/>
              <a:cxnLst/>
              <a:rect l="l" t="t" r="r" b="b"/>
              <a:pathLst>
                <a:path w="29759" h="17393" extrusionOk="0">
                  <a:moveTo>
                    <a:pt x="7058" y="0"/>
                  </a:moveTo>
                  <a:cubicBezTo>
                    <a:pt x="4916" y="0"/>
                    <a:pt x="2765" y="1055"/>
                    <a:pt x="1545" y="2827"/>
                  </a:cubicBezTo>
                  <a:cubicBezTo>
                    <a:pt x="0" y="5068"/>
                    <a:pt x="55" y="8290"/>
                    <a:pt x="1675" y="10475"/>
                  </a:cubicBezTo>
                  <a:cubicBezTo>
                    <a:pt x="2256" y="11261"/>
                    <a:pt x="3051" y="11933"/>
                    <a:pt x="4004" y="12154"/>
                  </a:cubicBezTo>
                  <a:lnTo>
                    <a:pt x="25554" y="15886"/>
                  </a:lnTo>
                  <a:cubicBezTo>
                    <a:pt x="25482" y="16398"/>
                    <a:pt x="25741" y="16941"/>
                    <a:pt x="26183" y="17207"/>
                  </a:cubicBezTo>
                  <a:cubicBezTo>
                    <a:pt x="26388" y="17331"/>
                    <a:pt x="26627" y="17392"/>
                    <a:pt x="26866" y="17392"/>
                  </a:cubicBezTo>
                  <a:cubicBezTo>
                    <a:pt x="27143" y="17392"/>
                    <a:pt x="27420" y="17310"/>
                    <a:pt x="27645" y="17147"/>
                  </a:cubicBezTo>
                  <a:cubicBezTo>
                    <a:pt x="28442" y="16574"/>
                    <a:pt x="28364" y="15363"/>
                    <a:pt x="28044" y="14434"/>
                  </a:cubicBezTo>
                  <a:cubicBezTo>
                    <a:pt x="27724" y="13508"/>
                    <a:pt x="27241" y="12540"/>
                    <a:pt x="27503" y="11593"/>
                  </a:cubicBezTo>
                  <a:cubicBezTo>
                    <a:pt x="27703" y="10870"/>
                    <a:pt x="28299" y="10338"/>
                    <a:pt x="28734" y="9724"/>
                  </a:cubicBezTo>
                  <a:cubicBezTo>
                    <a:pt x="29489" y="8657"/>
                    <a:pt x="29758" y="7232"/>
                    <a:pt x="29339" y="5991"/>
                  </a:cubicBezTo>
                  <a:cubicBezTo>
                    <a:pt x="28920" y="4753"/>
                    <a:pt x="27786" y="3757"/>
                    <a:pt x="26486" y="3604"/>
                  </a:cubicBezTo>
                  <a:cubicBezTo>
                    <a:pt x="26329" y="3586"/>
                    <a:pt x="26170" y="3578"/>
                    <a:pt x="26010" y="3578"/>
                  </a:cubicBezTo>
                  <a:cubicBezTo>
                    <a:pt x="25352" y="3578"/>
                    <a:pt x="24668" y="3703"/>
                    <a:pt x="24026" y="3703"/>
                  </a:cubicBezTo>
                  <a:cubicBezTo>
                    <a:pt x="23498" y="3703"/>
                    <a:pt x="22998" y="3619"/>
                    <a:pt x="22565" y="3312"/>
                  </a:cubicBezTo>
                  <a:cubicBezTo>
                    <a:pt x="21774" y="2752"/>
                    <a:pt x="21560" y="1667"/>
                    <a:pt x="20905" y="954"/>
                  </a:cubicBezTo>
                  <a:cubicBezTo>
                    <a:pt x="20306" y="303"/>
                    <a:pt x="19445" y="62"/>
                    <a:pt x="18544" y="62"/>
                  </a:cubicBezTo>
                  <a:cubicBezTo>
                    <a:pt x="17916" y="62"/>
                    <a:pt x="17268" y="179"/>
                    <a:pt x="16677" y="356"/>
                  </a:cubicBezTo>
                  <a:cubicBezTo>
                    <a:pt x="15357" y="753"/>
                    <a:pt x="14052" y="1379"/>
                    <a:pt x="12691" y="1379"/>
                  </a:cubicBezTo>
                  <a:cubicBezTo>
                    <a:pt x="12566" y="1379"/>
                    <a:pt x="12441" y="1373"/>
                    <a:pt x="12315" y="1362"/>
                  </a:cubicBezTo>
                  <a:cubicBezTo>
                    <a:pt x="11066" y="1252"/>
                    <a:pt x="9945" y="566"/>
                    <a:pt x="8737" y="228"/>
                  </a:cubicBezTo>
                  <a:cubicBezTo>
                    <a:pt x="8190" y="74"/>
                    <a:pt x="7624" y="0"/>
                    <a:pt x="70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95;p56"/>
            <p:cNvSpPr/>
            <p:nvPr/>
          </p:nvSpPr>
          <p:spPr>
            <a:xfrm>
              <a:off x="4661300" y="1907950"/>
              <a:ext cx="635800" cy="964225"/>
            </a:xfrm>
            <a:custGeom>
              <a:avLst/>
              <a:gdLst/>
              <a:ahLst/>
              <a:cxnLst/>
              <a:rect l="l" t="t" r="r" b="b"/>
              <a:pathLst>
                <a:path w="25432" h="38569" extrusionOk="0">
                  <a:moveTo>
                    <a:pt x="10359" y="0"/>
                  </a:moveTo>
                  <a:cubicBezTo>
                    <a:pt x="6728" y="0"/>
                    <a:pt x="3138" y="945"/>
                    <a:pt x="0" y="2977"/>
                  </a:cubicBezTo>
                  <a:lnTo>
                    <a:pt x="74" y="3754"/>
                  </a:lnTo>
                  <a:cubicBezTo>
                    <a:pt x="74" y="3754"/>
                    <a:pt x="1277" y="16598"/>
                    <a:pt x="2348" y="22442"/>
                  </a:cubicBezTo>
                  <a:cubicBezTo>
                    <a:pt x="3387" y="28114"/>
                    <a:pt x="9081" y="28198"/>
                    <a:pt x="9416" y="28198"/>
                  </a:cubicBezTo>
                  <a:cubicBezTo>
                    <a:pt x="9426" y="28198"/>
                    <a:pt x="9431" y="28198"/>
                    <a:pt x="9431" y="28198"/>
                  </a:cubicBezTo>
                  <a:cubicBezTo>
                    <a:pt x="9431" y="28198"/>
                    <a:pt x="9791" y="30149"/>
                    <a:pt x="10222" y="32464"/>
                  </a:cubicBezTo>
                  <a:cubicBezTo>
                    <a:pt x="10894" y="36057"/>
                    <a:pt x="14033" y="38568"/>
                    <a:pt x="17561" y="38568"/>
                  </a:cubicBezTo>
                  <a:cubicBezTo>
                    <a:pt x="18007" y="38568"/>
                    <a:pt x="18459" y="38528"/>
                    <a:pt x="18913" y="38445"/>
                  </a:cubicBezTo>
                  <a:cubicBezTo>
                    <a:pt x="22777" y="37737"/>
                    <a:pt x="25432" y="34160"/>
                    <a:pt x="24992" y="30258"/>
                  </a:cubicBezTo>
                  <a:lnTo>
                    <a:pt x="21191" y="3911"/>
                  </a:lnTo>
                  <a:lnTo>
                    <a:pt x="20994" y="2703"/>
                  </a:lnTo>
                  <a:cubicBezTo>
                    <a:pt x="17683" y="949"/>
                    <a:pt x="14000" y="0"/>
                    <a:pt x="10359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296;p56"/>
            <p:cNvSpPr/>
            <p:nvPr/>
          </p:nvSpPr>
          <p:spPr>
            <a:xfrm>
              <a:off x="4876075" y="2357850"/>
              <a:ext cx="110625" cy="64425"/>
            </a:xfrm>
            <a:custGeom>
              <a:avLst/>
              <a:gdLst/>
              <a:ahLst/>
              <a:cxnLst/>
              <a:rect l="l" t="t" r="r" b="b"/>
              <a:pathLst>
                <a:path w="4425" h="2577" extrusionOk="0">
                  <a:moveTo>
                    <a:pt x="3760" y="0"/>
                  </a:moveTo>
                  <a:lnTo>
                    <a:pt x="1" y="1824"/>
                  </a:lnTo>
                  <a:cubicBezTo>
                    <a:pt x="1" y="1824"/>
                    <a:pt x="671" y="2577"/>
                    <a:pt x="1672" y="2577"/>
                  </a:cubicBezTo>
                  <a:cubicBezTo>
                    <a:pt x="2009" y="2577"/>
                    <a:pt x="2383" y="2491"/>
                    <a:pt x="2782" y="2263"/>
                  </a:cubicBezTo>
                  <a:cubicBezTo>
                    <a:pt x="4425" y="1323"/>
                    <a:pt x="3760" y="0"/>
                    <a:pt x="37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297;p56"/>
            <p:cNvSpPr/>
            <p:nvPr/>
          </p:nvSpPr>
          <p:spPr>
            <a:xfrm>
              <a:off x="4896450" y="2524075"/>
              <a:ext cx="181675" cy="124775"/>
            </a:xfrm>
            <a:custGeom>
              <a:avLst/>
              <a:gdLst/>
              <a:ahLst/>
              <a:cxnLst/>
              <a:rect l="l" t="t" r="r" b="b"/>
              <a:pathLst>
                <a:path w="7267" h="4991" extrusionOk="0">
                  <a:moveTo>
                    <a:pt x="7266" y="0"/>
                  </a:moveTo>
                  <a:cubicBezTo>
                    <a:pt x="3754" y="3141"/>
                    <a:pt x="1" y="3472"/>
                    <a:pt x="1" y="3472"/>
                  </a:cubicBezTo>
                  <a:lnTo>
                    <a:pt x="245" y="4990"/>
                  </a:lnTo>
                  <a:cubicBezTo>
                    <a:pt x="6179" y="4522"/>
                    <a:pt x="7266" y="1"/>
                    <a:pt x="72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298;p56"/>
            <p:cNvSpPr/>
            <p:nvPr/>
          </p:nvSpPr>
          <p:spPr>
            <a:xfrm>
              <a:off x="5183775" y="2101275"/>
              <a:ext cx="128150" cy="195475"/>
            </a:xfrm>
            <a:custGeom>
              <a:avLst/>
              <a:gdLst/>
              <a:ahLst/>
              <a:cxnLst/>
              <a:rect l="l" t="t" r="r" b="b"/>
              <a:pathLst>
                <a:path w="5126" h="7819" extrusionOk="0">
                  <a:moveTo>
                    <a:pt x="1578" y="1"/>
                  </a:moveTo>
                  <a:cubicBezTo>
                    <a:pt x="1030" y="1"/>
                    <a:pt x="629" y="104"/>
                    <a:pt x="592" y="122"/>
                  </a:cubicBezTo>
                  <a:cubicBezTo>
                    <a:pt x="592" y="122"/>
                    <a:pt x="0" y="7344"/>
                    <a:pt x="12" y="7489"/>
                  </a:cubicBezTo>
                  <a:cubicBezTo>
                    <a:pt x="18" y="7546"/>
                    <a:pt x="821" y="7818"/>
                    <a:pt x="1783" y="7818"/>
                  </a:cubicBezTo>
                  <a:cubicBezTo>
                    <a:pt x="3265" y="7818"/>
                    <a:pt x="5125" y="7174"/>
                    <a:pt x="5041" y="4109"/>
                  </a:cubicBezTo>
                  <a:cubicBezTo>
                    <a:pt x="4943" y="566"/>
                    <a:pt x="2859" y="1"/>
                    <a:pt x="1578" y="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299;p56"/>
            <p:cNvSpPr/>
            <p:nvPr/>
          </p:nvSpPr>
          <p:spPr>
            <a:xfrm>
              <a:off x="5221150" y="2142375"/>
              <a:ext cx="55700" cy="110625"/>
            </a:xfrm>
            <a:custGeom>
              <a:avLst/>
              <a:gdLst/>
              <a:ahLst/>
              <a:cxnLst/>
              <a:rect l="l" t="t" r="r" b="b"/>
              <a:pathLst>
                <a:path w="2228" h="4425" extrusionOk="0">
                  <a:moveTo>
                    <a:pt x="879" y="1"/>
                  </a:moveTo>
                  <a:cubicBezTo>
                    <a:pt x="715" y="1"/>
                    <a:pt x="563" y="54"/>
                    <a:pt x="457" y="145"/>
                  </a:cubicBezTo>
                  <a:cubicBezTo>
                    <a:pt x="359" y="228"/>
                    <a:pt x="291" y="341"/>
                    <a:pt x="265" y="467"/>
                  </a:cubicBezTo>
                  <a:cubicBezTo>
                    <a:pt x="234" y="664"/>
                    <a:pt x="316" y="760"/>
                    <a:pt x="338" y="760"/>
                  </a:cubicBezTo>
                  <a:cubicBezTo>
                    <a:pt x="340" y="760"/>
                    <a:pt x="341" y="759"/>
                    <a:pt x="342" y="759"/>
                  </a:cubicBezTo>
                  <a:cubicBezTo>
                    <a:pt x="369" y="749"/>
                    <a:pt x="334" y="648"/>
                    <a:pt x="398" y="506"/>
                  </a:cubicBezTo>
                  <a:cubicBezTo>
                    <a:pt x="449" y="382"/>
                    <a:pt x="594" y="240"/>
                    <a:pt x="807" y="240"/>
                  </a:cubicBezTo>
                  <a:cubicBezTo>
                    <a:pt x="840" y="240"/>
                    <a:pt x="875" y="244"/>
                    <a:pt x="911" y="251"/>
                  </a:cubicBezTo>
                  <a:cubicBezTo>
                    <a:pt x="1181" y="291"/>
                    <a:pt x="1428" y="543"/>
                    <a:pt x="1593" y="908"/>
                  </a:cubicBezTo>
                  <a:cubicBezTo>
                    <a:pt x="1779" y="1300"/>
                    <a:pt x="1874" y="1730"/>
                    <a:pt x="1874" y="2164"/>
                  </a:cubicBezTo>
                  <a:cubicBezTo>
                    <a:pt x="1874" y="3075"/>
                    <a:pt x="1448" y="3936"/>
                    <a:pt x="918" y="4147"/>
                  </a:cubicBezTo>
                  <a:cubicBezTo>
                    <a:pt x="811" y="4191"/>
                    <a:pt x="698" y="4213"/>
                    <a:pt x="585" y="4213"/>
                  </a:cubicBezTo>
                  <a:cubicBezTo>
                    <a:pt x="475" y="4213"/>
                    <a:pt x="364" y="4192"/>
                    <a:pt x="259" y="4151"/>
                  </a:cubicBezTo>
                  <a:cubicBezTo>
                    <a:pt x="124" y="4093"/>
                    <a:pt x="55" y="4026"/>
                    <a:pt x="27" y="4026"/>
                  </a:cubicBezTo>
                  <a:cubicBezTo>
                    <a:pt x="24" y="4026"/>
                    <a:pt x="21" y="4027"/>
                    <a:pt x="19" y="4028"/>
                  </a:cubicBezTo>
                  <a:cubicBezTo>
                    <a:pt x="1" y="4037"/>
                    <a:pt x="31" y="4151"/>
                    <a:pt x="192" y="4270"/>
                  </a:cubicBezTo>
                  <a:cubicBezTo>
                    <a:pt x="303" y="4352"/>
                    <a:pt x="485" y="4424"/>
                    <a:pt x="706" y="4424"/>
                  </a:cubicBezTo>
                  <a:cubicBezTo>
                    <a:pt x="799" y="4424"/>
                    <a:pt x="898" y="4412"/>
                    <a:pt x="1003" y="4381"/>
                  </a:cubicBezTo>
                  <a:cubicBezTo>
                    <a:pt x="1727" y="4151"/>
                    <a:pt x="2223" y="3182"/>
                    <a:pt x="2227" y="2162"/>
                  </a:cubicBezTo>
                  <a:cubicBezTo>
                    <a:pt x="2227" y="1675"/>
                    <a:pt x="2110" y="1193"/>
                    <a:pt x="1883" y="762"/>
                  </a:cubicBezTo>
                  <a:cubicBezTo>
                    <a:pt x="1692" y="369"/>
                    <a:pt x="1331" y="18"/>
                    <a:pt x="941" y="3"/>
                  </a:cubicBezTo>
                  <a:cubicBezTo>
                    <a:pt x="921" y="1"/>
                    <a:pt x="900" y="1"/>
                    <a:pt x="87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300;p56"/>
            <p:cNvSpPr/>
            <p:nvPr/>
          </p:nvSpPr>
          <p:spPr>
            <a:xfrm>
              <a:off x="4620925" y="1870725"/>
              <a:ext cx="644350" cy="327650"/>
            </a:xfrm>
            <a:custGeom>
              <a:avLst/>
              <a:gdLst/>
              <a:ahLst/>
              <a:cxnLst/>
              <a:rect l="l" t="t" r="r" b="b"/>
              <a:pathLst>
                <a:path w="25774" h="13106" extrusionOk="0">
                  <a:moveTo>
                    <a:pt x="10540" y="1"/>
                  </a:moveTo>
                  <a:lnTo>
                    <a:pt x="3648" y="1738"/>
                  </a:lnTo>
                  <a:lnTo>
                    <a:pt x="0" y="4692"/>
                  </a:lnTo>
                  <a:lnTo>
                    <a:pt x="676" y="7870"/>
                  </a:lnTo>
                  <a:cubicBezTo>
                    <a:pt x="676" y="7870"/>
                    <a:pt x="1464" y="8127"/>
                    <a:pt x="2729" y="8127"/>
                  </a:cubicBezTo>
                  <a:cubicBezTo>
                    <a:pt x="4237" y="8127"/>
                    <a:pt x="6425" y="7762"/>
                    <a:pt x="8766" y="6164"/>
                  </a:cubicBezTo>
                  <a:cubicBezTo>
                    <a:pt x="11160" y="4529"/>
                    <a:pt x="13990" y="3402"/>
                    <a:pt x="15323" y="3402"/>
                  </a:cubicBezTo>
                  <a:cubicBezTo>
                    <a:pt x="15563" y="3402"/>
                    <a:pt x="15755" y="3438"/>
                    <a:pt x="15886" y="3515"/>
                  </a:cubicBezTo>
                  <a:cubicBezTo>
                    <a:pt x="16749" y="4018"/>
                    <a:pt x="17341" y="7119"/>
                    <a:pt x="20470" y="7621"/>
                  </a:cubicBezTo>
                  <a:cubicBezTo>
                    <a:pt x="20470" y="7621"/>
                    <a:pt x="21027" y="13105"/>
                    <a:pt x="23133" y="13105"/>
                  </a:cubicBezTo>
                  <a:cubicBezTo>
                    <a:pt x="23227" y="13105"/>
                    <a:pt x="23325" y="13094"/>
                    <a:pt x="23426" y="13071"/>
                  </a:cubicBezTo>
                  <a:cubicBezTo>
                    <a:pt x="25773" y="12533"/>
                    <a:pt x="23025" y="3506"/>
                    <a:pt x="23025" y="3506"/>
                  </a:cubicBezTo>
                  <a:lnTo>
                    <a:pt x="17049" y="331"/>
                  </a:lnTo>
                  <a:lnTo>
                    <a:pt x="10540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301;p56"/>
            <p:cNvSpPr/>
            <p:nvPr/>
          </p:nvSpPr>
          <p:spPr>
            <a:xfrm>
              <a:off x="5130775" y="1830825"/>
              <a:ext cx="59475" cy="33925"/>
            </a:xfrm>
            <a:custGeom>
              <a:avLst/>
              <a:gdLst/>
              <a:ahLst/>
              <a:cxnLst/>
              <a:rect l="l" t="t" r="r" b="b"/>
              <a:pathLst>
                <a:path w="2379" h="1357" extrusionOk="0">
                  <a:moveTo>
                    <a:pt x="2094" y="0"/>
                  </a:moveTo>
                  <a:cubicBezTo>
                    <a:pt x="1831" y="0"/>
                    <a:pt x="1416" y="65"/>
                    <a:pt x="992" y="306"/>
                  </a:cubicBezTo>
                  <a:cubicBezTo>
                    <a:pt x="279" y="702"/>
                    <a:pt x="1" y="1338"/>
                    <a:pt x="60" y="1355"/>
                  </a:cubicBezTo>
                  <a:cubicBezTo>
                    <a:pt x="62" y="1356"/>
                    <a:pt x="65" y="1357"/>
                    <a:pt x="67" y="1357"/>
                  </a:cubicBezTo>
                  <a:cubicBezTo>
                    <a:pt x="142" y="1357"/>
                    <a:pt x="479" y="855"/>
                    <a:pt x="1106" y="511"/>
                  </a:cubicBezTo>
                  <a:cubicBezTo>
                    <a:pt x="1750" y="141"/>
                    <a:pt x="2376" y="124"/>
                    <a:pt x="2373" y="54"/>
                  </a:cubicBezTo>
                  <a:cubicBezTo>
                    <a:pt x="2379" y="30"/>
                    <a:pt x="2271" y="0"/>
                    <a:pt x="2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302;p56"/>
            <p:cNvSpPr/>
            <p:nvPr/>
          </p:nvSpPr>
          <p:spPr>
            <a:xfrm>
              <a:off x="5116875" y="1781950"/>
              <a:ext cx="14350" cy="91800"/>
            </a:xfrm>
            <a:custGeom>
              <a:avLst/>
              <a:gdLst/>
              <a:ahLst/>
              <a:cxnLst/>
              <a:rect l="l" t="t" r="r" b="b"/>
              <a:pathLst>
                <a:path w="574" h="3672" extrusionOk="0">
                  <a:moveTo>
                    <a:pt x="164" y="0"/>
                  </a:moveTo>
                  <a:cubicBezTo>
                    <a:pt x="163" y="0"/>
                    <a:pt x="163" y="1"/>
                    <a:pt x="162" y="1"/>
                  </a:cubicBezTo>
                  <a:cubicBezTo>
                    <a:pt x="84" y="19"/>
                    <a:pt x="317" y="837"/>
                    <a:pt x="333" y="1851"/>
                  </a:cubicBezTo>
                  <a:cubicBezTo>
                    <a:pt x="355" y="2871"/>
                    <a:pt x="0" y="3643"/>
                    <a:pt x="66" y="3671"/>
                  </a:cubicBezTo>
                  <a:cubicBezTo>
                    <a:pt x="67" y="3671"/>
                    <a:pt x="68" y="3672"/>
                    <a:pt x="69" y="3672"/>
                  </a:cubicBezTo>
                  <a:cubicBezTo>
                    <a:pt x="100" y="3672"/>
                    <a:pt x="220" y="3498"/>
                    <a:pt x="343" y="3183"/>
                  </a:cubicBezTo>
                  <a:cubicBezTo>
                    <a:pt x="499" y="2756"/>
                    <a:pt x="573" y="2304"/>
                    <a:pt x="567" y="1850"/>
                  </a:cubicBezTo>
                  <a:cubicBezTo>
                    <a:pt x="548" y="792"/>
                    <a:pt x="213" y="0"/>
                    <a:pt x="1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303;p56"/>
            <p:cNvSpPr/>
            <p:nvPr/>
          </p:nvSpPr>
          <p:spPr>
            <a:xfrm>
              <a:off x="4707925" y="2194175"/>
              <a:ext cx="43325" cy="41125"/>
            </a:xfrm>
            <a:custGeom>
              <a:avLst/>
              <a:gdLst/>
              <a:ahLst/>
              <a:cxnLst/>
              <a:rect l="l" t="t" r="r" b="b"/>
              <a:pathLst>
                <a:path w="1733" h="1645" extrusionOk="0">
                  <a:moveTo>
                    <a:pt x="851" y="0"/>
                  </a:moveTo>
                  <a:cubicBezTo>
                    <a:pt x="380" y="0"/>
                    <a:pt x="1" y="365"/>
                    <a:pt x="7" y="820"/>
                  </a:cubicBezTo>
                  <a:cubicBezTo>
                    <a:pt x="15" y="1274"/>
                    <a:pt x="405" y="1643"/>
                    <a:pt x="879" y="1644"/>
                  </a:cubicBezTo>
                  <a:cubicBezTo>
                    <a:pt x="880" y="1644"/>
                    <a:pt x="881" y="1644"/>
                    <a:pt x="882" y="1644"/>
                  </a:cubicBezTo>
                  <a:cubicBezTo>
                    <a:pt x="1354" y="1644"/>
                    <a:pt x="1732" y="1279"/>
                    <a:pt x="1726" y="825"/>
                  </a:cubicBezTo>
                  <a:cubicBezTo>
                    <a:pt x="1718" y="370"/>
                    <a:pt x="1328" y="2"/>
                    <a:pt x="854" y="0"/>
                  </a:cubicBezTo>
                  <a:cubicBezTo>
                    <a:pt x="853" y="0"/>
                    <a:pt x="852" y="0"/>
                    <a:pt x="85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304;p56"/>
            <p:cNvSpPr/>
            <p:nvPr/>
          </p:nvSpPr>
          <p:spPr>
            <a:xfrm>
              <a:off x="4706100" y="2173375"/>
              <a:ext cx="87125" cy="25125"/>
            </a:xfrm>
            <a:custGeom>
              <a:avLst/>
              <a:gdLst/>
              <a:ahLst/>
              <a:cxnLst/>
              <a:rect l="l" t="t" r="r" b="b"/>
              <a:pathLst>
                <a:path w="3485" h="1005" extrusionOk="0">
                  <a:moveTo>
                    <a:pt x="1803" y="0"/>
                  </a:moveTo>
                  <a:cubicBezTo>
                    <a:pt x="1761" y="0"/>
                    <a:pt x="1719" y="1"/>
                    <a:pt x="1677" y="3"/>
                  </a:cubicBezTo>
                  <a:cubicBezTo>
                    <a:pt x="1102" y="34"/>
                    <a:pt x="628" y="271"/>
                    <a:pt x="360" y="503"/>
                  </a:cubicBezTo>
                  <a:cubicBezTo>
                    <a:pt x="86" y="736"/>
                    <a:pt x="1" y="942"/>
                    <a:pt x="56" y="990"/>
                  </a:cubicBezTo>
                  <a:cubicBezTo>
                    <a:pt x="66" y="1000"/>
                    <a:pt x="81" y="1004"/>
                    <a:pt x="101" y="1004"/>
                  </a:cubicBezTo>
                  <a:cubicBezTo>
                    <a:pt x="288" y="1004"/>
                    <a:pt x="881" y="579"/>
                    <a:pt x="1719" y="539"/>
                  </a:cubicBezTo>
                  <a:cubicBezTo>
                    <a:pt x="1776" y="535"/>
                    <a:pt x="1831" y="534"/>
                    <a:pt x="1885" y="534"/>
                  </a:cubicBezTo>
                  <a:cubicBezTo>
                    <a:pt x="2619" y="534"/>
                    <a:pt x="3188" y="825"/>
                    <a:pt x="3379" y="825"/>
                  </a:cubicBezTo>
                  <a:cubicBezTo>
                    <a:pt x="3407" y="825"/>
                    <a:pt x="3427" y="819"/>
                    <a:pt x="3438" y="805"/>
                  </a:cubicBezTo>
                  <a:cubicBezTo>
                    <a:pt x="3484" y="753"/>
                    <a:pt x="3366" y="555"/>
                    <a:pt x="3061" y="355"/>
                  </a:cubicBezTo>
                  <a:cubicBezTo>
                    <a:pt x="2780" y="171"/>
                    <a:pt x="2325" y="0"/>
                    <a:pt x="180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305;p56"/>
            <p:cNvSpPr/>
            <p:nvPr/>
          </p:nvSpPr>
          <p:spPr>
            <a:xfrm>
              <a:off x="4934725" y="2181275"/>
              <a:ext cx="44325" cy="41075"/>
            </a:xfrm>
            <a:custGeom>
              <a:avLst/>
              <a:gdLst/>
              <a:ahLst/>
              <a:cxnLst/>
              <a:rect l="l" t="t" r="r" b="b"/>
              <a:pathLst>
                <a:path w="1773" h="1643" extrusionOk="0">
                  <a:moveTo>
                    <a:pt x="874" y="0"/>
                  </a:moveTo>
                  <a:cubicBezTo>
                    <a:pt x="861" y="0"/>
                    <a:pt x="848" y="0"/>
                    <a:pt x="836" y="1"/>
                  </a:cubicBezTo>
                  <a:cubicBezTo>
                    <a:pt x="363" y="22"/>
                    <a:pt x="1" y="406"/>
                    <a:pt x="28" y="859"/>
                  </a:cubicBezTo>
                  <a:cubicBezTo>
                    <a:pt x="56" y="1299"/>
                    <a:pt x="442" y="1643"/>
                    <a:pt x="900" y="1643"/>
                  </a:cubicBezTo>
                  <a:cubicBezTo>
                    <a:pt x="912" y="1643"/>
                    <a:pt x="925" y="1642"/>
                    <a:pt x="938" y="1642"/>
                  </a:cubicBezTo>
                  <a:cubicBezTo>
                    <a:pt x="1412" y="1623"/>
                    <a:pt x="1773" y="1238"/>
                    <a:pt x="1744" y="785"/>
                  </a:cubicBezTo>
                  <a:cubicBezTo>
                    <a:pt x="1717" y="344"/>
                    <a:pt x="1331" y="0"/>
                    <a:pt x="8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306;p56"/>
            <p:cNvSpPr/>
            <p:nvPr/>
          </p:nvSpPr>
          <p:spPr>
            <a:xfrm>
              <a:off x="4927650" y="2159150"/>
              <a:ext cx="86775" cy="27175"/>
            </a:xfrm>
            <a:custGeom>
              <a:avLst/>
              <a:gdLst/>
              <a:ahLst/>
              <a:cxnLst/>
              <a:rect l="l" t="t" r="r" b="b"/>
              <a:pathLst>
                <a:path w="3471" h="1087" extrusionOk="0">
                  <a:moveTo>
                    <a:pt x="1872" y="0"/>
                  </a:moveTo>
                  <a:cubicBezTo>
                    <a:pt x="1793" y="0"/>
                    <a:pt x="1713" y="4"/>
                    <a:pt x="1631" y="13"/>
                  </a:cubicBezTo>
                  <a:cubicBezTo>
                    <a:pt x="1057" y="69"/>
                    <a:pt x="596" y="329"/>
                    <a:pt x="339" y="572"/>
                  </a:cubicBezTo>
                  <a:cubicBezTo>
                    <a:pt x="77" y="819"/>
                    <a:pt x="1" y="1030"/>
                    <a:pt x="57" y="1074"/>
                  </a:cubicBezTo>
                  <a:cubicBezTo>
                    <a:pt x="67" y="1083"/>
                    <a:pt x="81" y="1086"/>
                    <a:pt x="97" y="1086"/>
                  </a:cubicBezTo>
                  <a:cubicBezTo>
                    <a:pt x="279" y="1086"/>
                    <a:pt x="855" y="625"/>
                    <a:pt x="1698" y="545"/>
                  </a:cubicBezTo>
                  <a:cubicBezTo>
                    <a:pt x="1801" y="534"/>
                    <a:pt x="1901" y="529"/>
                    <a:pt x="1998" y="529"/>
                  </a:cubicBezTo>
                  <a:cubicBezTo>
                    <a:pt x="2654" y="529"/>
                    <a:pt x="3171" y="753"/>
                    <a:pt x="3360" y="753"/>
                  </a:cubicBezTo>
                  <a:cubicBezTo>
                    <a:pt x="3393" y="753"/>
                    <a:pt x="3416" y="746"/>
                    <a:pt x="3428" y="730"/>
                  </a:cubicBezTo>
                  <a:cubicBezTo>
                    <a:pt x="3471" y="675"/>
                    <a:pt x="3345" y="484"/>
                    <a:pt x="3029" y="299"/>
                  </a:cubicBezTo>
                  <a:cubicBezTo>
                    <a:pt x="2762" y="140"/>
                    <a:pt x="2347" y="0"/>
                    <a:pt x="18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307;p56"/>
            <p:cNvSpPr/>
            <p:nvPr/>
          </p:nvSpPr>
          <p:spPr>
            <a:xfrm>
              <a:off x="4799800" y="2172025"/>
              <a:ext cx="62425" cy="196600"/>
            </a:xfrm>
            <a:custGeom>
              <a:avLst/>
              <a:gdLst/>
              <a:ahLst/>
              <a:cxnLst/>
              <a:rect l="l" t="t" r="r" b="b"/>
              <a:pathLst>
                <a:path w="2497" h="7864" extrusionOk="0">
                  <a:moveTo>
                    <a:pt x="2167" y="1"/>
                  </a:moveTo>
                  <a:cubicBezTo>
                    <a:pt x="2054" y="1"/>
                    <a:pt x="1389" y="2110"/>
                    <a:pt x="678" y="4735"/>
                  </a:cubicBezTo>
                  <a:cubicBezTo>
                    <a:pt x="507" y="5387"/>
                    <a:pt x="343" y="6009"/>
                    <a:pt x="187" y="6601"/>
                  </a:cubicBezTo>
                  <a:cubicBezTo>
                    <a:pt x="125" y="6878"/>
                    <a:pt x="1" y="7196"/>
                    <a:pt x="155" y="7535"/>
                  </a:cubicBezTo>
                  <a:cubicBezTo>
                    <a:pt x="236" y="7705"/>
                    <a:pt x="421" y="7817"/>
                    <a:pt x="576" y="7841"/>
                  </a:cubicBezTo>
                  <a:cubicBezTo>
                    <a:pt x="660" y="7859"/>
                    <a:pt x="738" y="7864"/>
                    <a:pt x="810" y="7864"/>
                  </a:cubicBezTo>
                  <a:cubicBezTo>
                    <a:pt x="871" y="7864"/>
                    <a:pt x="927" y="7860"/>
                    <a:pt x="981" y="7858"/>
                  </a:cubicBezTo>
                  <a:cubicBezTo>
                    <a:pt x="1917" y="7818"/>
                    <a:pt x="2497" y="7766"/>
                    <a:pt x="2495" y="7713"/>
                  </a:cubicBezTo>
                  <a:cubicBezTo>
                    <a:pt x="2495" y="7661"/>
                    <a:pt x="1912" y="7618"/>
                    <a:pt x="973" y="7589"/>
                  </a:cubicBezTo>
                  <a:cubicBezTo>
                    <a:pt x="736" y="7587"/>
                    <a:pt x="508" y="7563"/>
                    <a:pt x="453" y="7406"/>
                  </a:cubicBezTo>
                  <a:cubicBezTo>
                    <a:pt x="382" y="7242"/>
                    <a:pt x="455" y="6979"/>
                    <a:pt x="542" y="6694"/>
                  </a:cubicBezTo>
                  <a:cubicBezTo>
                    <a:pt x="709" y="6103"/>
                    <a:pt x="882" y="5483"/>
                    <a:pt x="1064" y="4836"/>
                  </a:cubicBezTo>
                  <a:cubicBezTo>
                    <a:pt x="1781" y="2192"/>
                    <a:pt x="2275" y="28"/>
                    <a:pt x="2169" y="1"/>
                  </a:cubicBezTo>
                  <a:cubicBezTo>
                    <a:pt x="2169" y="1"/>
                    <a:pt x="2168" y="1"/>
                    <a:pt x="216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08;p56"/>
            <p:cNvSpPr/>
            <p:nvPr/>
          </p:nvSpPr>
          <p:spPr>
            <a:xfrm>
              <a:off x="4913550" y="2095225"/>
              <a:ext cx="108450" cy="26100"/>
            </a:xfrm>
            <a:custGeom>
              <a:avLst/>
              <a:gdLst/>
              <a:ahLst/>
              <a:cxnLst/>
              <a:rect l="l" t="t" r="r" b="b"/>
              <a:pathLst>
                <a:path w="4338" h="1044" extrusionOk="0">
                  <a:moveTo>
                    <a:pt x="2126" y="0"/>
                  </a:moveTo>
                  <a:cubicBezTo>
                    <a:pt x="1492" y="0"/>
                    <a:pt x="929" y="159"/>
                    <a:pt x="562" y="352"/>
                  </a:cubicBezTo>
                  <a:cubicBezTo>
                    <a:pt x="181" y="551"/>
                    <a:pt x="0" y="767"/>
                    <a:pt x="51" y="881"/>
                  </a:cubicBezTo>
                  <a:cubicBezTo>
                    <a:pt x="94" y="972"/>
                    <a:pt x="250" y="1000"/>
                    <a:pt x="485" y="1000"/>
                  </a:cubicBezTo>
                  <a:cubicBezTo>
                    <a:pt x="837" y="1000"/>
                    <a:pt x="1368" y="939"/>
                    <a:pt x="1969" y="939"/>
                  </a:cubicBezTo>
                  <a:cubicBezTo>
                    <a:pt x="2035" y="939"/>
                    <a:pt x="2101" y="939"/>
                    <a:pt x="2167" y="941"/>
                  </a:cubicBezTo>
                  <a:cubicBezTo>
                    <a:pt x="2890" y="942"/>
                    <a:pt x="3530" y="1044"/>
                    <a:pt x="3915" y="1044"/>
                  </a:cubicBezTo>
                  <a:cubicBezTo>
                    <a:pt x="4112" y="1044"/>
                    <a:pt x="4243" y="1017"/>
                    <a:pt x="4284" y="936"/>
                  </a:cubicBezTo>
                  <a:cubicBezTo>
                    <a:pt x="4337" y="822"/>
                    <a:pt x="4163" y="602"/>
                    <a:pt x="3787" y="394"/>
                  </a:cubicBezTo>
                  <a:cubicBezTo>
                    <a:pt x="3414" y="186"/>
                    <a:pt x="2834" y="10"/>
                    <a:pt x="2180" y="1"/>
                  </a:cubicBezTo>
                  <a:cubicBezTo>
                    <a:pt x="2162" y="0"/>
                    <a:pt x="2144" y="0"/>
                    <a:pt x="212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09;p56"/>
            <p:cNvSpPr/>
            <p:nvPr/>
          </p:nvSpPr>
          <p:spPr>
            <a:xfrm>
              <a:off x="4702325" y="2108275"/>
              <a:ext cx="81100" cy="29725"/>
            </a:xfrm>
            <a:custGeom>
              <a:avLst/>
              <a:gdLst/>
              <a:ahLst/>
              <a:cxnLst/>
              <a:rect l="l" t="t" r="r" b="b"/>
              <a:pathLst>
                <a:path w="3244" h="1189" extrusionOk="0">
                  <a:moveTo>
                    <a:pt x="1822" y="0"/>
                  </a:moveTo>
                  <a:cubicBezTo>
                    <a:pt x="1723" y="0"/>
                    <a:pt x="1622" y="7"/>
                    <a:pt x="1519" y="20"/>
                  </a:cubicBezTo>
                  <a:cubicBezTo>
                    <a:pt x="996" y="87"/>
                    <a:pt x="561" y="321"/>
                    <a:pt x="317" y="561"/>
                  </a:cubicBezTo>
                  <a:cubicBezTo>
                    <a:pt x="67" y="803"/>
                    <a:pt x="0" y="1026"/>
                    <a:pt x="81" y="1121"/>
                  </a:cubicBezTo>
                  <a:cubicBezTo>
                    <a:pt x="127" y="1169"/>
                    <a:pt x="199" y="1188"/>
                    <a:pt x="293" y="1188"/>
                  </a:cubicBezTo>
                  <a:cubicBezTo>
                    <a:pt x="579" y="1188"/>
                    <a:pt x="1067" y="1014"/>
                    <a:pt x="1640" y="951"/>
                  </a:cubicBezTo>
                  <a:cubicBezTo>
                    <a:pt x="2398" y="840"/>
                    <a:pt x="3062" y="954"/>
                    <a:pt x="3189" y="722"/>
                  </a:cubicBezTo>
                  <a:cubicBezTo>
                    <a:pt x="3244" y="609"/>
                    <a:pt x="3121" y="410"/>
                    <a:pt x="2820" y="239"/>
                  </a:cubicBezTo>
                  <a:cubicBezTo>
                    <a:pt x="2582" y="102"/>
                    <a:pt x="2224" y="0"/>
                    <a:pt x="18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10;p56"/>
            <p:cNvSpPr/>
            <p:nvPr/>
          </p:nvSpPr>
          <p:spPr>
            <a:xfrm>
              <a:off x="625750" y="3147425"/>
              <a:ext cx="2297125" cy="1542825"/>
            </a:xfrm>
            <a:custGeom>
              <a:avLst/>
              <a:gdLst/>
              <a:ahLst/>
              <a:cxnLst/>
              <a:rect l="l" t="t" r="r" b="b"/>
              <a:pathLst>
                <a:path w="91885" h="61713" extrusionOk="0">
                  <a:moveTo>
                    <a:pt x="69389" y="1"/>
                  </a:moveTo>
                  <a:lnTo>
                    <a:pt x="1315" y="45"/>
                  </a:lnTo>
                  <a:cubicBezTo>
                    <a:pt x="534" y="45"/>
                    <a:pt x="0" y="834"/>
                    <a:pt x="291" y="1559"/>
                  </a:cubicBezTo>
                  <a:lnTo>
                    <a:pt x="24352" y="61713"/>
                  </a:lnTo>
                  <a:lnTo>
                    <a:pt x="91885" y="61713"/>
                  </a:lnTo>
                  <a:lnTo>
                    <a:pt x="70431" y="740"/>
                  </a:lnTo>
                  <a:cubicBezTo>
                    <a:pt x="70276" y="296"/>
                    <a:pt x="69857" y="1"/>
                    <a:pt x="6938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311;p56"/>
            <p:cNvSpPr/>
            <p:nvPr/>
          </p:nvSpPr>
          <p:spPr>
            <a:xfrm>
              <a:off x="721450" y="3206350"/>
              <a:ext cx="2127675" cy="1378150"/>
            </a:xfrm>
            <a:custGeom>
              <a:avLst/>
              <a:gdLst/>
              <a:ahLst/>
              <a:cxnLst/>
              <a:rect l="l" t="t" r="r" b="b"/>
              <a:pathLst>
                <a:path w="85107" h="55126" extrusionOk="0">
                  <a:moveTo>
                    <a:pt x="64796" y="1"/>
                  </a:moveTo>
                  <a:cubicBezTo>
                    <a:pt x="64795" y="1"/>
                    <a:pt x="64793" y="1"/>
                    <a:pt x="64792" y="1"/>
                  </a:cubicBezTo>
                  <a:lnTo>
                    <a:pt x="749" y="1"/>
                  </a:lnTo>
                  <a:cubicBezTo>
                    <a:pt x="304" y="1"/>
                    <a:pt x="0" y="439"/>
                    <a:pt x="165" y="843"/>
                  </a:cubicBezTo>
                  <a:lnTo>
                    <a:pt x="22260" y="54739"/>
                  </a:lnTo>
                  <a:cubicBezTo>
                    <a:pt x="22358" y="54975"/>
                    <a:pt x="22589" y="55126"/>
                    <a:pt x="22844" y="55126"/>
                  </a:cubicBezTo>
                  <a:lnTo>
                    <a:pt x="84367" y="55126"/>
                  </a:lnTo>
                  <a:cubicBezTo>
                    <a:pt x="84803" y="55126"/>
                    <a:pt x="85107" y="54705"/>
                    <a:pt x="84962" y="54305"/>
                  </a:cubicBezTo>
                  <a:lnTo>
                    <a:pt x="65387" y="410"/>
                  </a:lnTo>
                  <a:cubicBezTo>
                    <a:pt x="65294" y="164"/>
                    <a:pt x="65059" y="1"/>
                    <a:pt x="647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312;p56"/>
            <p:cNvSpPr/>
            <p:nvPr/>
          </p:nvSpPr>
          <p:spPr>
            <a:xfrm>
              <a:off x="1234550" y="4584500"/>
              <a:ext cx="2294575" cy="105750"/>
            </a:xfrm>
            <a:custGeom>
              <a:avLst/>
              <a:gdLst/>
              <a:ahLst/>
              <a:cxnLst/>
              <a:rect l="l" t="t" r="r" b="b"/>
              <a:pathLst>
                <a:path w="91783" h="4230" extrusionOk="0">
                  <a:moveTo>
                    <a:pt x="2495" y="0"/>
                  </a:moveTo>
                  <a:lnTo>
                    <a:pt x="0" y="4230"/>
                  </a:lnTo>
                  <a:lnTo>
                    <a:pt x="91782" y="4230"/>
                  </a:lnTo>
                  <a:lnTo>
                    <a:pt x="9178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13;p56"/>
            <p:cNvSpPr/>
            <p:nvPr/>
          </p:nvSpPr>
          <p:spPr>
            <a:xfrm>
              <a:off x="2690825" y="2740475"/>
              <a:ext cx="1224550" cy="1372875"/>
            </a:xfrm>
            <a:custGeom>
              <a:avLst/>
              <a:gdLst/>
              <a:ahLst/>
              <a:cxnLst/>
              <a:rect l="l" t="t" r="r" b="b"/>
              <a:pathLst>
                <a:path w="48982" h="54915" extrusionOk="0">
                  <a:moveTo>
                    <a:pt x="43851" y="1"/>
                  </a:moveTo>
                  <a:cubicBezTo>
                    <a:pt x="43735" y="1"/>
                    <a:pt x="43609" y="26"/>
                    <a:pt x="43476" y="79"/>
                  </a:cubicBezTo>
                  <a:cubicBezTo>
                    <a:pt x="42851" y="327"/>
                    <a:pt x="41149" y="5433"/>
                    <a:pt x="40678" y="7106"/>
                  </a:cubicBezTo>
                  <a:cubicBezTo>
                    <a:pt x="40419" y="8021"/>
                    <a:pt x="39939" y="9816"/>
                    <a:pt x="39356" y="10795"/>
                  </a:cubicBezTo>
                  <a:cubicBezTo>
                    <a:pt x="39111" y="11206"/>
                    <a:pt x="38848" y="11474"/>
                    <a:pt x="38576" y="11474"/>
                  </a:cubicBezTo>
                  <a:cubicBezTo>
                    <a:pt x="38309" y="11474"/>
                    <a:pt x="38033" y="11218"/>
                    <a:pt x="37755" y="10587"/>
                  </a:cubicBezTo>
                  <a:cubicBezTo>
                    <a:pt x="36518" y="7778"/>
                    <a:pt x="34535" y="6070"/>
                    <a:pt x="33689" y="5979"/>
                  </a:cubicBezTo>
                  <a:cubicBezTo>
                    <a:pt x="33658" y="5976"/>
                    <a:pt x="33627" y="5974"/>
                    <a:pt x="33597" y="5974"/>
                  </a:cubicBezTo>
                  <a:cubicBezTo>
                    <a:pt x="32816" y="5974"/>
                    <a:pt x="32464" y="7073"/>
                    <a:pt x="33142" y="7686"/>
                  </a:cubicBezTo>
                  <a:cubicBezTo>
                    <a:pt x="33712" y="8201"/>
                    <a:pt x="34403" y="9353"/>
                    <a:pt x="34891" y="10238"/>
                  </a:cubicBezTo>
                  <a:cubicBezTo>
                    <a:pt x="35293" y="10968"/>
                    <a:pt x="35572" y="11758"/>
                    <a:pt x="35715" y="12580"/>
                  </a:cubicBezTo>
                  <a:cubicBezTo>
                    <a:pt x="35836" y="13289"/>
                    <a:pt x="35922" y="13921"/>
                    <a:pt x="35987" y="14490"/>
                  </a:cubicBezTo>
                  <a:cubicBezTo>
                    <a:pt x="35987" y="14490"/>
                    <a:pt x="36270" y="16984"/>
                    <a:pt x="35954" y="18733"/>
                  </a:cubicBezTo>
                  <a:lnTo>
                    <a:pt x="19037" y="38713"/>
                  </a:lnTo>
                  <a:lnTo>
                    <a:pt x="15345" y="25187"/>
                  </a:lnTo>
                  <a:lnTo>
                    <a:pt x="15003" y="24146"/>
                  </a:lnTo>
                  <a:lnTo>
                    <a:pt x="437" y="29556"/>
                  </a:lnTo>
                  <a:cubicBezTo>
                    <a:pt x="1" y="29672"/>
                    <a:pt x="3569" y="40265"/>
                    <a:pt x="5830" y="46847"/>
                  </a:cubicBezTo>
                  <a:cubicBezTo>
                    <a:pt x="6948" y="50103"/>
                    <a:pt x="9418" y="52718"/>
                    <a:pt x="12603" y="54023"/>
                  </a:cubicBezTo>
                  <a:cubicBezTo>
                    <a:pt x="14075" y="54625"/>
                    <a:pt x="15610" y="54915"/>
                    <a:pt x="17128" y="54915"/>
                  </a:cubicBezTo>
                  <a:cubicBezTo>
                    <a:pt x="20868" y="54915"/>
                    <a:pt x="24499" y="53156"/>
                    <a:pt x="26801" y="49986"/>
                  </a:cubicBezTo>
                  <a:lnTo>
                    <a:pt x="44909" y="23697"/>
                  </a:lnTo>
                  <a:lnTo>
                    <a:pt x="44519" y="23431"/>
                  </a:lnTo>
                  <a:lnTo>
                    <a:pt x="44519" y="23431"/>
                  </a:lnTo>
                  <a:lnTo>
                    <a:pt x="44886" y="23600"/>
                  </a:lnTo>
                  <a:lnTo>
                    <a:pt x="47299" y="19400"/>
                  </a:lnTo>
                  <a:cubicBezTo>
                    <a:pt x="47299" y="19400"/>
                    <a:pt x="48982" y="17218"/>
                    <a:pt x="47845" y="14695"/>
                  </a:cubicBezTo>
                  <a:cubicBezTo>
                    <a:pt x="46709" y="12171"/>
                    <a:pt x="43655" y="9293"/>
                    <a:pt x="43655" y="9293"/>
                  </a:cubicBezTo>
                  <a:cubicBezTo>
                    <a:pt x="42767" y="9064"/>
                    <a:pt x="43943" y="3991"/>
                    <a:pt x="44458" y="2311"/>
                  </a:cubicBezTo>
                  <a:cubicBezTo>
                    <a:pt x="44895" y="892"/>
                    <a:pt x="44537" y="1"/>
                    <a:pt x="43851" y="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314;p56"/>
            <p:cNvSpPr/>
            <p:nvPr/>
          </p:nvSpPr>
          <p:spPr>
            <a:xfrm>
              <a:off x="3729325" y="2973050"/>
              <a:ext cx="87925" cy="163925"/>
            </a:xfrm>
            <a:custGeom>
              <a:avLst/>
              <a:gdLst/>
              <a:ahLst/>
              <a:cxnLst/>
              <a:rect l="l" t="t" r="r" b="b"/>
              <a:pathLst>
                <a:path w="3517" h="6557" extrusionOk="0">
                  <a:moveTo>
                    <a:pt x="1848" y="1"/>
                  </a:moveTo>
                  <a:cubicBezTo>
                    <a:pt x="1832" y="1"/>
                    <a:pt x="1744" y="161"/>
                    <a:pt x="1609" y="457"/>
                  </a:cubicBezTo>
                  <a:cubicBezTo>
                    <a:pt x="1470" y="756"/>
                    <a:pt x="1279" y="1197"/>
                    <a:pt x="1069" y="1750"/>
                  </a:cubicBezTo>
                  <a:cubicBezTo>
                    <a:pt x="860" y="2304"/>
                    <a:pt x="629" y="2971"/>
                    <a:pt x="410" y="3725"/>
                  </a:cubicBezTo>
                  <a:cubicBezTo>
                    <a:pt x="300" y="4101"/>
                    <a:pt x="193" y="4495"/>
                    <a:pt x="90" y="4913"/>
                  </a:cubicBezTo>
                  <a:cubicBezTo>
                    <a:pt x="43" y="5124"/>
                    <a:pt x="0" y="5350"/>
                    <a:pt x="14" y="5587"/>
                  </a:cubicBezTo>
                  <a:cubicBezTo>
                    <a:pt x="25" y="5824"/>
                    <a:pt x="107" y="6077"/>
                    <a:pt x="274" y="6269"/>
                  </a:cubicBezTo>
                  <a:cubicBezTo>
                    <a:pt x="413" y="6442"/>
                    <a:pt x="641" y="6556"/>
                    <a:pt x="867" y="6556"/>
                  </a:cubicBezTo>
                  <a:cubicBezTo>
                    <a:pt x="902" y="6556"/>
                    <a:pt x="937" y="6554"/>
                    <a:pt x="971" y="6548"/>
                  </a:cubicBezTo>
                  <a:cubicBezTo>
                    <a:pt x="1225" y="6510"/>
                    <a:pt x="1438" y="6369"/>
                    <a:pt x="1592" y="6195"/>
                  </a:cubicBezTo>
                  <a:cubicBezTo>
                    <a:pt x="1897" y="5834"/>
                    <a:pt x="1994" y="5419"/>
                    <a:pt x="2146" y="5064"/>
                  </a:cubicBezTo>
                  <a:lnTo>
                    <a:pt x="2880" y="3124"/>
                  </a:lnTo>
                  <a:lnTo>
                    <a:pt x="3355" y="1809"/>
                  </a:lnTo>
                  <a:cubicBezTo>
                    <a:pt x="3463" y="1495"/>
                    <a:pt x="3516" y="1319"/>
                    <a:pt x="3501" y="1313"/>
                  </a:cubicBezTo>
                  <a:cubicBezTo>
                    <a:pt x="3501" y="1313"/>
                    <a:pt x="3500" y="1313"/>
                    <a:pt x="3500" y="1313"/>
                  </a:cubicBezTo>
                  <a:cubicBezTo>
                    <a:pt x="3483" y="1313"/>
                    <a:pt x="3403" y="1476"/>
                    <a:pt x="3273" y="1775"/>
                  </a:cubicBezTo>
                  <a:lnTo>
                    <a:pt x="2727" y="3063"/>
                  </a:lnTo>
                  <a:cubicBezTo>
                    <a:pt x="2498" y="3628"/>
                    <a:pt x="2235" y="4275"/>
                    <a:pt x="1945" y="4985"/>
                  </a:cubicBezTo>
                  <a:cubicBezTo>
                    <a:pt x="1791" y="5343"/>
                    <a:pt x="1678" y="5751"/>
                    <a:pt x="1422" y="6043"/>
                  </a:cubicBezTo>
                  <a:cubicBezTo>
                    <a:pt x="1297" y="6182"/>
                    <a:pt x="1123" y="6292"/>
                    <a:pt x="941" y="6317"/>
                  </a:cubicBezTo>
                  <a:cubicBezTo>
                    <a:pt x="916" y="6321"/>
                    <a:pt x="892" y="6322"/>
                    <a:pt x="868" y="6322"/>
                  </a:cubicBezTo>
                  <a:cubicBezTo>
                    <a:pt x="712" y="6322"/>
                    <a:pt x="562" y="6247"/>
                    <a:pt x="453" y="6118"/>
                  </a:cubicBezTo>
                  <a:cubicBezTo>
                    <a:pt x="184" y="5811"/>
                    <a:pt x="220" y="5363"/>
                    <a:pt x="314" y="4965"/>
                  </a:cubicBezTo>
                  <a:cubicBezTo>
                    <a:pt x="410" y="4555"/>
                    <a:pt x="514" y="4158"/>
                    <a:pt x="617" y="3783"/>
                  </a:cubicBezTo>
                  <a:cubicBezTo>
                    <a:pt x="823" y="3032"/>
                    <a:pt x="1036" y="2364"/>
                    <a:pt x="1225" y="1807"/>
                  </a:cubicBezTo>
                  <a:cubicBezTo>
                    <a:pt x="1415" y="1249"/>
                    <a:pt x="1580" y="801"/>
                    <a:pt x="1693" y="490"/>
                  </a:cubicBezTo>
                  <a:cubicBezTo>
                    <a:pt x="1805" y="180"/>
                    <a:pt x="1863" y="7"/>
                    <a:pt x="1849" y="1"/>
                  </a:cubicBezTo>
                  <a:cubicBezTo>
                    <a:pt x="1849" y="1"/>
                    <a:pt x="1849" y="1"/>
                    <a:pt x="18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315;p56"/>
            <p:cNvSpPr/>
            <p:nvPr/>
          </p:nvSpPr>
          <p:spPr>
            <a:xfrm>
              <a:off x="3772400" y="3021050"/>
              <a:ext cx="87725" cy="143200"/>
            </a:xfrm>
            <a:custGeom>
              <a:avLst/>
              <a:gdLst/>
              <a:ahLst/>
              <a:cxnLst/>
              <a:rect l="l" t="t" r="r" b="b"/>
              <a:pathLst>
                <a:path w="3509" h="5728" extrusionOk="0">
                  <a:moveTo>
                    <a:pt x="1618" y="0"/>
                  </a:moveTo>
                  <a:cubicBezTo>
                    <a:pt x="1601" y="0"/>
                    <a:pt x="1515" y="136"/>
                    <a:pt x="1383" y="387"/>
                  </a:cubicBezTo>
                  <a:cubicBezTo>
                    <a:pt x="1247" y="644"/>
                    <a:pt x="1061" y="1020"/>
                    <a:pt x="857" y="1500"/>
                  </a:cubicBezTo>
                  <a:cubicBezTo>
                    <a:pt x="617" y="2062"/>
                    <a:pt x="417" y="2640"/>
                    <a:pt x="253" y="3228"/>
                  </a:cubicBezTo>
                  <a:cubicBezTo>
                    <a:pt x="167" y="3562"/>
                    <a:pt x="70" y="3911"/>
                    <a:pt x="36" y="4300"/>
                  </a:cubicBezTo>
                  <a:cubicBezTo>
                    <a:pt x="1" y="4683"/>
                    <a:pt x="80" y="5143"/>
                    <a:pt x="403" y="5458"/>
                  </a:cubicBezTo>
                  <a:cubicBezTo>
                    <a:pt x="557" y="5614"/>
                    <a:pt x="778" y="5720"/>
                    <a:pt x="1001" y="5727"/>
                  </a:cubicBezTo>
                  <a:cubicBezTo>
                    <a:pt x="1011" y="5728"/>
                    <a:pt x="1021" y="5728"/>
                    <a:pt x="1032" y="5728"/>
                  </a:cubicBezTo>
                  <a:cubicBezTo>
                    <a:pt x="1243" y="5728"/>
                    <a:pt x="1439" y="5653"/>
                    <a:pt x="1603" y="5550"/>
                  </a:cubicBezTo>
                  <a:cubicBezTo>
                    <a:pt x="1955" y="5325"/>
                    <a:pt x="2140" y="4966"/>
                    <a:pt x="2276" y="4651"/>
                  </a:cubicBezTo>
                  <a:cubicBezTo>
                    <a:pt x="2536" y="4011"/>
                    <a:pt x="2756" y="3438"/>
                    <a:pt x="2942" y="2953"/>
                  </a:cubicBezTo>
                  <a:cubicBezTo>
                    <a:pt x="3125" y="2470"/>
                    <a:pt x="3272" y="2075"/>
                    <a:pt x="3367" y="1803"/>
                  </a:cubicBezTo>
                  <a:cubicBezTo>
                    <a:pt x="3463" y="1529"/>
                    <a:pt x="3509" y="1375"/>
                    <a:pt x="3494" y="1369"/>
                  </a:cubicBezTo>
                  <a:cubicBezTo>
                    <a:pt x="3493" y="1369"/>
                    <a:pt x="3493" y="1369"/>
                    <a:pt x="3493" y="1369"/>
                  </a:cubicBezTo>
                  <a:cubicBezTo>
                    <a:pt x="3475" y="1369"/>
                    <a:pt x="3401" y="1510"/>
                    <a:pt x="3283" y="1768"/>
                  </a:cubicBezTo>
                  <a:cubicBezTo>
                    <a:pt x="3160" y="2031"/>
                    <a:pt x="2992" y="2415"/>
                    <a:pt x="2787" y="2892"/>
                  </a:cubicBezTo>
                  <a:lnTo>
                    <a:pt x="2081" y="4565"/>
                  </a:lnTo>
                  <a:cubicBezTo>
                    <a:pt x="1943" y="4866"/>
                    <a:pt x="1770" y="5178"/>
                    <a:pt x="1481" y="5356"/>
                  </a:cubicBezTo>
                  <a:cubicBezTo>
                    <a:pt x="1348" y="5445"/>
                    <a:pt x="1193" y="5493"/>
                    <a:pt x="1040" y="5493"/>
                  </a:cubicBezTo>
                  <a:cubicBezTo>
                    <a:pt x="867" y="5493"/>
                    <a:pt x="697" y="5430"/>
                    <a:pt x="567" y="5291"/>
                  </a:cubicBezTo>
                  <a:cubicBezTo>
                    <a:pt x="311" y="5041"/>
                    <a:pt x="236" y="4668"/>
                    <a:pt x="264" y="4316"/>
                  </a:cubicBezTo>
                  <a:cubicBezTo>
                    <a:pt x="290" y="3963"/>
                    <a:pt x="383" y="3612"/>
                    <a:pt x="463" y="3284"/>
                  </a:cubicBezTo>
                  <a:cubicBezTo>
                    <a:pt x="612" y="2699"/>
                    <a:pt x="796" y="2124"/>
                    <a:pt x="1010" y="1562"/>
                  </a:cubicBezTo>
                  <a:cubicBezTo>
                    <a:pt x="1377" y="597"/>
                    <a:pt x="1652" y="17"/>
                    <a:pt x="1619" y="0"/>
                  </a:cubicBezTo>
                  <a:cubicBezTo>
                    <a:pt x="1618" y="0"/>
                    <a:pt x="1618" y="0"/>
                    <a:pt x="1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316;p56"/>
            <p:cNvSpPr/>
            <p:nvPr/>
          </p:nvSpPr>
          <p:spPr>
            <a:xfrm>
              <a:off x="3821575" y="3074700"/>
              <a:ext cx="62525" cy="115925"/>
            </a:xfrm>
            <a:custGeom>
              <a:avLst/>
              <a:gdLst/>
              <a:ahLst/>
              <a:cxnLst/>
              <a:rect l="l" t="t" r="r" b="b"/>
              <a:pathLst>
                <a:path w="2501" h="4637" extrusionOk="0">
                  <a:moveTo>
                    <a:pt x="1373" y="1"/>
                  </a:moveTo>
                  <a:cubicBezTo>
                    <a:pt x="1355" y="1"/>
                    <a:pt x="1263" y="86"/>
                    <a:pt x="1126" y="258"/>
                  </a:cubicBezTo>
                  <a:cubicBezTo>
                    <a:pt x="923" y="514"/>
                    <a:pt x="747" y="789"/>
                    <a:pt x="600" y="1081"/>
                  </a:cubicBezTo>
                  <a:cubicBezTo>
                    <a:pt x="381" y="1515"/>
                    <a:pt x="221" y="1977"/>
                    <a:pt x="121" y="2453"/>
                  </a:cubicBezTo>
                  <a:cubicBezTo>
                    <a:pt x="63" y="2734"/>
                    <a:pt x="26" y="3022"/>
                    <a:pt x="13" y="3309"/>
                  </a:cubicBezTo>
                  <a:cubicBezTo>
                    <a:pt x="0" y="3603"/>
                    <a:pt x="0" y="3948"/>
                    <a:pt x="193" y="4256"/>
                  </a:cubicBezTo>
                  <a:cubicBezTo>
                    <a:pt x="288" y="4409"/>
                    <a:pt x="430" y="4526"/>
                    <a:pt x="597" y="4594"/>
                  </a:cubicBezTo>
                  <a:cubicBezTo>
                    <a:pt x="673" y="4623"/>
                    <a:pt x="753" y="4637"/>
                    <a:pt x="833" y="4637"/>
                  </a:cubicBezTo>
                  <a:cubicBezTo>
                    <a:pt x="931" y="4637"/>
                    <a:pt x="1029" y="4615"/>
                    <a:pt x="1120" y="4572"/>
                  </a:cubicBezTo>
                  <a:cubicBezTo>
                    <a:pt x="1438" y="4425"/>
                    <a:pt x="1600" y="4123"/>
                    <a:pt x="1693" y="3867"/>
                  </a:cubicBezTo>
                  <a:cubicBezTo>
                    <a:pt x="1871" y="3346"/>
                    <a:pt x="2008" y="2889"/>
                    <a:pt x="2129" y="2497"/>
                  </a:cubicBezTo>
                  <a:cubicBezTo>
                    <a:pt x="2368" y="1716"/>
                    <a:pt x="2501" y="1228"/>
                    <a:pt x="2470" y="1219"/>
                  </a:cubicBezTo>
                  <a:cubicBezTo>
                    <a:pt x="2470" y="1218"/>
                    <a:pt x="2469" y="1218"/>
                    <a:pt x="2469" y="1218"/>
                  </a:cubicBezTo>
                  <a:cubicBezTo>
                    <a:pt x="2435" y="1218"/>
                    <a:pt x="2248" y="1686"/>
                    <a:pt x="1972" y="2445"/>
                  </a:cubicBezTo>
                  <a:cubicBezTo>
                    <a:pt x="1826" y="2850"/>
                    <a:pt x="1666" y="3301"/>
                    <a:pt x="1491" y="3789"/>
                  </a:cubicBezTo>
                  <a:cubicBezTo>
                    <a:pt x="1398" y="4028"/>
                    <a:pt x="1256" y="4262"/>
                    <a:pt x="1025" y="4363"/>
                  </a:cubicBezTo>
                  <a:cubicBezTo>
                    <a:pt x="966" y="4392"/>
                    <a:pt x="904" y="4406"/>
                    <a:pt x="842" y="4406"/>
                  </a:cubicBezTo>
                  <a:cubicBezTo>
                    <a:pt x="670" y="4406"/>
                    <a:pt x="497" y="4300"/>
                    <a:pt x="390" y="4129"/>
                  </a:cubicBezTo>
                  <a:cubicBezTo>
                    <a:pt x="244" y="3901"/>
                    <a:pt x="231" y="3601"/>
                    <a:pt x="242" y="3318"/>
                  </a:cubicBezTo>
                  <a:cubicBezTo>
                    <a:pt x="251" y="3041"/>
                    <a:pt x="282" y="2766"/>
                    <a:pt x="332" y="2494"/>
                  </a:cubicBezTo>
                  <a:cubicBezTo>
                    <a:pt x="419" y="2032"/>
                    <a:pt x="559" y="1581"/>
                    <a:pt x="750" y="1151"/>
                  </a:cubicBezTo>
                  <a:cubicBezTo>
                    <a:pt x="1082" y="417"/>
                    <a:pt x="1409" y="26"/>
                    <a:pt x="1375" y="1"/>
                  </a:cubicBezTo>
                  <a:cubicBezTo>
                    <a:pt x="1375" y="1"/>
                    <a:pt x="1374" y="1"/>
                    <a:pt x="13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317;p56"/>
            <p:cNvSpPr/>
            <p:nvPr/>
          </p:nvSpPr>
          <p:spPr>
            <a:xfrm>
              <a:off x="3671900" y="3081400"/>
              <a:ext cx="70125" cy="132050"/>
            </a:xfrm>
            <a:custGeom>
              <a:avLst/>
              <a:gdLst/>
              <a:ahLst/>
              <a:cxnLst/>
              <a:rect l="l" t="t" r="r" b="b"/>
              <a:pathLst>
                <a:path w="2805" h="5282" extrusionOk="0">
                  <a:moveTo>
                    <a:pt x="27" y="0"/>
                  </a:moveTo>
                  <a:cubicBezTo>
                    <a:pt x="23" y="0"/>
                    <a:pt x="21" y="1"/>
                    <a:pt x="20" y="2"/>
                  </a:cubicBezTo>
                  <a:cubicBezTo>
                    <a:pt x="0" y="38"/>
                    <a:pt x="305" y="217"/>
                    <a:pt x="727" y="581"/>
                  </a:cubicBezTo>
                  <a:cubicBezTo>
                    <a:pt x="1149" y="944"/>
                    <a:pt x="1666" y="1530"/>
                    <a:pt x="2051" y="2289"/>
                  </a:cubicBezTo>
                  <a:cubicBezTo>
                    <a:pt x="2432" y="3050"/>
                    <a:pt x="2594" y="3812"/>
                    <a:pt x="2638" y="4368"/>
                  </a:cubicBezTo>
                  <a:cubicBezTo>
                    <a:pt x="2683" y="4927"/>
                    <a:pt x="2641" y="5277"/>
                    <a:pt x="2681" y="5281"/>
                  </a:cubicBezTo>
                  <a:cubicBezTo>
                    <a:pt x="2681" y="5282"/>
                    <a:pt x="2681" y="5282"/>
                    <a:pt x="2682" y="5282"/>
                  </a:cubicBezTo>
                  <a:cubicBezTo>
                    <a:pt x="2706" y="5282"/>
                    <a:pt x="2805" y="4932"/>
                    <a:pt x="2803" y="4361"/>
                  </a:cubicBezTo>
                  <a:cubicBezTo>
                    <a:pt x="2803" y="3784"/>
                    <a:pt x="2660" y="2978"/>
                    <a:pt x="2261" y="2183"/>
                  </a:cubicBezTo>
                  <a:cubicBezTo>
                    <a:pt x="1860" y="1391"/>
                    <a:pt x="1296" y="795"/>
                    <a:pt x="832" y="452"/>
                  </a:cubicBezTo>
                  <a:cubicBezTo>
                    <a:pt x="402" y="130"/>
                    <a:pt x="79" y="0"/>
                    <a:pt x="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318;p56"/>
            <p:cNvSpPr/>
            <p:nvPr/>
          </p:nvSpPr>
          <p:spPr>
            <a:xfrm>
              <a:off x="1381425" y="4005350"/>
              <a:ext cx="1111075" cy="574625"/>
            </a:xfrm>
            <a:custGeom>
              <a:avLst/>
              <a:gdLst/>
              <a:ahLst/>
              <a:cxnLst/>
              <a:rect l="l" t="t" r="r" b="b"/>
              <a:pathLst>
                <a:path w="44443" h="22985" extrusionOk="0">
                  <a:moveTo>
                    <a:pt x="10195" y="1"/>
                  </a:moveTo>
                  <a:cubicBezTo>
                    <a:pt x="7187" y="3594"/>
                    <a:pt x="5372" y="7801"/>
                    <a:pt x="4508" y="12499"/>
                  </a:cubicBezTo>
                  <a:lnTo>
                    <a:pt x="1" y="22762"/>
                  </a:lnTo>
                  <a:lnTo>
                    <a:pt x="43905" y="22984"/>
                  </a:lnTo>
                  <a:lnTo>
                    <a:pt x="44443" y="15241"/>
                  </a:lnTo>
                  <a:lnTo>
                    <a:pt x="10195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319;p56"/>
            <p:cNvSpPr/>
            <p:nvPr/>
          </p:nvSpPr>
          <p:spPr>
            <a:xfrm>
              <a:off x="1550150" y="4201675"/>
              <a:ext cx="350200" cy="107225"/>
            </a:xfrm>
            <a:custGeom>
              <a:avLst/>
              <a:gdLst/>
              <a:ahLst/>
              <a:cxnLst/>
              <a:rect l="l" t="t" r="r" b="b"/>
              <a:pathLst>
                <a:path w="14008" h="4289" extrusionOk="0">
                  <a:moveTo>
                    <a:pt x="13991" y="1"/>
                  </a:moveTo>
                  <a:cubicBezTo>
                    <a:pt x="13928" y="1"/>
                    <a:pt x="13352" y="617"/>
                    <a:pt x="12273" y="1395"/>
                  </a:cubicBezTo>
                  <a:cubicBezTo>
                    <a:pt x="11995" y="1594"/>
                    <a:pt x="11689" y="1808"/>
                    <a:pt x="11340" y="2007"/>
                  </a:cubicBezTo>
                  <a:cubicBezTo>
                    <a:pt x="11004" y="2226"/>
                    <a:pt x="10617" y="2412"/>
                    <a:pt x="10217" y="2622"/>
                  </a:cubicBezTo>
                  <a:cubicBezTo>
                    <a:pt x="8454" y="3480"/>
                    <a:pt x="6535" y="3972"/>
                    <a:pt x="4576" y="4068"/>
                  </a:cubicBezTo>
                  <a:cubicBezTo>
                    <a:pt x="4295" y="4074"/>
                    <a:pt x="4023" y="4085"/>
                    <a:pt x="3760" y="4085"/>
                  </a:cubicBezTo>
                  <a:cubicBezTo>
                    <a:pt x="3602" y="4085"/>
                    <a:pt x="3448" y="4081"/>
                    <a:pt x="3298" y="4070"/>
                  </a:cubicBezTo>
                  <a:cubicBezTo>
                    <a:pt x="2895" y="4064"/>
                    <a:pt x="2524" y="4022"/>
                    <a:pt x="2186" y="3983"/>
                  </a:cubicBezTo>
                  <a:cubicBezTo>
                    <a:pt x="938" y="3829"/>
                    <a:pt x="152" y="3585"/>
                    <a:pt x="24" y="3585"/>
                  </a:cubicBezTo>
                  <a:cubicBezTo>
                    <a:pt x="12" y="3585"/>
                    <a:pt x="6" y="3587"/>
                    <a:pt x="5" y="3591"/>
                  </a:cubicBezTo>
                  <a:cubicBezTo>
                    <a:pt x="0" y="3606"/>
                    <a:pt x="201" y="3677"/>
                    <a:pt x="568" y="3793"/>
                  </a:cubicBezTo>
                  <a:cubicBezTo>
                    <a:pt x="791" y="3868"/>
                    <a:pt x="1017" y="3928"/>
                    <a:pt x="1248" y="3974"/>
                  </a:cubicBezTo>
                  <a:cubicBezTo>
                    <a:pt x="1516" y="4029"/>
                    <a:pt x="1819" y="4110"/>
                    <a:pt x="2163" y="4146"/>
                  </a:cubicBezTo>
                  <a:cubicBezTo>
                    <a:pt x="2505" y="4198"/>
                    <a:pt x="2880" y="4249"/>
                    <a:pt x="3288" y="4264"/>
                  </a:cubicBezTo>
                  <a:cubicBezTo>
                    <a:pt x="3503" y="4283"/>
                    <a:pt x="3725" y="4289"/>
                    <a:pt x="3955" y="4289"/>
                  </a:cubicBezTo>
                  <a:cubicBezTo>
                    <a:pt x="4160" y="4289"/>
                    <a:pt x="4371" y="4285"/>
                    <a:pt x="4587" y="4282"/>
                  </a:cubicBezTo>
                  <a:cubicBezTo>
                    <a:pt x="6578" y="4211"/>
                    <a:pt x="8532" y="3709"/>
                    <a:pt x="10312" y="2814"/>
                  </a:cubicBezTo>
                  <a:cubicBezTo>
                    <a:pt x="10716" y="2597"/>
                    <a:pt x="11104" y="2401"/>
                    <a:pt x="11442" y="2172"/>
                  </a:cubicBezTo>
                  <a:cubicBezTo>
                    <a:pt x="11791" y="1963"/>
                    <a:pt x="12095" y="1738"/>
                    <a:pt x="12371" y="1528"/>
                  </a:cubicBezTo>
                  <a:cubicBezTo>
                    <a:pt x="12655" y="1331"/>
                    <a:pt x="12881" y="1114"/>
                    <a:pt x="13089" y="936"/>
                  </a:cubicBezTo>
                  <a:cubicBezTo>
                    <a:pt x="13270" y="785"/>
                    <a:pt x="13440" y="623"/>
                    <a:pt x="13599" y="450"/>
                  </a:cubicBezTo>
                  <a:cubicBezTo>
                    <a:pt x="13866" y="172"/>
                    <a:pt x="14007" y="13"/>
                    <a:pt x="13995" y="2"/>
                  </a:cubicBezTo>
                  <a:cubicBezTo>
                    <a:pt x="13994" y="1"/>
                    <a:pt x="13993" y="1"/>
                    <a:pt x="139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320;p56"/>
            <p:cNvSpPr/>
            <p:nvPr/>
          </p:nvSpPr>
          <p:spPr>
            <a:xfrm>
              <a:off x="2197675" y="4306425"/>
              <a:ext cx="99250" cy="251700"/>
            </a:xfrm>
            <a:custGeom>
              <a:avLst/>
              <a:gdLst/>
              <a:ahLst/>
              <a:cxnLst/>
              <a:rect l="l" t="t" r="r" b="b"/>
              <a:pathLst>
                <a:path w="3970" h="10068" extrusionOk="0">
                  <a:moveTo>
                    <a:pt x="3939" y="1"/>
                  </a:moveTo>
                  <a:cubicBezTo>
                    <a:pt x="3905" y="1"/>
                    <a:pt x="3669" y="555"/>
                    <a:pt x="3308" y="1453"/>
                  </a:cubicBezTo>
                  <a:cubicBezTo>
                    <a:pt x="2931" y="2423"/>
                    <a:pt x="2452" y="3653"/>
                    <a:pt x="1923" y="5011"/>
                  </a:cubicBezTo>
                  <a:cubicBezTo>
                    <a:pt x="1405" y="6373"/>
                    <a:pt x="935" y="7604"/>
                    <a:pt x="563" y="8577"/>
                  </a:cubicBezTo>
                  <a:cubicBezTo>
                    <a:pt x="218" y="9491"/>
                    <a:pt x="1" y="10054"/>
                    <a:pt x="31" y="10068"/>
                  </a:cubicBezTo>
                  <a:cubicBezTo>
                    <a:pt x="32" y="10068"/>
                    <a:pt x="32" y="10068"/>
                    <a:pt x="32" y="10068"/>
                  </a:cubicBezTo>
                  <a:cubicBezTo>
                    <a:pt x="50" y="10068"/>
                    <a:pt x="123" y="9935"/>
                    <a:pt x="241" y="9695"/>
                  </a:cubicBezTo>
                  <a:cubicBezTo>
                    <a:pt x="360" y="9448"/>
                    <a:pt x="524" y="9088"/>
                    <a:pt x="716" y="8638"/>
                  </a:cubicBezTo>
                  <a:cubicBezTo>
                    <a:pt x="1103" y="7739"/>
                    <a:pt x="1606" y="6486"/>
                    <a:pt x="2142" y="5095"/>
                  </a:cubicBezTo>
                  <a:cubicBezTo>
                    <a:pt x="2675" y="3701"/>
                    <a:pt x="3140" y="2434"/>
                    <a:pt x="3463" y="1512"/>
                  </a:cubicBezTo>
                  <a:cubicBezTo>
                    <a:pt x="3787" y="589"/>
                    <a:pt x="3969" y="11"/>
                    <a:pt x="3940" y="1"/>
                  </a:cubicBezTo>
                  <a:cubicBezTo>
                    <a:pt x="3940" y="1"/>
                    <a:pt x="3939" y="1"/>
                    <a:pt x="39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321;p56"/>
            <p:cNvSpPr/>
            <p:nvPr/>
          </p:nvSpPr>
          <p:spPr>
            <a:xfrm>
              <a:off x="2181075" y="4296075"/>
              <a:ext cx="56975" cy="52025"/>
            </a:xfrm>
            <a:custGeom>
              <a:avLst/>
              <a:gdLst/>
              <a:ahLst/>
              <a:cxnLst/>
              <a:rect l="l" t="t" r="r" b="b"/>
              <a:pathLst>
                <a:path w="2279" h="2081" extrusionOk="0">
                  <a:moveTo>
                    <a:pt x="1224" y="0"/>
                  </a:moveTo>
                  <a:cubicBezTo>
                    <a:pt x="1099" y="0"/>
                    <a:pt x="1035" y="28"/>
                    <a:pt x="1036" y="38"/>
                  </a:cubicBezTo>
                  <a:cubicBezTo>
                    <a:pt x="1027" y="80"/>
                    <a:pt x="1408" y="22"/>
                    <a:pt x="1763" y="396"/>
                  </a:cubicBezTo>
                  <a:cubicBezTo>
                    <a:pt x="1931" y="575"/>
                    <a:pt x="2058" y="867"/>
                    <a:pt x="1971" y="1176"/>
                  </a:cubicBezTo>
                  <a:cubicBezTo>
                    <a:pt x="1894" y="1477"/>
                    <a:pt x="1622" y="1782"/>
                    <a:pt x="1269" y="1840"/>
                  </a:cubicBezTo>
                  <a:cubicBezTo>
                    <a:pt x="1231" y="1845"/>
                    <a:pt x="1194" y="1848"/>
                    <a:pt x="1157" y="1848"/>
                  </a:cubicBezTo>
                  <a:cubicBezTo>
                    <a:pt x="841" y="1848"/>
                    <a:pt x="545" y="1658"/>
                    <a:pt x="397" y="1421"/>
                  </a:cubicBezTo>
                  <a:cubicBezTo>
                    <a:pt x="220" y="1153"/>
                    <a:pt x="252" y="837"/>
                    <a:pt x="357" y="615"/>
                  </a:cubicBezTo>
                  <a:cubicBezTo>
                    <a:pt x="582" y="152"/>
                    <a:pt x="963" y="89"/>
                    <a:pt x="941" y="54"/>
                  </a:cubicBezTo>
                  <a:cubicBezTo>
                    <a:pt x="941" y="49"/>
                    <a:pt x="928" y="46"/>
                    <a:pt x="905" y="46"/>
                  </a:cubicBezTo>
                  <a:cubicBezTo>
                    <a:pt x="865" y="46"/>
                    <a:pt x="795" y="56"/>
                    <a:pt x="703" y="92"/>
                  </a:cubicBezTo>
                  <a:cubicBezTo>
                    <a:pt x="558" y="149"/>
                    <a:pt x="354" y="285"/>
                    <a:pt x="210" y="539"/>
                  </a:cubicBezTo>
                  <a:cubicBezTo>
                    <a:pt x="67" y="782"/>
                    <a:pt x="1" y="1185"/>
                    <a:pt x="214" y="1533"/>
                  </a:cubicBezTo>
                  <a:cubicBezTo>
                    <a:pt x="391" y="1834"/>
                    <a:pt x="748" y="2081"/>
                    <a:pt x="1160" y="2081"/>
                  </a:cubicBezTo>
                  <a:cubicBezTo>
                    <a:pt x="1208" y="2081"/>
                    <a:pt x="1255" y="2078"/>
                    <a:pt x="1304" y="2071"/>
                  </a:cubicBezTo>
                  <a:cubicBezTo>
                    <a:pt x="1775" y="1991"/>
                    <a:pt x="2095" y="1606"/>
                    <a:pt x="2180" y="1227"/>
                  </a:cubicBezTo>
                  <a:cubicBezTo>
                    <a:pt x="2278" y="831"/>
                    <a:pt x="2093" y="467"/>
                    <a:pt x="1880" y="280"/>
                  </a:cubicBezTo>
                  <a:cubicBezTo>
                    <a:pt x="1668" y="81"/>
                    <a:pt x="1435" y="12"/>
                    <a:pt x="1276" y="2"/>
                  </a:cubicBezTo>
                  <a:cubicBezTo>
                    <a:pt x="1258" y="1"/>
                    <a:pt x="1240" y="0"/>
                    <a:pt x="1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322;p56"/>
            <p:cNvSpPr/>
            <p:nvPr/>
          </p:nvSpPr>
          <p:spPr>
            <a:xfrm>
              <a:off x="2773450" y="2935975"/>
              <a:ext cx="333975" cy="580500"/>
            </a:xfrm>
            <a:custGeom>
              <a:avLst/>
              <a:gdLst/>
              <a:ahLst/>
              <a:cxnLst/>
              <a:rect l="l" t="t" r="r" b="b"/>
              <a:pathLst>
                <a:path w="13359" h="23220" extrusionOk="0">
                  <a:moveTo>
                    <a:pt x="6940" y="1"/>
                  </a:moveTo>
                  <a:lnTo>
                    <a:pt x="0" y="23219"/>
                  </a:lnTo>
                  <a:lnTo>
                    <a:pt x="12998" y="19658"/>
                  </a:lnTo>
                  <a:cubicBezTo>
                    <a:pt x="13359" y="18887"/>
                    <a:pt x="6940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323;p56"/>
            <p:cNvSpPr/>
            <p:nvPr/>
          </p:nvSpPr>
          <p:spPr>
            <a:xfrm>
              <a:off x="2773450" y="2935975"/>
              <a:ext cx="333975" cy="580500"/>
            </a:xfrm>
            <a:custGeom>
              <a:avLst/>
              <a:gdLst/>
              <a:ahLst/>
              <a:cxnLst/>
              <a:rect l="l" t="t" r="r" b="b"/>
              <a:pathLst>
                <a:path w="13359" h="23220" extrusionOk="0">
                  <a:moveTo>
                    <a:pt x="6940" y="1"/>
                  </a:moveTo>
                  <a:lnTo>
                    <a:pt x="0" y="23219"/>
                  </a:lnTo>
                  <a:lnTo>
                    <a:pt x="12998" y="19658"/>
                  </a:lnTo>
                  <a:cubicBezTo>
                    <a:pt x="13359" y="18887"/>
                    <a:pt x="6940" y="1"/>
                    <a:pt x="6940" y="1"/>
                  </a:cubicBezTo>
                  <a:close/>
                </a:path>
              </a:pathLst>
            </a:custGeom>
            <a:solidFill>
              <a:schemeClr val="accent2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324;p56"/>
            <p:cNvSpPr/>
            <p:nvPr/>
          </p:nvSpPr>
          <p:spPr>
            <a:xfrm>
              <a:off x="1636275" y="2757550"/>
              <a:ext cx="1323125" cy="1638675"/>
            </a:xfrm>
            <a:custGeom>
              <a:avLst/>
              <a:gdLst/>
              <a:ahLst/>
              <a:cxnLst/>
              <a:rect l="l" t="t" r="r" b="b"/>
              <a:pathLst>
                <a:path w="52925" h="65547" extrusionOk="0">
                  <a:moveTo>
                    <a:pt x="35239" y="0"/>
                  </a:moveTo>
                  <a:cubicBezTo>
                    <a:pt x="32935" y="0"/>
                    <a:pt x="29569" y="406"/>
                    <a:pt x="25876" y="2386"/>
                  </a:cubicBezTo>
                  <a:cubicBezTo>
                    <a:pt x="17259" y="7003"/>
                    <a:pt x="11151" y="31977"/>
                    <a:pt x="11151" y="31977"/>
                  </a:cubicBezTo>
                  <a:lnTo>
                    <a:pt x="1" y="49913"/>
                  </a:lnTo>
                  <a:lnTo>
                    <a:pt x="35134" y="65546"/>
                  </a:lnTo>
                  <a:lnTo>
                    <a:pt x="37795" y="55817"/>
                  </a:lnTo>
                  <a:lnTo>
                    <a:pt x="41892" y="38429"/>
                  </a:lnTo>
                  <a:cubicBezTo>
                    <a:pt x="41892" y="38429"/>
                    <a:pt x="47829" y="28254"/>
                    <a:pt x="50224" y="22751"/>
                  </a:cubicBezTo>
                  <a:cubicBezTo>
                    <a:pt x="52014" y="18641"/>
                    <a:pt x="52557" y="13138"/>
                    <a:pt x="52721" y="9890"/>
                  </a:cubicBezTo>
                  <a:cubicBezTo>
                    <a:pt x="52924" y="5830"/>
                    <a:pt x="50216" y="2096"/>
                    <a:pt x="46228" y="1313"/>
                  </a:cubicBezTo>
                  <a:cubicBezTo>
                    <a:pt x="46066" y="1280"/>
                    <a:pt x="45902" y="1253"/>
                    <a:pt x="45737" y="1230"/>
                  </a:cubicBezTo>
                  <a:lnTo>
                    <a:pt x="38254" y="196"/>
                  </a:lnTo>
                  <a:cubicBezTo>
                    <a:pt x="37927" y="196"/>
                    <a:pt x="36840" y="0"/>
                    <a:pt x="35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325;p56"/>
            <p:cNvSpPr/>
            <p:nvPr/>
          </p:nvSpPr>
          <p:spPr>
            <a:xfrm>
              <a:off x="1764350" y="3725575"/>
              <a:ext cx="845350" cy="573125"/>
            </a:xfrm>
            <a:custGeom>
              <a:avLst/>
              <a:gdLst/>
              <a:ahLst/>
              <a:cxnLst/>
              <a:rect l="l" t="t" r="r" b="b"/>
              <a:pathLst>
                <a:path w="33814" h="22925" extrusionOk="0">
                  <a:moveTo>
                    <a:pt x="11695" y="188"/>
                  </a:moveTo>
                  <a:cubicBezTo>
                    <a:pt x="12324" y="188"/>
                    <a:pt x="12942" y="403"/>
                    <a:pt x="13387" y="814"/>
                  </a:cubicBezTo>
                  <a:cubicBezTo>
                    <a:pt x="13865" y="1255"/>
                    <a:pt x="14133" y="1875"/>
                    <a:pt x="14202" y="2498"/>
                  </a:cubicBezTo>
                  <a:cubicBezTo>
                    <a:pt x="14275" y="3123"/>
                    <a:pt x="14173" y="3752"/>
                    <a:pt x="13943" y="4307"/>
                  </a:cubicBezTo>
                  <a:cubicBezTo>
                    <a:pt x="13714" y="4865"/>
                    <a:pt x="13330" y="5328"/>
                    <a:pt x="12891" y="5702"/>
                  </a:cubicBezTo>
                  <a:cubicBezTo>
                    <a:pt x="12458" y="6063"/>
                    <a:pt x="11971" y="6352"/>
                    <a:pt x="11448" y="6558"/>
                  </a:cubicBezTo>
                  <a:cubicBezTo>
                    <a:pt x="10456" y="6959"/>
                    <a:pt x="9438" y="7104"/>
                    <a:pt x="8493" y="7134"/>
                  </a:cubicBezTo>
                  <a:lnTo>
                    <a:pt x="8493" y="7134"/>
                  </a:lnTo>
                  <a:cubicBezTo>
                    <a:pt x="8237" y="6388"/>
                    <a:pt x="8095" y="5615"/>
                    <a:pt x="8075" y="4850"/>
                  </a:cubicBezTo>
                  <a:cubicBezTo>
                    <a:pt x="8060" y="4091"/>
                    <a:pt x="8169" y="3337"/>
                    <a:pt x="8426" y="2649"/>
                  </a:cubicBezTo>
                  <a:cubicBezTo>
                    <a:pt x="8681" y="1964"/>
                    <a:pt x="9094" y="1343"/>
                    <a:pt x="9646" y="906"/>
                  </a:cubicBezTo>
                  <a:cubicBezTo>
                    <a:pt x="10194" y="476"/>
                    <a:pt x="10862" y="227"/>
                    <a:pt x="11558" y="192"/>
                  </a:cubicBezTo>
                  <a:cubicBezTo>
                    <a:pt x="11603" y="189"/>
                    <a:pt x="11649" y="188"/>
                    <a:pt x="11695" y="188"/>
                  </a:cubicBezTo>
                  <a:close/>
                  <a:moveTo>
                    <a:pt x="22520" y="4903"/>
                  </a:moveTo>
                  <a:cubicBezTo>
                    <a:pt x="22642" y="4903"/>
                    <a:pt x="22765" y="4910"/>
                    <a:pt x="22886" y="4923"/>
                  </a:cubicBezTo>
                  <a:cubicBezTo>
                    <a:pt x="23328" y="4980"/>
                    <a:pt x="23763" y="5130"/>
                    <a:pt x="24125" y="5388"/>
                  </a:cubicBezTo>
                  <a:cubicBezTo>
                    <a:pt x="24489" y="5653"/>
                    <a:pt x="24777" y="6009"/>
                    <a:pt x="24960" y="6420"/>
                  </a:cubicBezTo>
                  <a:cubicBezTo>
                    <a:pt x="25330" y="7249"/>
                    <a:pt x="25313" y="8223"/>
                    <a:pt x="25006" y="9064"/>
                  </a:cubicBezTo>
                  <a:cubicBezTo>
                    <a:pt x="24691" y="9910"/>
                    <a:pt x="24075" y="10618"/>
                    <a:pt x="23364" y="11161"/>
                  </a:cubicBezTo>
                  <a:cubicBezTo>
                    <a:pt x="22352" y="11914"/>
                    <a:pt x="21184" y="12414"/>
                    <a:pt x="19982" y="12716"/>
                  </a:cubicBezTo>
                  <a:lnTo>
                    <a:pt x="19982" y="12716"/>
                  </a:lnTo>
                  <a:cubicBezTo>
                    <a:pt x="19597" y="12019"/>
                    <a:pt x="19283" y="11281"/>
                    <a:pt x="19092" y="10494"/>
                  </a:cubicBezTo>
                  <a:cubicBezTo>
                    <a:pt x="18884" y="9649"/>
                    <a:pt x="18866" y="8753"/>
                    <a:pt x="19066" y="7893"/>
                  </a:cubicBezTo>
                  <a:cubicBezTo>
                    <a:pt x="19270" y="7041"/>
                    <a:pt x="19704" y="6217"/>
                    <a:pt x="20392" y="5654"/>
                  </a:cubicBezTo>
                  <a:cubicBezTo>
                    <a:pt x="20978" y="5169"/>
                    <a:pt x="21749" y="4903"/>
                    <a:pt x="22520" y="4903"/>
                  </a:cubicBezTo>
                  <a:close/>
                  <a:moveTo>
                    <a:pt x="30048" y="10441"/>
                  </a:moveTo>
                  <a:cubicBezTo>
                    <a:pt x="31098" y="10441"/>
                    <a:pt x="32168" y="11034"/>
                    <a:pt x="32853" y="11938"/>
                  </a:cubicBezTo>
                  <a:cubicBezTo>
                    <a:pt x="33241" y="12466"/>
                    <a:pt x="33518" y="13100"/>
                    <a:pt x="33562" y="13782"/>
                  </a:cubicBezTo>
                  <a:cubicBezTo>
                    <a:pt x="33622" y="14461"/>
                    <a:pt x="33481" y="15166"/>
                    <a:pt x="33186" y="15810"/>
                  </a:cubicBezTo>
                  <a:cubicBezTo>
                    <a:pt x="32600" y="17101"/>
                    <a:pt x="31397" y="18168"/>
                    <a:pt x="29924" y="18544"/>
                  </a:cubicBezTo>
                  <a:cubicBezTo>
                    <a:pt x="29415" y="18681"/>
                    <a:pt x="28884" y="18747"/>
                    <a:pt x="28347" y="18747"/>
                  </a:cubicBezTo>
                  <a:cubicBezTo>
                    <a:pt x="27955" y="18747"/>
                    <a:pt x="27559" y="18712"/>
                    <a:pt x="27166" y="18644"/>
                  </a:cubicBezTo>
                  <a:lnTo>
                    <a:pt x="27166" y="18644"/>
                  </a:lnTo>
                  <a:cubicBezTo>
                    <a:pt x="26770" y="17772"/>
                    <a:pt x="26479" y="16746"/>
                    <a:pt x="26421" y="15590"/>
                  </a:cubicBezTo>
                  <a:cubicBezTo>
                    <a:pt x="26367" y="14626"/>
                    <a:pt x="26537" y="13570"/>
                    <a:pt x="27017" y="12585"/>
                  </a:cubicBezTo>
                  <a:cubicBezTo>
                    <a:pt x="27259" y="12095"/>
                    <a:pt x="27586" y="11626"/>
                    <a:pt x="28013" y="11244"/>
                  </a:cubicBezTo>
                  <a:cubicBezTo>
                    <a:pt x="28436" y="10857"/>
                    <a:pt x="28982" y="10588"/>
                    <a:pt x="29571" y="10484"/>
                  </a:cubicBezTo>
                  <a:cubicBezTo>
                    <a:pt x="29729" y="10455"/>
                    <a:pt x="29888" y="10441"/>
                    <a:pt x="30048" y="10441"/>
                  </a:cubicBezTo>
                  <a:close/>
                  <a:moveTo>
                    <a:pt x="11686" y="0"/>
                  </a:moveTo>
                  <a:cubicBezTo>
                    <a:pt x="11640" y="0"/>
                    <a:pt x="11594" y="1"/>
                    <a:pt x="11548" y="4"/>
                  </a:cubicBezTo>
                  <a:cubicBezTo>
                    <a:pt x="10813" y="37"/>
                    <a:pt x="10106" y="299"/>
                    <a:pt x="9525" y="753"/>
                  </a:cubicBezTo>
                  <a:cubicBezTo>
                    <a:pt x="8938" y="1216"/>
                    <a:pt x="8507" y="1863"/>
                    <a:pt x="8238" y="2579"/>
                  </a:cubicBezTo>
                  <a:cubicBezTo>
                    <a:pt x="7968" y="3293"/>
                    <a:pt x="7855" y="4071"/>
                    <a:pt x="7869" y="4853"/>
                  </a:cubicBezTo>
                  <a:cubicBezTo>
                    <a:pt x="7887" y="5619"/>
                    <a:pt x="8024" y="6392"/>
                    <a:pt x="8272" y="7138"/>
                  </a:cubicBezTo>
                  <a:lnTo>
                    <a:pt x="8272" y="7138"/>
                  </a:lnTo>
                  <a:cubicBezTo>
                    <a:pt x="8245" y="7138"/>
                    <a:pt x="8218" y="7138"/>
                    <a:pt x="8192" y="7138"/>
                  </a:cubicBezTo>
                  <a:cubicBezTo>
                    <a:pt x="6336" y="7138"/>
                    <a:pt x="4757" y="6697"/>
                    <a:pt x="3547" y="6183"/>
                  </a:cubicBezTo>
                  <a:cubicBezTo>
                    <a:pt x="2286" y="5639"/>
                    <a:pt x="1405" y="5018"/>
                    <a:pt x="841" y="4568"/>
                  </a:cubicBezTo>
                  <a:cubicBezTo>
                    <a:pt x="556" y="4344"/>
                    <a:pt x="348" y="4162"/>
                    <a:pt x="214" y="4035"/>
                  </a:cubicBezTo>
                  <a:cubicBezTo>
                    <a:pt x="76" y="3911"/>
                    <a:pt x="1" y="3851"/>
                    <a:pt x="1" y="3851"/>
                  </a:cubicBezTo>
                  <a:lnTo>
                    <a:pt x="1" y="3851"/>
                  </a:lnTo>
                  <a:cubicBezTo>
                    <a:pt x="1" y="3851"/>
                    <a:pt x="64" y="3922"/>
                    <a:pt x="197" y="4052"/>
                  </a:cubicBezTo>
                  <a:cubicBezTo>
                    <a:pt x="392" y="4247"/>
                    <a:pt x="597" y="4432"/>
                    <a:pt x="810" y="4605"/>
                  </a:cubicBezTo>
                  <a:cubicBezTo>
                    <a:pt x="1368" y="5069"/>
                    <a:pt x="2244" y="5706"/>
                    <a:pt x="3511" y="6267"/>
                  </a:cubicBezTo>
                  <a:cubicBezTo>
                    <a:pt x="4739" y="6804"/>
                    <a:pt x="6352" y="7267"/>
                    <a:pt x="8258" y="7267"/>
                  </a:cubicBezTo>
                  <a:cubicBezTo>
                    <a:pt x="8277" y="7267"/>
                    <a:pt x="8296" y="7267"/>
                    <a:pt x="8316" y="7267"/>
                  </a:cubicBezTo>
                  <a:lnTo>
                    <a:pt x="8316" y="7267"/>
                  </a:lnTo>
                  <a:cubicBezTo>
                    <a:pt x="8572" y="7999"/>
                    <a:pt x="8934" y="8705"/>
                    <a:pt x="9392" y="9354"/>
                  </a:cubicBezTo>
                  <a:cubicBezTo>
                    <a:pt x="10337" y="10701"/>
                    <a:pt x="11677" y="11831"/>
                    <a:pt x="13269" y="12508"/>
                  </a:cubicBezTo>
                  <a:cubicBezTo>
                    <a:pt x="14506" y="13027"/>
                    <a:pt x="15871" y="13294"/>
                    <a:pt x="17252" y="13294"/>
                  </a:cubicBezTo>
                  <a:cubicBezTo>
                    <a:pt x="17647" y="13294"/>
                    <a:pt x="18042" y="13272"/>
                    <a:pt x="18436" y="13229"/>
                  </a:cubicBezTo>
                  <a:cubicBezTo>
                    <a:pt x="18915" y="13173"/>
                    <a:pt x="19395" y="13091"/>
                    <a:pt x="19871" y="12979"/>
                  </a:cubicBezTo>
                  <a:lnTo>
                    <a:pt x="19871" y="12979"/>
                  </a:lnTo>
                  <a:cubicBezTo>
                    <a:pt x="19876" y="12987"/>
                    <a:pt x="19880" y="12995"/>
                    <a:pt x="19884" y="13002"/>
                  </a:cubicBezTo>
                  <a:cubicBezTo>
                    <a:pt x="20322" y="13750"/>
                    <a:pt x="20819" y="14464"/>
                    <a:pt x="21368" y="15134"/>
                  </a:cubicBezTo>
                  <a:cubicBezTo>
                    <a:pt x="22448" y="16463"/>
                    <a:pt x="23755" y="17598"/>
                    <a:pt x="25263" y="18280"/>
                  </a:cubicBezTo>
                  <a:cubicBezTo>
                    <a:pt x="25868" y="18551"/>
                    <a:pt x="26503" y="18746"/>
                    <a:pt x="27146" y="18855"/>
                  </a:cubicBezTo>
                  <a:lnTo>
                    <a:pt x="27146" y="18855"/>
                  </a:lnTo>
                  <a:cubicBezTo>
                    <a:pt x="27408" y="19390"/>
                    <a:pt x="27708" y="19862"/>
                    <a:pt x="28013" y="20266"/>
                  </a:cubicBezTo>
                  <a:cubicBezTo>
                    <a:pt x="28849" y="21375"/>
                    <a:pt x="29722" y="22037"/>
                    <a:pt x="30339" y="22416"/>
                  </a:cubicBezTo>
                  <a:cubicBezTo>
                    <a:pt x="30651" y="22603"/>
                    <a:pt x="30892" y="22736"/>
                    <a:pt x="31065" y="22810"/>
                  </a:cubicBezTo>
                  <a:cubicBezTo>
                    <a:pt x="31233" y="22889"/>
                    <a:pt x="31322" y="22924"/>
                    <a:pt x="31322" y="22924"/>
                  </a:cubicBezTo>
                  <a:cubicBezTo>
                    <a:pt x="31322" y="22924"/>
                    <a:pt x="31239" y="22874"/>
                    <a:pt x="31076" y="22788"/>
                  </a:cubicBezTo>
                  <a:cubicBezTo>
                    <a:pt x="30909" y="22707"/>
                    <a:pt x="30670" y="22569"/>
                    <a:pt x="30365" y="22375"/>
                  </a:cubicBezTo>
                  <a:cubicBezTo>
                    <a:pt x="29761" y="21987"/>
                    <a:pt x="28904" y="21317"/>
                    <a:pt x="28087" y="20213"/>
                  </a:cubicBezTo>
                  <a:cubicBezTo>
                    <a:pt x="27802" y="19826"/>
                    <a:pt x="27522" y="19379"/>
                    <a:pt x="27275" y="18876"/>
                  </a:cubicBezTo>
                  <a:lnTo>
                    <a:pt x="27275" y="18876"/>
                  </a:lnTo>
                  <a:cubicBezTo>
                    <a:pt x="27627" y="18929"/>
                    <a:pt x="27979" y="18956"/>
                    <a:pt x="28330" y="18956"/>
                  </a:cubicBezTo>
                  <a:cubicBezTo>
                    <a:pt x="28890" y="18956"/>
                    <a:pt x="29444" y="18886"/>
                    <a:pt x="29978" y="18742"/>
                  </a:cubicBezTo>
                  <a:cubicBezTo>
                    <a:pt x="31507" y="18347"/>
                    <a:pt x="32758" y="17234"/>
                    <a:pt x="33362" y="15888"/>
                  </a:cubicBezTo>
                  <a:cubicBezTo>
                    <a:pt x="33668" y="15220"/>
                    <a:pt x="33813" y="14480"/>
                    <a:pt x="33749" y="13767"/>
                  </a:cubicBezTo>
                  <a:cubicBezTo>
                    <a:pt x="33698" y="13048"/>
                    <a:pt x="33405" y="12378"/>
                    <a:pt x="32995" y="11829"/>
                  </a:cubicBezTo>
                  <a:cubicBezTo>
                    <a:pt x="32279" y="10890"/>
                    <a:pt x="31166" y="10274"/>
                    <a:pt x="30059" y="10274"/>
                  </a:cubicBezTo>
                  <a:cubicBezTo>
                    <a:pt x="29886" y="10274"/>
                    <a:pt x="29713" y="10289"/>
                    <a:pt x="29542" y="10320"/>
                  </a:cubicBezTo>
                  <a:cubicBezTo>
                    <a:pt x="28921" y="10433"/>
                    <a:pt x="28347" y="10719"/>
                    <a:pt x="27907" y="11126"/>
                  </a:cubicBezTo>
                  <a:cubicBezTo>
                    <a:pt x="27464" y="11528"/>
                    <a:pt x="27129" y="12014"/>
                    <a:pt x="26882" y="12519"/>
                  </a:cubicBezTo>
                  <a:cubicBezTo>
                    <a:pt x="26395" y="13535"/>
                    <a:pt x="26229" y="14613"/>
                    <a:pt x="26289" y="15596"/>
                  </a:cubicBezTo>
                  <a:cubicBezTo>
                    <a:pt x="26354" y="16741"/>
                    <a:pt x="26644" y="17756"/>
                    <a:pt x="27036" y="18620"/>
                  </a:cubicBezTo>
                  <a:lnTo>
                    <a:pt x="27036" y="18620"/>
                  </a:lnTo>
                  <a:cubicBezTo>
                    <a:pt x="26461" y="18509"/>
                    <a:pt x="25894" y="18329"/>
                    <a:pt x="25353" y="18084"/>
                  </a:cubicBezTo>
                  <a:cubicBezTo>
                    <a:pt x="23885" y="17417"/>
                    <a:pt x="22605" y="16306"/>
                    <a:pt x="21542" y="14995"/>
                  </a:cubicBezTo>
                  <a:cubicBezTo>
                    <a:pt x="21027" y="14346"/>
                    <a:pt x="20525" y="13658"/>
                    <a:pt x="20099" y="12923"/>
                  </a:cubicBezTo>
                  <a:lnTo>
                    <a:pt x="20099" y="12923"/>
                  </a:lnTo>
                  <a:cubicBezTo>
                    <a:pt x="21305" y="12614"/>
                    <a:pt x="22474" y="12109"/>
                    <a:pt x="23503" y="11345"/>
                  </a:cubicBezTo>
                  <a:cubicBezTo>
                    <a:pt x="24240" y="10783"/>
                    <a:pt x="24887" y="10046"/>
                    <a:pt x="25223" y="9144"/>
                  </a:cubicBezTo>
                  <a:cubicBezTo>
                    <a:pt x="25550" y="8251"/>
                    <a:pt x="25570" y="7220"/>
                    <a:pt x="25171" y="6323"/>
                  </a:cubicBezTo>
                  <a:cubicBezTo>
                    <a:pt x="24972" y="5874"/>
                    <a:pt x="24657" y="5486"/>
                    <a:pt x="24260" y="5197"/>
                  </a:cubicBezTo>
                  <a:cubicBezTo>
                    <a:pt x="23862" y="4913"/>
                    <a:pt x="23390" y="4750"/>
                    <a:pt x="22914" y="4691"/>
                  </a:cubicBezTo>
                  <a:cubicBezTo>
                    <a:pt x="22783" y="4676"/>
                    <a:pt x="22651" y="4669"/>
                    <a:pt x="22519" y="4669"/>
                  </a:cubicBezTo>
                  <a:cubicBezTo>
                    <a:pt x="21693" y="4669"/>
                    <a:pt x="20874" y="4951"/>
                    <a:pt x="20244" y="5474"/>
                  </a:cubicBezTo>
                  <a:cubicBezTo>
                    <a:pt x="19508" y="6078"/>
                    <a:pt x="19053" y="6948"/>
                    <a:pt x="18840" y="7838"/>
                  </a:cubicBezTo>
                  <a:cubicBezTo>
                    <a:pt x="18630" y="8736"/>
                    <a:pt x="18653" y="9673"/>
                    <a:pt x="18869" y="10546"/>
                  </a:cubicBezTo>
                  <a:cubicBezTo>
                    <a:pt x="19056" y="11336"/>
                    <a:pt x="19373" y="12078"/>
                    <a:pt x="19754" y="12771"/>
                  </a:cubicBezTo>
                  <a:lnTo>
                    <a:pt x="19754" y="12771"/>
                  </a:lnTo>
                  <a:cubicBezTo>
                    <a:pt x="19309" y="12873"/>
                    <a:pt x="18860" y="12949"/>
                    <a:pt x="18413" y="13001"/>
                  </a:cubicBezTo>
                  <a:cubicBezTo>
                    <a:pt x="18021" y="13045"/>
                    <a:pt x="17629" y="13067"/>
                    <a:pt x="17238" y="13067"/>
                  </a:cubicBezTo>
                  <a:cubicBezTo>
                    <a:pt x="15889" y="13067"/>
                    <a:pt x="14562" y="12807"/>
                    <a:pt x="13356" y="12303"/>
                  </a:cubicBezTo>
                  <a:cubicBezTo>
                    <a:pt x="11805" y="11646"/>
                    <a:pt x="10495" y="10545"/>
                    <a:pt x="9570" y="9231"/>
                  </a:cubicBezTo>
                  <a:cubicBezTo>
                    <a:pt x="9134" y="8618"/>
                    <a:pt x="8788" y="7953"/>
                    <a:pt x="8538" y="7263"/>
                  </a:cubicBezTo>
                  <a:lnTo>
                    <a:pt x="8538" y="7263"/>
                  </a:lnTo>
                  <a:cubicBezTo>
                    <a:pt x="9484" y="7236"/>
                    <a:pt x="10502" y="7095"/>
                    <a:pt x="11503" y="6696"/>
                  </a:cubicBezTo>
                  <a:cubicBezTo>
                    <a:pt x="12527" y="6283"/>
                    <a:pt x="13595" y="5552"/>
                    <a:pt x="14095" y="4370"/>
                  </a:cubicBezTo>
                  <a:cubicBezTo>
                    <a:pt x="14338" y="3790"/>
                    <a:pt x="14448" y="3134"/>
                    <a:pt x="14371" y="2478"/>
                  </a:cubicBezTo>
                  <a:cubicBezTo>
                    <a:pt x="14303" y="1823"/>
                    <a:pt x="14021" y="1160"/>
                    <a:pt x="13509" y="681"/>
                  </a:cubicBezTo>
                  <a:cubicBezTo>
                    <a:pt x="13028" y="231"/>
                    <a:pt x="12358" y="0"/>
                    <a:pt x="11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326;p56"/>
            <p:cNvSpPr/>
            <p:nvPr/>
          </p:nvSpPr>
          <p:spPr>
            <a:xfrm>
              <a:off x="2593300" y="3176850"/>
              <a:ext cx="292650" cy="283275"/>
            </a:xfrm>
            <a:custGeom>
              <a:avLst/>
              <a:gdLst/>
              <a:ahLst/>
              <a:cxnLst/>
              <a:rect l="l" t="t" r="r" b="b"/>
              <a:pathLst>
                <a:path w="11706" h="11331" extrusionOk="0">
                  <a:moveTo>
                    <a:pt x="3537" y="206"/>
                  </a:moveTo>
                  <a:cubicBezTo>
                    <a:pt x="3777" y="206"/>
                    <a:pt x="4013" y="278"/>
                    <a:pt x="4221" y="398"/>
                  </a:cubicBezTo>
                  <a:cubicBezTo>
                    <a:pt x="4501" y="564"/>
                    <a:pt x="4735" y="801"/>
                    <a:pt x="4914" y="1067"/>
                  </a:cubicBezTo>
                  <a:cubicBezTo>
                    <a:pt x="5098" y="1332"/>
                    <a:pt x="5217" y="1630"/>
                    <a:pt x="5303" y="1931"/>
                  </a:cubicBezTo>
                  <a:cubicBezTo>
                    <a:pt x="5390" y="2228"/>
                    <a:pt x="5437" y="2534"/>
                    <a:pt x="5445" y="2843"/>
                  </a:cubicBezTo>
                  <a:cubicBezTo>
                    <a:pt x="5469" y="3448"/>
                    <a:pt x="5351" y="4031"/>
                    <a:pt x="5173" y="4557"/>
                  </a:cubicBezTo>
                  <a:cubicBezTo>
                    <a:pt x="4806" y="5618"/>
                    <a:pt x="4160" y="6440"/>
                    <a:pt x="3515" y="7051"/>
                  </a:cubicBezTo>
                  <a:cubicBezTo>
                    <a:pt x="3285" y="7270"/>
                    <a:pt x="3055" y="7465"/>
                    <a:pt x="2831" y="7642"/>
                  </a:cubicBezTo>
                  <a:lnTo>
                    <a:pt x="2831" y="7642"/>
                  </a:lnTo>
                  <a:cubicBezTo>
                    <a:pt x="2512" y="7236"/>
                    <a:pt x="2264" y="6777"/>
                    <a:pt x="2094" y="6301"/>
                  </a:cubicBezTo>
                  <a:cubicBezTo>
                    <a:pt x="1823" y="5547"/>
                    <a:pt x="1721" y="4753"/>
                    <a:pt x="1719" y="3979"/>
                  </a:cubicBezTo>
                  <a:cubicBezTo>
                    <a:pt x="1730" y="3207"/>
                    <a:pt x="1775" y="2431"/>
                    <a:pt x="1990" y="1734"/>
                  </a:cubicBezTo>
                  <a:cubicBezTo>
                    <a:pt x="2197" y="1051"/>
                    <a:pt x="2619" y="370"/>
                    <a:pt x="3282" y="234"/>
                  </a:cubicBezTo>
                  <a:cubicBezTo>
                    <a:pt x="3367" y="215"/>
                    <a:pt x="3452" y="206"/>
                    <a:pt x="3537" y="206"/>
                  </a:cubicBezTo>
                  <a:close/>
                  <a:moveTo>
                    <a:pt x="10028" y="634"/>
                  </a:moveTo>
                  <a:cubicBezTo>
                    <a:pt x="10227" y="634"/>
                    <a:pt x="10426" y="682"/>
                    <a:pt x="10603" y="783"/>
                  </a:cubicBezTo>
                  <a:cubicBezTo>
                    <a:pt x="10892" y="942"/>
                    <a:pt x="11126" y="1208"/>
                    <a:pt x="11271" y="1523"/>
                  </a:cubicBezTo>
                  <a:cubicBezTo>
                    <a:pt x="11418" y="1838"/>
                    <a:pt x="11478" y="2196"/>
                    <a:pt x="11485" y="2560"/>
                  </a:cubicBezTo>
                  <a:cubicBezTo>
                    <a:pt x="11485" y="4028"/>
                    <a:pt x="10942" y="5576"/>
                    <a:pt x="9933" y="6822"/>
                  </a:cubicBezTo>
                  <a:cubicBezTo>
                    <a:pt x="9421" y="7460"/>
                    <a:pt x="8797" y="7998"/>
                    <a:pt x="8093" y="8414"/>
                  </a:cubicBezTo>
                  <a:cubicBezTo>
                    <a:pt x="7868" y="8544"/>
                    <a:pt x="7632" y="8661"/>
                    <a:pt x="7389" y="8760"/>
                  </a:cubicBezTo>
                  <a:lnTo>
                    <a:pt x="7389" y="8760"/>
                  </a:lnTo>
                  <a:cubicBezTo>
                    <a:pt x="7257" y="8329"/>
                    <a:pt x="7160" y="7887"/>
                    <a:pt x="7099" y="7440"/>
                  </a:cubicBezTo>
                  <a:cubicBezTo>
                    <a:pt x="6977" y="6557"/>
                    <a:pt x="6969" y="5522"/>
                    <a:pt x="7226" y="4427"/>
                  </a:cubicBezTo>
                  <a:cubicBezTo>
                    <a:pt x="7474" y="3344"/>
                    <a:pt x="7970" y="2158"/>
                    <a:pt x="8855" y="1203"/>
                  </a:cubicBezTo>
                  <a:cubicBezTo>
                    <a:pt x="9087" y="980"/>
                    <a:pt x="9360" y="781"/>
                    <a:pt x="9666" y="688"/>
                  </a:cubicBezTo>
                  <a:cubicBezTo>
                    <a:pt x="9783" y="652"/>
                    <a:pt x="9905" y="634"/>
                    <a:pt x="10028" y="634"/>
                  </a:cubicBezTo>
                  <a:close/>
                  <a:moveTo>
                    <a:pt x="3526" y="1"/>
                  </a:moveTo>
                  <a:cubicBezTo>
                    <a:pt x="3431" y="1"/>
                    <a:pt x="3335" y="10"/>
                    <a:pt x="3241" y="31"/>
                  </a:cubicBezTo>
                  <a:cubicBezTo>
                    <a:pt x="2865" y="105"/>
                    <a:pt x="2527" y="346"/>
                    <a:pt x="2298" y="648"/>
                  </a:cubicBezTo>
                  <a:cubicBezTo>
                    <a:pt x="2059" y="950"/>
                    <a:pt x="1901" y="1304"/>
                    <a:pt x="1784" y="1668"/>
                  </a:cubicBezTo>
                  <a:cubicBezTo>
                    <a:pt x="1556" y="2407"/>
                    <a:pt x="1510" y="3187"/>
                    <a:pt x="1498" y="3979"/>
                  </a:cubicBezTo>
                  <a:cubicBezTo>
                    <a:pt x="1498" y="4771"/>
                    <a:pt x="1600" y="5592"/>
                    <a:pt x="1880" y="6377"/>
                  </a:cubicBezTo>
                  <a:cubicBezTo>
                    <a:pt x="2057" y="6875"/>
                    <a:pt x="2315" y="7355"/>
                    <a:pt x="2649" y="7783"/>
                  </a:cubicBezTo>
                  <a:lnTo>
                    <a:pt x="2649" y="7783"/>
                  </a:lnTo>
                  <a:cubicBezTo>
                    <a:pt x="2307" y="8041"/>
                    <a:pt x="1982" y="8257"/>
                    <a:pt x="1690" y="8445"/>
                  </a:cubicBezTo>
                  <a:cubicBezTo>
                    <a:pt x="1157" y="8783"/>
                    <a:pt x="728" y="9026"/>
                    <a:pt x="439" y="9192"/>
                  </a:cubicBezTo>
                  <a:lnTo>
                    <a:pt x="111" y="9384"/>
                  </a:lnTo>
                  <a:cubicBezTo>
                    <a:pt x="37" y="9428"/>
                    <a:pt x="1" y="9451"/>
                    <a:pt x="2" y="9455"/>
                  </a:cubicBezTo>
                  <a:cubicBezTo>
                    <a:pt x="2" y="9456"/>
                    <a:pt x="3" y="9456"/>
                    <a:pt x="3" y="9456"/>
                  </a:cubicBezTo>
                  <a:cubicBezTo>
                    <a:pt x="12" y="9456"/>
                    <a:pt x="52" y="9439"/>
                    <a:pt x="123" y="9405"/>
                  </a:cubicBezTo>
                  <a:lnTo>
                    <a:pt x="462" y="9234"/>
                  </a:lnTo>
                  <a:cubicBezTo>
                    <a:pt x="758" y="9079"/>
                    <a:pt x="1195" y="8850"/>
                    <a:pt x="1739" y="8523"/>
                  </a:cubicBezTo>
                  <a:cubicBezTo>
                    <a:pt x="2037" y="8339"/>
                    <a:pt x="2369" y="8127"/>
                    <a:pt x="2720" y="7871"/>
                  </a:cubicBezTo>
                  <a:lnTo>
                    <a:pt x="2720" y="7871"/>
                  </a:lnTo>
                  <a:cubicBezTo>
                    <a:pt x="2893" y="8082"/>
                    <a:pt x="3086" y="8279"/>
                    <a:pt x="3298" y="8458"/>
                  </a:cubicBezTo>
                  <a:cubicBezTo>
                    <a:pt x="3934" y="9011"/>
                    <a:pt x="4785" y="9352"/>
                    <a:pt x="5658" y="9352"/>
                  </a:cubicBezTo>
                  <a:cubicBezTo>
                    <a:pt x="5681" y="9352"/>
                    <a:pt x="5703" y="9352"/>
                    <a:pt x="5726" y="9351"/>
                  </a:cubicBezTo>
                  <a:cubicBezTo>
                    <a:pt x="6295" y="9344"/>
                    <a:pt x="6847" y="9220"/>
                    <a:pt x="7364" y="9020"/>
                  </a:cubicBezTo>
                  <a:lnTo>
                    <a:pt x="7364" y="9020"/>
                  </a:lnTo>
                  <a:cubicBezTo>
                    <a:pt x="7444" y="9243"/>
                    <a:pt x="7533" y="9463"/>
                    <a:pt x="7632" y="9679"/>
                  </a:cubicBezTo>
                  <a:cubicBezTo>
                    <a:pt x="7910" y="10252"/>
                    <a:pt x="8179" y="10670"/>
                    <a:pt x="8381" y="10937"/>
                  </a:cubicBezTo>
                  <a:lnTo>
                    <a:pt x="8618" y="11234"/>
                  </a:lnTo>
                  <a:cubicBezTo>
                    <a:pt x="8672" y="11298"/>
                    <a:pt x="8701" y="11330"/>
                    <a:pt x="8705" y="11330"/>
                  </a:cubicBezTo>
                  <a:cubicBezTo>
                    <a:pt x="8705" y="11330"/>
                    <a:pt x="8705" y="11330"/>
                    <a:pt x="8705" y="11330"/>
                  </a:cubicBezTo>
                  <a:cubicBezTo>
                    <a:pt x="8708" y="11327"/>
                    <a:pt x="8685" y="11291"/>
                    <a:pt x="8636" y="11220"/>
                  </a:cubicBezTo>
                  <a:lnTo>
                    <a:pt x="8418" y="10911"/>
                  </a:lnTo>
                  <a:cubicBezTo>
                    <a:pt x="8230" y="10636"/>
                    <a:pt x="7976" y="10215"/>
                    <a:pt x="7713" y="9642"/>
                  </a:cubicBezTo>
                  <a:cubicBezTo>
                    <a:pt x="7619" y="9426"/>
                    <a:pt x="7535" y="9205"/>
                    <a:pt x="7460" y="8982"/>
                  </a:cubicBezTo>
                  <a:lnTo>
                    <a:pt x="7460" y="8982"/>
                  </a:lnTo>
                  <a:cubicBezTo>
                    <a:pt x="7720" y="8876"/>
                    <a:pt x="7971" y="8751"/>
                    <a:pt x="8211" y="8613"/>
                  </a:cubicBezTo>
                  <a:cubicBezTo>
                    <a:pt x="8939" y="8183"/>
                    <a:pt x="9583" y="7625"/>
                    <a:pt x="10111" y="6966"/>
                  </a:cubicBezTo>
                  <a:cubicBezTo>
                    <a:pt x="11152" y="5674"/>
                    <a:pt x="11706" y="4083"/>
                    <a:pt x="11701" y="2554"/>
                  </a:cubicBezTo>
                  <a:cubicBezTo>
                    <a:pt x="11692" y="2170"/>
                    <a:pt x="11626" y="1782"/>
                    <a:pt x="11462" y="1433"/>
                  </a:cubicBezTo>
                  <a:cubicBezTo>
                    <a:pt x="11300" y="1084"/>
                    <a:pt x="11037" y="786"/>
                    <a:pt x="10702" y="601"/>
                  </a:cubicBezTo>
                  <a:cubicBezTo>
                    <a:pt x="10499" y="486"/>
                    <a:pt x="10267" y="431"/>
                    <a:pt x="10038" y="431"/>
                  </a:cubicBezTo>
                  <a:cubicBezTo>
                    <a:pt x="9891" y="431"/>
                    <a:pt x="9745" y="453"/>
                    <a:pt x="9607" y="497"/>
                  </a:cubicBezTo>
                  <a:cubicBezTo>
                    <a:pt x="9256" y="609"/>
                    <a:pt x="8965" y="826"/>
                    <a:pt x="8720" y="1064"/>
                  </a:cubicBezTo>
                  <a:cubicBezTo>
                    <a:pt x="7794" y="2075"/>
                    <a:pt x="7312" y="3277"/>
                    <a:pt x="7066" y="4390"/>
                  </a:cubicBezTo>
                  <a:cubicBezTo>
                    <a:pt x="6815" y="5510"/>
                    <a:pt x="6835" y="6562"/>
                    <a:pt x="6971" y="7457"/>
                  </a:cubicBezTo>
                  <a:cubicBezTo>
                    <a:pt x="7039" y="7913"/>
                    <a:pt x="7146" y="8362"/>
                    <a:pt x="7289" y="8800"/>
                  </a:cubicBezTo>
                  <a:lnTo>
                    <a:pt x="7289" y="8800"/>
                  </a:lnTo>
                  <a:cubicBezTo>
                    <a:pt x="6791" y="8993"/>
                    <a:pt x="6262" y="9112"/>
                    <a:pt x="5723" y="9119"/>
                  </a:cubicBezTo>
                  <a:cubicBezTo>
                    <a:pt x="5704" y="9119"/>
                    <a:pt x="5684" y="9120"/>
                    <a:pt x="5665" y="9120"/>
                  </a:cubicBezTo>
                  <a:cubicBezTo>
                    <a:pt x="4844" y="9120"/>
                    <a:pt x="4053" y="8805"/>
                    <a:pt x="3448" y="8282"/>
                  </a:cubicBezTo>
                  <a:cubicBezTo>
                    <a:pt x="3250" y="8115"/>
                    <a:pt x="3068" y="7931"/>
                    <a:pt x="2905" y="7733"/>
                  </a:cubicBezTo>
                  <a:lnTo>
                    <a:pt x="2905" y="7733"/>
                  </a:lnTo>
                  <a:cubicBezTo>
                    <a:pt x="3133" y="7558"/>
                    <a:pt x="3368" y="7364"/>
                    <a:pt x="3604" y="7146"/>
                  </a:cubicBezTo>
                  <a:cubicBezTo>
                    <a:pt x="4267" y="6535"/>
                    <a:pt x="4940" y="5701"/>
                    <a:pt x="5329" y="4612"/>
                  </a:cubicBezTo>
                  <a:cubicBezTo>
                    <a:pt x="5518" y="4071"/>
                    <a:pt x="5645" y="3470"/>
                    <a:pt x="5625" y="2837"/>
                  </a:cubicBezTo>
                  <a:cubicBezTo>
                    <a:pt x="5619" y="2513"/>
                    <a:pt x="5572" y="2191"/>
                    <a:pt x="5483" y="1881"/>
                  </a:cubicBezTo>
                  <a:cubicBezTo>
                    <a:pt x="5396" y="1564"/>
                    <a:pt x="5270" y="1245"/>
                    <a:pt x="5075" y="959"/>
                  </a:cubicBezTo>
                  <a:cubicBezTo>
                    <a:pt x="4885" y="671"/>
                    <a:pt x="4634" y="411"/>
                    <a:pt x="4322" y="225"/>
                  </a:cubicBezTo>
                  <a:cubicBezTo>
                    <a:pt x="4088" y="86"/>
                    <a:pt x="3809" y="1"/>
                    <a:pt x="35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327;p56"/>
            <p:cNvSpPr/>
            <p:nvPr/>
          </p:nvSpPr>
          <p:spPr>
            <a:xfrm>
              <a:off x="2156075" y="3303300"/>
              <a:ext cx="1613800" cy="863650"/>
            </a:xfrm>
            <a:custGeom>
              <a:avLst/>
              <a:gdLst/>
              <a:ahLst/>
              <a:cxnLst/>
              <a:rect l="l" t="t" r="r" b="b"/>
              <a:pathLst>
                <a:path w="64552" h="34546" extrusionOk="0">
                  <a:moveTo>
                    <a:pt x="1" y="1"/>
                  </a:moveTo>
                  <a:lnTo>
                    <a:pt x="1" y="1"/>
                  </a:lnTo>
                  <a:cubicBezTo>
                    <a:pt x="438" y="6824"/>
                    <a:pt x="71" y="10724"/>
                    <a:pt x="2250" y="21285"/>
                  </a:cubicBezTo>
                  <a:cubicBezTo>
                    <a:pt x="4487" y="32124"/>
                    <a:pt x="19075" y="34546"/>
                    <a:pt x="31661" y="34546"/>
                  </a:cubicBezTo>
                  <a:cubicBezTo>
                    <a:pt x="41824" y="34546"/>
                    <a:pt x="50682" y="32967"/>
                    <a:pt x="50682" y="32967"/>
                  </a:cubicBezTo>
                  <a:cubicBezTo>
                    <a:pt x="51383" y="32990"/>
                    <a:pt x="52039" y="32998"/>
                    <a:pt x="52658" y="32998"/>
                  </a:cubicBezTo>
                  <a:cubicBezTo>
                    <a:pt x="54140" y="32998"/>
                    <a:pt x="55413" y="32952"/>
                    <a:pt x="56588" y="32952"/>
                  </a:cubicBezTo>
                  <a:cubicBezTo>
                    <a:pt x="57331" y="32952"/>
                    <a:pt x="58036" y="32971"/>
                    <a:pt x="58729" y="33031"/>
                  </a:cubicBezTo>
                  <a:cubicBezTo>
                    <a:pt x="59680" y="33114"/>
                    <a:pt x="60441" y="33158"/>
                    <a:pt x="61031" y="33158"/>
                  </a:cubicBezTo>
                  <a:cubicBezTo>
                    <a:pt x="62159" y="33158"/>
                    <a:pt x="62661" y="32999"/>
                    <a:pt x="62669" y="32657"/>
                  </a:cubicBezTo>
                  <a:cubicBezTo>
                    <a:pt x="62684" y="31962"/>
                    <a:pt x="62710" y="32230"/>
                    <a:pt x="57740" y="31074"/>
                  </a:cubicBezTo>
                  <a:lnTo>
                    <a:pt x="57740" y="31074"/>
                  </a:lnTo>
                  <a:cubicBezTo>
                    <a:pt x="57741" y="31074"/>
                    <a:pt x="60944" y="31790"/>
                    <a:pt x="62666" y="31790"/>
                  </a:cubicBezTo>
                  <a:cubicBezTo>
                    <a:pt x="63508" y="31790"/>
                    <a:pt x="63996" y="31618"/>
                    <a:pt x="63579" y="31108"/>
                  </a:cubicBezTo>
                  <a:cubicBezTo>
                    <a:pt x="63357" y="30835"/>
                    <a:pt x="62301" y="30455"/>
                    <a:pt x="61105" y="30095"/>
                  </a:cubicBezTo>
                  <a:lnTo>
                    <a:pt x="61105" y="30095"/>
                  </a:lnTo>
                  <a:cubicBezTo>
                    <a:pt x="61688" y="30193"/>
                    <a:pt x="62174" y="30237"/>
                    <a:pt x="62569" y="30237"/>
                  </a:cubicBezTo>
                  <a:cubicBezTo>
                    <a:pt x="63422" y="30237"/>
                    <a:pt x="63855" y="30032"/>
                    <a:pt x="63941" y="29719"/>
                  </a:cubicBezTo>
                  <a:cubicBezTo>
                    <a:pt x="64157" y="28933"/>
                    <a:pt x="60064" y="27809"/>
                    <a:pt x="58091" y="27316"/>
                  </a:cubicBezTo>
                  <a:lnTo>
                    <a:pt x="58091" y="27316"/>
                  </a:lnTo>
                  <a:cubicBezTo>
                    <a:pt x="59671" y="27689"/>
                    <a:pt x="62596" y="28351"/>
                    <a:pt x="63450" y="28351"/>
                  </a:cubicBezTo>
                  <a:cubicBezTo>
                    <a:pt x="63477" y="28351"/>
                    <a:pt x="63502" y="28350"/>
                    <a:pt x="63525" y="28349"/>
                  </a:cubicBezTo>
                  <a:cubicBezTo>
                    <a:pt x="64551" y="28286"/>
                    <a:pt x="63703" y="27379"/>
                    <a:pt x="62790" y="26827"/>
                  </a:cubicBezTo>
                  <a:cubicBezTo>
                    <a:pt x="61763" y="26208"/>
                    <a:pt x="55285" y="23464"/>
                    <a:pt x="53458" y="22576"/>
                  </a:cubicBezTo>
                  <a:cubicBezTo>
                    <a:pt x="52201" y="21964"/>
                    <a:pt x="52797" y="20877"/>
                    <a:pt x="52797" y="20877"/>
                  </a:cubicBezTo>
                  <a:lnTo>
                    <a:pt x="52797" y="20877"/>
                  </a:lnTo>
                  <a:cubicBezTo>
                    <a:pt x="53493" y="21034"/>
                    <a:pt x="54184" y="21096"/>
                    <a:pt x="54831" y="21096"/>
                  </a:cubicBezTo>
                  <a:cubicBezTo>
                    <a:pt x="56764" y="21096"/>
                    <a:pt x="58299" y="20536"/>
                    <a:pt x="58370" y="20253"/>
                  </a:cubicBezTo>
                  <a:cubicBezTo>
                    <a:pt x="58463" y="19875"/>
                    <a:pt x="51296" y="18508"/>
                    <a:pt x="51296" y="18508"/>
                  </a:cubicBezTo>
                  <a:lnTo>
                    <a:pt x="49783" y="19767"/>
                  </a:lnTo>
                  <a:cubicBezTo>
                    <a:pt x="49063" y="20352"/>
                    <a:pt x="48431" y="20819"/>
                    <a:pt x="47882" y="21201"/>
                  </a:cubicBezTo>
                  <a:cubicBezTo>
                    <a:pt x="46118" y="21368"/>
                    <a:pt x="43102" y="21611"/>
                    <a:pt x="39437" y="21611"/>
                  </a:cubicBezTo>
                  <a:cubicBezTo>
                    <a:pt x="33599" y="21611"/>
                    <a:pt x="26116" y="20994"/>
                    <a:pt x="19438" y="18465"/>
                  </a:cubicBezTo>
                  <a:cubicBezTo>
                    <a:pt x="15440" y="16953"/>
                    <a:pt x="15440" y="989"/>
                    <a:pt x="15440" y="98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328;p56"/>
            <p:cNvSpPr/>
            <p:nvPr/>
          </p:nvSpPr>
          <p:spPr>
            <a:xfrm>
              <a:off x="3523550" y="4063625"/>
              <a:ext cx="172350" cy="37100"/>
            </a:xfrm>
            <a:custGeom>
              <a:avLst/>
              <a:gdLst/>
              <a:ahLst/>
              <a:cxnLst/>
              <a:rect l="l" t="t" r="r" b="b"/>
              <a:pathLst>
                <a:path w="6894" h="1484" extrusionOk="0">
                  <a:moveTo>
                    <a:pt x="211" y="0"/>
                  </a:moveTo>
                  <a:cubicBezTo>
                    <a:pt x="101" y="0"/>
                    <a:pt x="39" y="12"/>
                    <a:pt x="33" y="35"/>
                  </a:cubicBezTo>
                  <a:cubicBezTo>
                    <a:pt x="1" y="159"/>
                    <a:pt x="1512" y="578"/>
                    <a:pt x="3406" y="968"/>
                  </a:cubicBezTo>
                  <a:cubicBezTo>
                    <a:pt x="4931" y="1283"/>
                    <a:pt x="6234" y="1484"/>
                    <a:pt x="6695" y="1484"/>
                  </a:cubicBezTo>
                  <a:cubicBezTo>
                    <a:pt x="6807" y="1484"/>
                    <a:pt x="6869" y="1472"/>
                    <a:pt x="6873" y="1447"/>
                  </a:cubicBezTo>
                  <a:cubicBezTo>
                    <a:pt x="6893" y="1320"/>
                    <a:pt x="5384" y="903"/>
                    <a:pt x="3500" y="514"/>
                  </a:cubicBezTo>
                  <a:cubicBezTo>
                    <a:pt x="1979" y="200"/>
                    <a:pt x="674" y="0"/>
                    <a:pt x="2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329;p56"/>
            <p:cNvSpPr/>
            <p:nvPr/>
          </p:nvSpPr>
          <p:spPr>
            <a:xfrm>
              <a:off x="3529600" y="4014975"/>
              <a:ext cx="181625" cy="49925"/>
            </a:xfrm>
            <a:custGeom>
              <a:avLst/>
              <a:gdLst/>
              <a:ahLst/>
              <a:cxnLst/>
              <a:rect l="l" t="t" r="r" b="b"/>
              <a:pathLst>
                <a:path w="7265" h="1997" extrusionOk="0">
                  <a:moveTo>
                    <a:pt x="139" y="0"/>
                  </a:moveTo>
                  <a:cubicBezTo>
                    <a:pt x="75" y="0"/>
                    <a:pt x="39" y="8"/>
                    <a:pt x="34" y="26"/>
                  </a:cubicBezTo>
                  <a:cubicBezTo>
                    <a:pt x="0" y="149"/>
                    <a:pt x="1585" y="686"/>
                    <a:pt x="3571" y="1223"/>
                  </a:cubicBezTo>
                  <a:cubicBezTo>
                    <a:pt x="5280" y="1684"/>
                    <a:pt x="6730" y="1997"/>
                    <a:pt x="7125" y="1997"/>
                  </a:cubicBezTo>
                  <a:cubicBezTo>
                    <a:pt x="7190" y="1997"/>
                    <a:pt x="7226" y="1988"/>
                    <a:pt x="7231" y="1971"/>
                  </a:cubicBezTo>
                  <a:cubicBezTo>
                    <a:pt x="7264" y="1847"/>
                    <a:pt x="5680" y="1312"/>
                    <a:pt x="3694" y="775"/>
                  </a:cubicBezTo>
                  <a:cubicBezTo>
                    <a:pt x="1983" y="312"/>
                    <a:pt x="533" y="0"/>
                    <a:pt x="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330;p56"/>
            <p:cNvSpPr/>
            <p:nvPr/>
          </p:nvSpPr>
          <p:spPr>
            <a:xfrm>
              <a:off x="3536175" y="3964250"/>
              <a:ext cx="171350" cy="49575"/>
            </a:xfrm>
            <a:custGeom>
              <a:avLst/>
              <a:gdLst/>
              <a:ahLst/>
              <a:cxnLst/>
              <a:rect l="l" t="t" r="r" b="b"/>
              <a:pathLst>
                <a:path w="6854" h="1983" extrusionOk="0">
                  <a:moveTo>
                    <a:pt x="137" y="1"/>
                  </a:moveTo>
                  <a:cubicBezTo>
                    <a:pt x="75" y="1"/>
                    <a:pt x="40" y="9"/>
                    <a:pt x="36" y="27"/>
                  </a:cubicBezTo>
                  <a:cubicBezTo>
                    <a:pt x="0" y="149"/>
                    <a:pt x="1490" y="681"/>
                    <a:pt x="3363" y="1215"/>
                  </a:cubicBezTo>
                  <a:cubicBezTo>
                    <a:pt x="4972" y="1672"/>
                    <a:pt x="6342" y="1983"/>
                    <a:pt x="6718" y="1983"/>
                  </a:cubicBezTo>
                  <a:cubicBezTo>
                    <a:pt x="6780" y="1983"/>
                    <a:pt x="6815" y="1974"/>
                    <a:pt x="6819" y="1957"/>
                  </a:cubicBezTo>
                  <a:cubicBezTo>
                    <a:pt x="6853" y="1833"/>
                    <a:pt x="5365" y="1301"/>
                    <a:pt x="3490" y="768"/>
                  </a:cubicBezTo>
                  <a:cubicBezTo>
                    <a:pt x="1882" y="310"/>
                    <a:pt x="514" y="1"/>
                    <a:pt x="1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331;p56"/>
            <p:cNvSpPr/>
            <p:nvPr/>
          </p:nvSpPr>
          <p:spPr>
            <a:xfrm>
              <a:off x="2078550" y="2936500"/>
              <a:ext cx="528875" cy="678725"/>
            </a:xfrm>
            <a:custGeom>
              <a:avLst/>
              <a:gdLst/>
              <a:ahLst/>
              <a:cxnLst/>
              <a:rect l="l" t="t" r="r" b="b"/>
              <a:pathLst>
                <a:path w="21155" h="27149" extrusionOk="0">
                  <a:moveTo>
                    <a:pt x="9580" y="0"/>
                  </a:moveTo>
                  <a:cubicBezTo>
                    <a:pt x="6948" y="0"/>
                    <a:pt x="4446" y="1345"/>
                    <a:pt x="2895" y="3511"/>
                  </a:cubicBezTo>
                  <a:cubicBezTo>
                    <a:pt x="1384" y="5623"/>
                    <a:pt x="0" y="9014"/>
                    <a:pt x="683" y="14050"/>
                  </a:cubicBezTo>
                  <a:cubicBezTo>
                    <a:pt x="2015" y="23874"/>
                    <a:pt x="3102" y="27149"/>
                    <a:pt x="3102" y="27149"/>
                  </a:cubicBezTo>
                  <a:lnTo>
                    <a:pt x="21155" y="24289"/>
                  </a:lnTo>
                  <a:lnTo>
                    <a:pt x="18685" y="7812"/>
                  </a:lnTo>
                  <a:cubicBezTo>
                    <a:pt x="18685" y="7812"/>
                    <a:pt x="16507" y="662"/>
                    <a:pt x="10354" y="39"/>
                  </a:cubicBezTo>
                  <a:cubicBezTo>
                    <a:pt x="10095" y="13"/>
                    <a:pt x="9837" y="0"/>
                    <a:pt x="9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332;p56"/>
            <p:cNvSpPr/>
            <p:nvPr/>
          </p:nvSpPr>
          <p:spPr>
            <a:xfrm>
              <a:off x="2078550" y="2936500"/>
              <a:ext cx="528875" cy="678725"/>
            </a:xfrm>
            <a:custGeom>
              <a:avLst/>
              <a:gdLst/>
              <a:ahLst/>
              <a:cxnLst/>
              <a:rect l="l" t="t" r="r" b="b"/>
              <a:pathLst>
                <a:path w="21155" h="27149" extrusionOk="0">
                  <a:moveTo>
                    <a:pt x="9580" y="0"/>
                  </a:moveTo>
                  <a:cubicBezTo>
                    <a:pt x="6948" y="0"/>
                    <a:pt x="4446" y="1345"/>
                    <a:pt x="2895" y="3511"/>
                  </a:cubicBezTo>
                  <a:cubicBezTo>
                    <a:pt x="1384" y="5623"/>
                    <a:pt x="0" y="9014"/>
                    <a:pt x="683" y="14050"/>
                  </a:cubicBezTo>
                  <a:cubicBezTo>
                    <a:pt x="2015" y="23874"/>
                    <a:pt x="3102" y="27149"/>
                    <a:pt x="3102" y="27149"/>
                  </a:cubicBezTo>
                  <a:lnTo>
                    <a:pt x="21155" y="24289"/>
                  </a:lnTo>
                  <a:lnTo>
                    <a:pt x="18685" y="7812"/>
                  </a:lnTo>
                  <a:cubicBezTo>
                    <a:pt x="18685" y="7812"/>
                    <a:pt x="16507" y="662"/>
                    <a:pt x="10354" y="39"/>
                  </a:cubicBezTo>
                  <a:cubicBezTo>
                    <a:pt x="10095" y="13"/>
                    <a:pt x="9837" y="0"/>
                    <a:pt x="9580" y="0"/>
                  </a:cubicBezTo>
                  <a:close/>
                </a:path>
              </a:pathLst>
            </a:custGeom>
            <a:solidFill>
              <a:schemeClr val="accent2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333;p56"/>
            <p:cNvSpPr/>
            <p:nvPr/>
          </p:nvSpPr>
          <p:spPr>
            <a:xfrm>
              <a:off x="2750275" y="3764700"/>
              <a:ext cx="724300" cy="82400"/>
            </a:xfrm>
            <a:custGeom>
              <a:avLst/>
              <a:gdLst/>
              <a:ahLst/>
              <a:cxnLst/>
              <a:rect l="l" t="t" r="r" b="b"/>
              <a:pathLst>
                <a:path w="28972" h="3296" extrusionOk="0">
                  <a:moveTo>
                    <a:pt x="27451" y="0"/>
                  </a:moveTo>
                  <a:cubicBezTo>
                    <a:pt x="27195" y="0"/>
                    <a:pt x="26954" y="131"/>
                    <a:pt x="26719" y="278"/>
                  </a:cubicBezTo>
                  <a:cubicBezTo>
                    <a:pt x="26448" y="451"/>
                    <a:pt x="26189" y="644"/>
                    <a:pt x="25948" y="855"/>
                  </a:cubicBezTo>
                  <a:cubicBezTo>
                    <a:pt x="25428" y="1295"/>
                    <a:pt x="24877" y="1835"/>
                    <a:pt x="24303" y="2461"/>
                  </a:cubicBezTo>
                  <a:lnTo>
                    <a:pt x="24303" y="2461"/>
                  </a:lnTo>
                  <a:cubicBezTo>
                    <a:pt x="23095" y="2816"/>
                    <a:pt x="21653" y="3028"/>
                    <a:pt x="20072" y="3063"/>
                  </a:cubicBezTo>
                  <a:cubicBezTo>
                    <a:pt x="19861" y="3069"/>
                    <a:pt x="19646" y="3071"/>
                    <a:pt x="19430" y="3071"/>
                  </a:cubicBezTo>
                  <a:cubicBezTo>
                    <a:pt x="18023" y="3071"/>
                    <a:pt x="16520" y="2959"/>
                    <a:pt x="14962" y="2838"/>
                  </a:cubicBezTo>
                  <a:cubicBezTo>
                    <a:pt x="10814" y="2545"/>
                    <a:pt x="7060" y="2343"/>
                    <a:pt x="4359" y="2009"/>
                  </a:cubicBezTo>
                  <a:cubicBezTo>
                    <a:pt x="3009" y="1852"/>
                    <a:pt x="1920" y="1691"/>
                    <a:pt x="1171" y="1560"/>
                  </a:cubicBezTo>
                  <a:lnTo>
                    <a:pt x="307" y="1410"/>
                  </a:lnTo>
                  <a:cubicBezTo>
                    <a:pt x="147" y="1384"/>
                    <a:pt x="48" y="1369"/>
                    <a:pt x="15" y="1369"/>
                  </a:cubicBezTo>
                  <a:cubicBezTo>
                    <a:pt x="7" y="1369"/>
                    <a:pt x="3" y="1370"/>
                    <a:pt x="2" y="1372"/>
                  </a:cubicBezTo>
                  <a:cubicBezTo>
                    <a:pt x="1" y="1381"/>
                    <a:pt x="102" y="1411"/>
                    <a:pt x="297" y="1457"/>
                  </a:cubicBezTo>
                  <a:cubicBezTo>
                    <a:pt x="492" y="1502"/>
                    <a:pt x="779" y="1578"/>
                    <a:pt x="1154" y="1650"/>
                  </a:cubicBezTo>
                  <a:cubicBezTo>
                    <a:pt x="1899" y="1809"/>
                    <a:pt x="2989" y="1996"/>
                    <a:pt x="4339" y="2175"/>
                  </a:cubicBezTo>
                  <a:cubicBezTo>
                    <a:pt x="7041" y="2551"/>
                    <a:pt x="10802" y="2780"/>
                    <a:pt x="14945" y="3072"/>
                  </a:cubicBezTo>
                  <a:cubicBezTo>
                    <a:pt x="16455" y="3189"/>
                    <a:pt x="17920" y="3295"/>
                    <a:pt x="19303" y="3295"/>
                  </a:cubicBezTo>
                  <a:cubicBezTo>
                    <a:pt x="19565" y="3295"/>
                    <a:pt x="19824" y="3292"/>
                    <a:pt x="20080" y="3283"/>
                  </a:cubicBezTo>
                  <a:cubicBezTo>
                    <a:pt x="21683" y="3239"/>
                    <a:pt x="23152" y="3010"/>
                    <a:pt x="24379" y="2629"/>
                  </a:cubicBezTo>
                  <a:lnTo>
                    <a:pt x="24403" y="2621"/>
                  </a:lnTo>
                  <a:lnTo>
                    <a:pt x="24420" y="2603"/>
                  </a:lnTo>
                  <a:cubicBezTo>
                    <a:pt x="24987" y="1968"/>
                    <a:pt x="25532" y="1415"/>
                    <a:pt x="26041" y="965"/>
                  </a:cubicBezTo>
                  <a:cubicBezTo>
                    <a:pt x="26275" y="754"/>
                    <a:pt x="26524" y="560"/>
                    <a:pt x="26784" y="384"/>
                  </a:cubicBezTo>
                  <a:cubicBezTo>
                    <a:pt x="27013" y="229"/>
                    <a:pt x="27254" y="103"/>
                    <a:pt x="27463" y="103"/>
                  </a:cubicBezTo>
                  <a:cubicBezTo>
                    <a:pt x="27470" y="103"/>
                    <a:pt x="27478" y="104"/>
                    <a:pt x="27485" y="104"/>
                  </a:cubicBezTo>
                  <a:cubicBezTo>
                    <a:pt x="27954" y="173"/>
                    <a:pt x="28330" y="249"/>
                    <a:pt x="28581" y="287"/>
                  </a:cubicBezTo>
                  <a:cubicBezTo>
                    <a:pt x="28791" y="322"/>
                    <a:pt x="28919" y="340"/>
                    <a:pt x="28958" y="340"/>
                  </a:cubicBezTo>
                  <a:cubicBezTo>
                    <a:pt x="28965" y="340"/>
                    <a:pt x="28969" y="339"/>
                    <a:pt x="28970" y="338"/>
                  </a:cubicBezTo>
                  <a:cubicBezTo>
                    <a:pt x="28971" y="329"/>
                    <a:pt x="28841" y="294"/>
                    <a:pt x="28592" y="235"/>
                  </a:cubicBezTo>
                  <a:cubicBezTo>
                    <a:pt x="28341" y="180"/>
                    <a:pt x="27979" y="90"/>
                    <a:pt x="27497" y="1"/>
                  </a:cubicBezTo>
                  <a:cubicBezTo>
                    <a:pt x="27482" y="1"/>
                    <a:pt x="27466" y="0"/>
                    <a:pt x="274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34;p56"/>
            <p:cNvSpPr/>
            <p:nvPr/>
          </p:nvSpPr>
          <p:spPr>
            <a:xfrm>
              <a:off x="2116350" y="3131175"/>
              <a:ext cx="460125" cy="241725"/>
            </a:xfrm>
            <a:custGeom>
              <a:avLst/>
              <a:gdLst/>
              <a:ahLst/>
              <a:cxnLst/>
              <a:rect l="l" t="t" r="r" b="b"/>
              <a:pathLst>
                <a:path w="18405" h="9669" extrusionOk="0">
                  <a:moveTo>
                    <a:pt x="11807" y="199"/>
                  </a:moveTo>
                  <a:cubicBezTo>
                    <a:pt x="12156" y="199"/>
                    <a:pt x="12512" y="305"/>
                    <a:pt x="12839" y="472"/>
                  </a:cubicBezTo>
                  <a:cubicBezTo>
                    <a:pt x="13179" y="646"/>
                    <a:pt x="13483" y="903"/>
                    <a:pt x="13763" y="1183"/>
                  </a:cubicBezTo>
                  <a:cubicBezTo>
                    <a:pt x="14035" y="1480"/>
                    <a:pt x="14266" y="1813"/>
                    <a:pt x="14448" y="2173"/>
                  </a:cubicBezTo>
                  <a:cubicBezTo>
                    <a:pt x="15140" y="3544"/>
                    <a:pt x="15148" y="5394"/>
                    <a:pt x="14193" y="6785"/>
                  </a:cubicBezTo>
                  <a:lnTo>
                    <a:pt x="14193" y="6785"/>
                  </a:lnTo>
                  <a:cubicBezTo>
                    <a:pt x="14065" y="6727"/>
                    <a:pt x="13936" y="6663"/>
                    <a:pt x="13806" y="6594"/>
                  </a:cubicBezTo>
                  <a:cubicBezTo>
                    <a:pt x="13368" y="6354"/>
                    <a:pt x="12917" y="6065"/>
                    <a:pt x="12497" y="5688"/>
                  </a:cubicBezTo>
                  <a:cubicBezTo>
                    <a:pt x="12065" y="5324"/>
                    <a:pt x="11666" y="4873"/>
                    <a:pt x="11321" y="4355"/>
                  </a:cubicBezTo>
                  <a:cubicBezTo>
                    <a:pt x="10952" y="3817"/>
                    <a:pt x="10680" y="3217"/>
                    <a:pt x="10519" y="2584"/>
                  </a:cubicBezTo>
                  <a:cubicBezTo>
                    <a:pt x="10446" y="2255"/>
                    <a:pt x="10411" y="1908"/>
                    <a:pt x="10447" y="1564"/>
                  </a:cubicBezTo>
                  <a:cubicBezTo>
                    <a:pt x="10481" y="1221"/>
                    <a:pt x="10597" y="877"/>
                    <a:pt x="10828" y="619"/>
                  </a:cubicBezTo>
                  <a:cubicBezTo>
                    <a:pt x="11068" y="356"/>
                    <a:pt x="11408" y="204"/>
                    <a:pt x="11764" y="200"/>
                  </a:cubicBezTo>
                  <a:cubicBezTo>
                    <a:pt x="11778" y="199"/>
                    <a:pt x="11793" y="199"/>
                    <a:pt x="11807" y="199"/>
                  </a:cubicBezTo>
                  <a:close/>
                  <a:moveTo>
                    <a:pt x="5711" y="1061"/>
                  </a:moveTo>
                  <a:cubicBezTo>
                    <a:pt x="6000" y="1061"/>
                    <a:pt x="6287" y="1138"/>
                    <a:pt x="6542" y="1266"/>
                  </a:cubicBezTo>
                  <a:cubicBezTo>
                    <a:pt x="7228" y="1605"/>
                    <a:pt x="7678" y="2277"/>
                    <a:pt x="7846" y="2977"/>
                  </a:cubicBezTo>
                  <a:cubicBezTo>
                    <a:pt x="8025" y="3680"/>
                    <a:pt x="7981" y="4405"/>
                    <a:pt x="7841" y="5067"/>
                  </a:cubicBezTo>
                  <a:cubicBezTo>
                    <a:pt x="7701" y="5707"/>
                    <a:pt x="7453" y="6317"/>
                    <a:pt x="7109" y="6872"/>
                  </a:cubicBezTo>
                  <a:cubicBezTo>
                    <a:pt x="6858" y="7278"/>
                    <a:pt x="6569" y="7636"/>
                    <a:pt x="6257" y="7946"/>
                  </a:cubicBezTo>
                  <a:lnTo>
                    <a:pt x="6257" y="7946"/>
                  </a:lnTo>
                  <a:cubicBezTo>
                    <a:pt x="5592" y="7480"/>
                    <a:pt x="5016" y="6899"/>
                    <a:pt x="4564" y="6257"/>
                  </a:cubicBezTo>
                  <a:cubicBezTo>
                    <a:pt x="4052" y="5526"/>
                    <a:pt x="3673" y="4700"/>
                    <a:pt x="3596" y="3852"/>
                  </a:cubicBezTo>
                  <a:cubicBezTo>
                    <a:pt x="3556" y="3430"/>
                    <a:pt x="3601" y="3003"/>
                    <a:pt x="3735" y="2618"/>
                  </a:cubicBezTo>
                  <a:cubicBezTo>
                    <a:pt x="3875" y="2234"/>
                    <a:pt x="4102" y="1888"/>
                    <a:pt x="4401" y="1610"/>
                  </a:cubicBezTo>
                  <a:cubicBezTo>
                    <a:pt x="4694" y="1341"/>
                    <a:pt x="5054" y="1143"/>
                    <a:pt x="5434" y="1085"/>
                  </a:cubicBezTo>
                  <a:cubicBezTo>
                    <a:pt x="5526" y="1069"/>
                    <a:pt x="5619" y="1061"/>
                    <a:pt x="5711" y="1061"/>
                  </a:cubicBezTo>
                  <a:close/>
                  <a:moveTo>
                    <a:pt x="11815" y="0"/>
                  </a:moveTo>
                  <a:cubicBezTo>
                    <a:pt x="11795" y="0"/>
                    <a:pt x="11776" y="0"/>
                    <a:pt x="11756" y="1"/>
                  </a:cubicBezTo>
                  <a:cubicBezTo>
                    <a:pt x="11347" y="9"/>
                    <a:pt x="10958" y="186"/>
                    <a:pt x="10681" y="490"/>
                  </a:cubicBezTo>
                  <a:cubicBezTo>
                    <a:pt x="10417" y="792"/>
                    <a:pt x="10294" y="1179"/>
                    <a:pt x="10261" y="1546"/>
                  </a:cubicBezTo>
                  <a:cubicBezTo>
                    <a:pt x="10224" y="1917"/>
                    <a:pt x="10264" y="2281"/>
                    <a:pt x="10342" y="2625"/>
                  </a:cubicBezTo>
                  <a:cubicBezTo>
                    <a:pt x="10513" y="3277"/>
                    <a:pt x="10798" y="3895"/>
                    <a:pt x="11183" y="4448"/>
                  </a:cubicBezTo>
                  <a:cubicBezTo>
                    <a:pt x="11542" y="4977"/>
                    <a:pt x="11955" y="5435"/>
                    <a:pt x="12400" y="5802"/>
                  </a:cubicBezTo>
                  <a:cubicBezTo>
                    <a:pt x="12835" y="6181"/>
                    <a:pt x="13296" y="6471"/>
                    <a:pt x="13744" y="6710"/>
                  </a:cubicBezTo>
                  <a:cubicBezTo>
                    <a:pt x="13870" y="6775"/>
                    <a:pt x="13995" y="6835"/>
                    <a:pt x="14119" y="6890"/>
                  </a:cubicBezTo>
                  <a:lnTo>
                    <a:pt x="14119" y="6890"/>
                  </a:lnTo>
                  <a:cubicBezTo>
                    <a:pt x="14088" y="6932"/>
                    <a:pt x="14056" y="6974"/>
                    <a:pt x="14023" y="7016"/>
                  </a:cubicBezTo>
                  <a:cubicBezTo>
                    <a:pt x="13057" y="8290"/>
                    <a:pt x="11412" y="9095"/>
                    <a:pt x="9724" y="9095"/>
                  </a:cubicBezTo>
                  <a:cubicBezTo>
                    <a:pt x="9533" y="9095"/>
                    <a:pt x="9343" y="9084"/>
                    <a:pt x="9152" y="9063"/>
                  </a:cubicBezTo>
                  <a:cubicBezTo>
                    <a:pt x="8144" y="8953"/>
                    <a:pt x="7202" y="8579"/>
                    <a:pt x="6386" y="8034"/>
                  </a:cubicBezTo>
                  <a:lnTo>
                    <a:pt x="6386" y="8034"/>
                  </a:lnTo>
                  <a:cubicBezTo>
                    <a:pt x="6701" y="7724"/>
                    <a:pt x="6993" y="7366"/>
                    <a:pt x="7248" y="6961"/>
                  </a:cubicBezTo>
                  <a:cubicBezTo>
                    <a:pt x="7609" y="6390"/>
                    <a:pt x="7869" y="5765"/>
                    <a:pt x="8017" y="5107"/>
                  </a:cubicBezTo>
                  <a:cubicBezTo>
                    <a:pt x="8164" y="4424"/>
                    <a:pt x="8218" y="3674"/>
                    <a:pt x="8033" y="2930"/>
                  </a:cubicBezTo>
                  <a:cubicBezTo>
                    <a:pt x="7861" y="2189"/>
                    <a:pt x="7383" y="1455"/>
                    <a:pt x="6633" y="1082"/>
                  </a:cubicBezTo>
                  <a:cubicBezTo>
                    <a:pt x="6350" y="940"/>
                    <a:pt x="6027" y="852"/>
                    <a:pt x="5699" y="852"/>
                  </a:cubicBezTo>
                  <a:cubicBezTo>
                    <a:pt x="5600" y="852"/>
                    <a:pt x="5500" y="860"/>
                    <a:pt x="5401" y="877"/>
                  </a:cubicBezTo>
                  <a:cubicBezTo>
                    <a:pt x="4971" y="940"/>
                    <a:pt x="4573" y="1159"/>
                    <a:pt x="4254" y="1452"/>
                  </a:cubicBezTo>
                  <a:cubicBezTo>
                    <a:pt x="3928" y="1754"/>
                    <a:pt x="3680" y="2127"/>
                    <a:pt x="3527" y="2543"/>
                  </a:cubicBezTo>
                  <a:cubicBezTo>
                    <a:pt x="3378" y="2966"/>
                    <a:pt x="3332" y="3422"/>
                    <a:pt x="3373" y="3872"/>
                  </a:cubicBezTo>
                  <a:cubicBezTo>
                    <a:pt x="3454" y="4777"/>
                    <a:pt x="3849" y="5633"/>
                    <a:pt x="4375" y="6390"/>
                  </a:cubicBezTo>
                  <a:cubicBezTo>
                    <a:pt x="4832" y="7042"/>
                    <a:pt x="5413" y="7632"/>
                    <a:pt x="6084" y="8110"/>
                  </a:cubicBezTo>
                  <a:lnTo>
                    <a:pt x="6084" y="8110"/>
                  </a:lnTo>
                  <a:cubicBezTo>
                    <a:pt x="5623" y="8532"/>
                    <a:pt x="5120" y="8852"/>
                    <a:pt x="4622" y="9073"/>
                  </a:cubicBezTo>
                  <a:cubicBezTo>
                    <a:pt x="3879" y="9404"/>
                    <a:pt x="3075" y="9574"/>
                    <a:pt x="2263" y="9574"/>
                  </a:cubicBezTo>
                  <a:cubicBezTo>
                    <a:pt x="2221" y="9574"/>
                    <a:pt x="2179" y="9574"/>
                    <a:pt x="2137" y="9573"/>
                  </a:cubicBezTo>
                  <a:cubicBezTo>
                    <a:pt x="1432" y="9565"/>
                    <a:pt x="897" y="9432"/>
                    <a:pt x="541" y="9328"/>
                  </a:cubicBezTo>
                  <a:cubicBezTo>
                    <a:pt x="210" y="9231"/>
                    <a:pt x="33" y="9151"/>
                    <a:pt x="5" y="9151"/>
                  </a:cubicBezTo>
                  <a:cubicBezTo>
                    <a:pt x="3" y="9151"/>
                    <a:pt x="1" y="9151"/>
                    <a:pt x="1" y="9152"/>
                  </a:cubicBezTo>
                  <a:cubicBezTo>
                    <a:pt x="1" y="9152"/>
                    <a:pt x="172" y="9253"/>
                    <a:pt x="527" y="9372"/>
                  </a:cubicBezTo>
                  <a:cubicBezTo>
                    <a:pt x="1045" y="9548"/>
                    <a:pt x="1587" y="9646"/>
                    <a:pt x="2134" y="9664"/>
                  </a:cubicBezTo>
                  <a:cubicBezTo>
                    <a:pt x="2210" y="9667"/>
                    <a:pt x="2286" y="9669"/>
                    <a:pt x="2361" y="9669"/>
                  </a:cubicBezTo>
                  <a:cubicBezTo>
                    <a:pt x="3156" y="9669"/>
                    <a:pt x="3943" y="9508"/>
                    <a:pt x="4674" y="9193"/>
                  </a:cubicBezTo>
                  <a:cubicBezTo>
                    <a:pt x="5196" y="8970"/>
                    <a:pt x="5726" y="8638"/>
                    <a:pt x="6211" y="8199"/>
                  </a:cubicBezTo>
                  <a:lnTo>
                    <a:pt x="6211" y="8199"/>
                  </a:lnTo>
                  <a:cubicBezTo>
                    <a:pt x="7065" y="8779"/>
                    <a:pt x="8057" y="9178"/>
                    <a:pt x="9125" y="9296"/>
                  </a:cubicBezTo>
                  <a:cubicBezTo>
                    <a:pt x="9324" y="9318"/>
                    <a:pt x="9523" y="9328"/>
                    <a:pt x="9721" y="9328"/>
                  </a:cubicBezTo>
                  <a:cubicBezTo>
                    <a:pt x="11484" y="9328"/>
                    <a:pt x="13192" y="8492"/>
                    <a:pt x="14205" y="7155"/>
                  </a:cubicBezTo>
                  <a:cubicBezTo>
                    <a:pt x="14249" y="7098"/>
                    <a:pt x="14292" y="7041"/>
                    <a:pt x="14333" y="6982"/>
                  </a:cubicBezTo>
                  <a:lnTo>
                    <a:pt x="14333" y="6982"/>
                  </a:lnTo>
                  <a:cubicBezTo>
                    <a:pt x="15018" y="7263"/>
                    <a:pt x="15663" y="7407"/>
                    <a:pt x="16214" y="7467"/>
                  </a:cubicBezTo>
                  <a:cubicBezTo>
                    <a:pt x="16486" y="7503"/>
                    <a:pt x="16736" y="7505"/>
                    <a:pt x="16961" y="7505"/>
                  </a:cubicBezTo>
                  <a:cubicBezTo>
                    <a:pt x="16978" y="7505"/>
                    <a:pt x="16995" y="7505"/>
                    <a:pt x="17012" y="7505"/>
                  </a:cubicBezTo>
                  <a:cubicBezTo>
                    <a:pt x="17062" y="7505"/>
                    <a:pt x="17111" y="7505"/>
                    <a:pt x="17159" y="7505"/>
                  </a:cubicBezTo>
                  <a:cubicBezTo>
                    <a:pt x="17432" y="7484"/>
                    <a:pt x="17662" y="7462"/>
                    <a:pt x="17847" y="7436"/>
                  </a:cubicBezTo>
                  <a:lnTo>
                    <a:pt x="18263" y="7346"/>
                  </a:lnTo>
                  <a:cubicBezTo>
                    <a:pt x="18357" y="7325"/>
                    <a:pt x="18404" y="7312"/>
                    <a:pt x="18403" y="7308"/>
                  </a:cubicBezTo>
                  <a:cubicBezTo>
                    <a:pt x="18402" y="7304"/>
                    <a:pt x="18397" y="7302"/>
                    <a:pt x="18387" y="7302"/>
                  </a:cubicBezTo>
                  <a:cubicBezTo>
                    <a:pt x="18301" y="7302"/>
                    <a:pt x="17863" y="7434"/>
                    <a:pt x="17115" y="7434"/>
                  </a:cubicBezTo>
                  <a:cubicBezTo>
                    <a:pt x="16855" y="7434"/>
                    <a:pt x="16558" y="7418"/>
                    <a:pt x="16225" y="7375"/>
                  </a:cubicBezTo>
                  <a:cubicBezTo>
                    <a:pt x="15690" y="7307"/>
                    <a:pt x="15065" y="7158"/>
                    <a:pt x="14404" y="6878"/>
                  </a:cubicBezTo>
                  <a:lnTo>
                    <a:pt x="14404" y="6878"/>
                  </a:lnTo>
                  <a:cubicBezTo>
                    <a:pt x="14854" y="6199"/>
                    <a:pt x="15107" y="5407"/>
                    <a:pt x="15153" y="4622"/>
                  </a:cubicBezTo>
                  <a:cubicBezTo>
                    <a:pt x="15211" y="3743"/>
                    <a:pt x="15034" y="2864"/>
                    <a:pt x="14639" y="2076"/>
                  </a:cubicBezTo>
                  <a:cubicBezTo>
                    <a:pt x="14254" y="1312"/>
                    <a:pt x="13657" y="675"/>
                    <a:pt x="12931" y="290"/>
                  </a:cubicBezTo>
                  <a:cubicBezTo>
                    <a:pt x="12584" y="115"/>
                    <a:pt x="12203" y="0"/>
                    <a:pt x="118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35;p56"/>
            <p:cNvSpPr/>
            <p:nvPr/>
          </p:nvSpPr>
          <p:spPr>
            <a:xfrm>
              <a:off x="1880250" y="1981150"/>
              <a:ext cx="473100" cy="548825"/>
            </a:xfrm>
            <a:custGeom>
              <a:avLst/>
              <a:gdLst/>
              <a:ahLst/>
              <a:cxnLst/>
              <a:rect l="l" t="t" r="r" b="b"/>
              <a:pathLst>
                <a:path w="18924" h="21953" extrusionOk="0">
                  <a:moveTo>
                    <a:pt x="13432" y="0"/>
                  </a:moveTo>
                  <a:cubicBezTo>
                    <a:pt x="11692" y="0"/>
                    <a:pt x="9961" y="905"/>
                    <a:pt x="9000" y="2361"/>
                  </a:cubicBezTo>
                  <a:cubicBezTo>
                    <a:pt x="8316" y="3397"/>
                    <a:pt x="8023" y="4632"/>
                    <a:pt x="7595" y="5798"/>
                  </a:cubicBezTo>
                  <a:cubicBezTo>
                    <a:pt x="7166" y="6961"/>
                    <a:pt x="6530" y="8140"/>
                    <a:pt x="5440" y="8732"/>
                  </a:cubicBezTo>
                  <a:cubicBezTo>
                    <a:pt x="4163" y="9424"/>
                    <a:pt x="2485" y="9185"/>
                    <a:pt x="1325" y="10057"/>
                  </a:cubicBezTo>
                  <a:cubicBezTo>
                    <a:pt x="35" y="11026"/>
                    <a:pt x="0" y="13155"/>
                    <a:pt x="1083" y="14351"/>
                  </a:cubicBezTo>
                  <a:cubicBezTo>
                    <a:pt x="1794" y="15136"/>
                    <a:pt x="2850" y="15516"/>
                    <a:pt x="3916" y="15516"/>
                  </a:cubicBezTo>
                  <a:cubicBezTo>
                    <a:pt x="4474" y="15516"/>
                    <a:pt x="5034" y="15412"/>
                    <a:pt x="5548" y="15207"/>
                  </a:cubicBezTo>
                  <a:lnTo>
                    <a:pt x="5548" y="15207"/>
                  </a:lnTo>
                  <a:cubicBezTo>
                    <a:pt x="5235" y="16169"/>
                    <a:pt x="4918" y="17152"/>
                    <a:pt x="4935" y="18165"/>
                  </a:cubicBezTo>
                  <a:cubicBezTo>
                    <a:pt x="4953" y="19177"/>
                    <a:pt x="5369" y="20238"/>
                    <a:pt x="6229" y="20772"/>
                  </a:cubicBezTo>
                  <a:cubicBezTo>
                    <a:pt x="6628" y="21019"/>
                    <a:pt x="7089" y="21129"/>
                    <a:pt x="7558" y="21129"/>
                  </a:cubicBezTo>
                  <a:cubicBezTo>
                    <a:pt x="8110" y="21129"/>
                    <a:pt x="8673" y="20977"/>
                    <a:pt x="9162" y="20717"/>
                  </a:cubicBezTo>
                  <a:cubicBezTo>
                    <a:pt x="10066" y="20238"/>
                    <a:pt x="10762" y="19445"/>
                    <a:pt x="11381" y="18631"/>
                  </a:cubicBezTo>
                  <a:cubicBezTo>
                    <a:pt x="11563" y="19335"/>
                    <a:pt x="11748" y="20049"/>
                    <a:pt x="12124" y="20671"/>
                  </a:cubicBezTo>
                  <a:cubicBezTo>
                    <a:pt x="12499" y="21294"/>
                    <a:pt x="13098" y="21821"/>
                    <a:pt x="13817" y="21931"/>
                  </a:cubicBezTo>
                  <a:cubicBezTo>
                    <a:pt x="13911" y="21946"/>
                    <a:pt x="14005" y="21953"/>
                    <a:pt x="14099" y="21953"/>
                  </a:cubicBezTo>
                  <a:cubicBezTo>
                    <a:pt x="14882" y="21953"/>
                    <a:pt x="15636" y="21463"/>
                    <a:pt x="16093" y="20810"/>
                  </a:cubicBezTo>
                  <a:cubicBezTo>
                    <a:pt x="16602" y="20079"/>
                    <a:pt x="16801" y="19179"/>
                    <a:pt x="16912" y="18293"/>
                  </a:cubicBezTo>
                  <a:cubicBezTo>
                    <a:pt x="17191" y="16108"/>
                    <a:pt x="17010" y="13874"/>
                    <a:pt x="16490" y="11731"/>
                  </a:cubicBezTo>
                  <a:cubicBezTo>
                    <a:pt x="16155" y="10359"/>
                    <a:pt x="15680" y="8956"/>
                    <a:pt x="15943" y="7569"/>
                  </a:cubicBezTo>
                  <a:cubicBezTo>
                    <a:pt x="16171" y="6360"/>
                    <a:pt x="17239" y="5214"/>
                    <a:pt x="18403" y="5214"/>
                  </a:cubicBezTo>
                  <a:cubicBezTo>
                    <a:pt x="18575" y="5214"/>
                    <a:pt x="18749" y="5239"/>
                    <a:pt x="18923" y="5293"/>
                  </a:cubicBezTo>
                  <a:lnTo>
                    <a:pt x="18353" y="3505"/>
                  </a:lnTo>
                  <a:cubicBezTo>
                    <a:pt x="17703" y="1672"/>
                    <a:pt x="15961" y="274"/>
                    <a:pt x="14031" y="37"/>
                  </a:cubicBezTo>
                  <a:cubicBezTo>
                    <a:pt x="13832" y="12"/>
                    <a:pt x="13632" y="0"/>
                    <a:pt x="134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36;p56"/>
            <p:cNvSpPr/>
            <p:nvPr/>
          </p:nvSpPr>
          <p:spPr>
            <a:xfrm>
              <a:off x="1896450" y="2031875"/>
              <a:ext cx="446125" cy="284975"/>
            </a:xfrm>
            <a:custGeom>
              <a:avLst/>
              <a:gdLst/>
              <a:ahLst/>
              <a:cxnLst/>
              <a:rect l="l" t="t" r="r" b="b"/>
              <a:pathLst>
                <a:path w="17845" h="11399" extrusionOk="0">
                  <a:moveTo>
                    <a:pt x="13761" y="0"/>
                  </a:moveTo>
                  <a:cubicBezTo>
                    <a:pt x="12898" y="0"/>
                    <a:pt x="11947" y="242"/>
                    <a:pt x="11103" y="839"/>
                  </a:cubicBezTo>
                  <a:cubicBezTo>
                    <a:pt x="10470" y="1274"/>
                    <a:pt x="9950" y="1940"/>
                    <a:pt x="9629" y="2701"/>
                  </a:cubicBezTo>
                  <a:cubicBezTo>
                    <a:pt x="9297" y="3461"/>
                    <a:pt x="9129" y="4293"/>
                    <a:pt x="8944" y="5119"/>
                  </a:cubicBezTo>
                  <a:cubicBezTo>
                    <a:pt x="8759" y="5945"/>
                    <a:pt x="8552" y="6735"/>
                    <a:pt x="8193" y="7430"/>
                  </a:cubicBezTo>
                  <a:cubicBezTo>
                    <a:pt x="7853" y="8101"/>
                    <a:pt x="7405" y="8713"/>
                    <a:pt x="6865" y="9239"/>
                  </a:cubicBezTo>
                  <a:cubicBezTo>
                    <a:pt x="5949" y="10140"/>
                    <a:pt x="4796" y="10760"/>
                    <a:pt x="3539" y="11030"/>
                  </a:cubicBezTo>
                  <a:cubicBezTo>
                    <a:pt x="3038" y="11136"/>
                    <a:pt x="2527" y="11189"/>
                    <a:pt x="2017" y="11189"/>
                  </a:cubicBezTo>
                  <a:cubicBezTo>
                    <a:pt x="1662" y="11189"/>
                    <a:pt x="1306" y="11164"/>
                    <a:pt x="953" y="11112"/>
                  </a:cubicBezTo>
                  <a:cubicBezTo>
                    <a:pt x="416" y="11029"/>
                    <a:pt x="97" y="10937"/>
                    <a:pt x="21" y="10937"/>
                  </a:cubicBezTo>
                  <a:cubicBezTo>
                    <a:pt x="11" y="10937"/>
                    <a:pt x="5" y="10939"/>
                    <a:pt x="4" y="10942"/>
                  </a:cubicBezTo>
                  <a:cubicBezTo>
                    <a:pt x="1" y="10955"/>
                    <a:pt x="79" y="10991"/>
                    <a:pt x="233" y="11051"/>
                  </a:cubicBezTo>
                  <a:cubicBezTo>
                    <a:pt x="461" y="11134"/>
                    <a:pt x="693" y="11201"/>
                    <a:pt x="929" y="11253"/>
                  </a:cubicBezTo>
                  <a:cubicBezTo>
                    <a:pt x="1395" y="11350"/>
                    <a:pt x="1868" y="11399"/>
                    <a:pt x="2342" y="11399"/>
                  </a:cubicBezTo>
                  <a:cubicBezTo>
                    <a:pt x="2760" y="11399"/>
                    <a:pt x="3179" y="11361"/>
                    <a:pt x="3593" y="11285"/>
                  </a:cubicBezTo>
                  <a:cubicBezTo>
                    <a:pt x="4705" y="11086"/>
                    <a:pt x="6011" y="10534"/>
                    <a:pt x="7102" y="9482"/>
                  </a:cubicBezTo>
                  <a:cubicBezTo>
                    <a:pt x="7676" y="8936"/>
                    <a:pt x="8153" y="8298"/>
                    <a:pt x="8516" y="7593"/>
                  </a:cubicBezTo>
                  <a:cubicBezTo>
                    <a:pt x="8899" y="6861"/>
                    <a:pt x="9120" y="6029"/>
                    <a:pt x="9303" y="5198"/>
                  </a:cubicBezTo>
                  <a:cubicBezTo>
                    <a:pt x="9488" y="4368"/>
                    <a:pt x="9653" y="3559"/>
                    <a:pt x="9961" y="2843"/>
                  </a:cubicBezTo>
                  <a:cubicBezTo>
                    <a:pt x="10260" y="2126"/>
                    <a:pt x="10722" y="1525"/>
                    <a:pt x="11302" y="1114"/>
                  </a:cubicBezTo>
                  <a:cubicBezTo>
                    <a:pt x="12108" y="529"/>
                    <a:pt x="13031" y="291"/>
                    <a:pt x="13868" y="291"/>
                  </a:cubicBezTo>
                  <a:cubicBezTo>
                    <a:pt x="14233" y="291"/>
                    <a:pt x="14583" y="336"/>
                    <a:pt x="14899" y="418"/>
                  </a:cubicBezTo>
                  <a:cubicBezTo>
                    <a:pt x="15958" y="683"/>
                    <a:pt x="16697" y="1230"/>
                    <a:pt x="17151" y="1635"/>
                  </a:cubicBezTo>
                  <a:cubicBezTo>
                    <a:pt x="17595" y="2033"/>
                    <a:pt x="17794" y="2315"/>
                    <a:pt x="17832" y="2315"/>
                  </a:cubicBezTo>
                  <a:cubicBezTo>
                    <a:pt x="17833" y="2315"/>
                    <a:pt x="17834" y="2315"/>
                    <a:pt x="17835" y="2314"/>
                  </a:cubicBezTo>
                  <a:cubicBezTo>
                    <a:pt x="17844" y="2307"/>
                    <a:pt x="17803" y="2230"/>
                    <a:pt x="17713" y="2091"/>
                  </a:cubicBezTo>
                  <a:cubicBezTo>
                    <a:pt x="17575" y="1892"/>
                    <a:pt x="17420" y="1704"/>
                    <a:pt x="17251" y="1531"/>
                  </a:cubicBezTo>
                  <a:cubicBezTo>
                    <a:pt x="16622" y="883"/>
                    <a:pt x="15833" y="412"/>
                    <a:pt x="14964" y="167"/>
                  </a:cubicBezTo>
                  <a:cubicBezTo>
                    <a:pt x="14601" y="61"/>
                    <a:pt x="14192" y="0"/>
                    <a:pt x="13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37;p56"/>
            <p:cNvSpPr/>
            <p:nvPr/>
          </p:nvSpPr>
          <p:spPr>
            <a:xfrm>
              <a:off x="2176725" y="2097450"/>
              <a:ext cx="165075" cy="415350"/>
            </a:xfrm>
            <a:custGeom>
              <a:avLst/>
              <a:gdLst/>
              <a:ahLst/>
              <a:cxnLst/>
              <a:rect l="l" t="t" r="r" b="b"/>
              <a:pathLst>
                <a:path w="6603" h="16614" extrusionOk="0">
                  <a:moveTo>
                    <a:pt x="5809" y="0"/>
                  </a:moveTo>
                  <a:cubicBezTo>
                    <a:pt x="5798" y="0"/>
                    <a:pt x="5787" y="0"/>
                    <a:pt x="5775" y="0"/>
                  </a:cubicBezTo>
                  <a:cubicBezTo>
                    <a:pt x="5012" y="14"/>
                    <a:pt x="4260" y="184"/>
                    <a:pt x="3564" y="497"/>
                  </a:cubicBezTo>
                  <a:cubicBezTo>
                    <a:pt x="2681" y="884"/>
                    <a:pt x="1710" y="1612"/>
                    <a:pt x="1039" y="2719"/>
                  </a:cubicBezTo>
                  <a:cubicBezTo>
                    <a:pt x="354" y="3805"/>
                    <a:pt x="1" y="5276"/>
                    <a:pt x="230" y="6746"/>
                  </a:cubicBezTo>
                  <a:cubicBezTo>
                    <a:pt x="441" y="8214"/>
                    <a:pt x="984" y="9500"/>
                    <a:pt x="1337" y="10687"/>
                  </a:cubicBezTo>
                  <a:cubicBezTo>
                    <a:pt x="1720" y="11866"/>
                    <a:pt x="1857" y="12979"/>
                    <a:pt x="1782" y="13903"/>
                  </a:cubicBezTo>
                  <a:cubicBezTo>
                    <a:pt x="1720" y="14831"/>
                    <a:pt x="1417" y="15539"/>
                    <a:pt x="1129" y="15967"/>
                  </a:cubicBezTo>
                  <a:cubicBezTo>
                    <a:pt x="840" y="16397"/>
                    <a:pt x="608" y="16585"/>
                    <a:pt x="632" y="16613"/>
                  </a:cubicBezTo>
                  <a:cubicBezTo>
                    <a:pt x="633" y="16613"/>
                    <a:pt x="634" y="16614"/>
                    <a:pt x="636" y="16614"/>
                  </a:cubicBezTo>
                  <a:cubicBezTo>
                    <a:pt x="652" y="16614"/>
                    <a:pt x="713" y="16574"/>
                    <a:pt x="813" y="16493"/>
                  </a:cubicBezTo>
                  <a:cubicBezTo>
                    <a:pt x="927" y="16409"/>
                    <a:pt x="1077" y="16261"/>
                    <a:pt x="1245" y="16050"/>
                  </a:cubicBezTo>
                  <a:cubicBezTo>
                    <a:pt x="1582" y="15629"/>
                    <a:pt x="1941" y="14895"/>
                    <a:pt x="2042" y="13929"/>
                  </a:cubicBezTo>
                  <a:cubicBezTo>
                    <a:pt x="2154" y="12968"/>
                    <a:pt x="2036" y="11798"/>
                    <a:pt x="1661" y="10590"/>
                  </a:cubicBezTo>
                  <a:cubicBezTo>
                    <a:pt x="1317" y="9379"/>
                    <a:pt x="794" y="8098"/>
                    <a:pt x="594" y="6697"/>
                  </a:cubicBezTo>
                  <a:cubicBezTo>
                    <a:pt x="377" y="5298"/>
                    <a:pt x="696" y="3937"/>
                    <a:pt x="1328" y="2895"/>
                  </a:cubicBezTo>
                  <a:cubicBezTo>
                    <a:pt x="1880" y="1959"/>
                    <a:pt x="2697" y="1208"/>
                    <a:pt x="3674" y="733"/>
                  </a:cubicBezTo>
                  <a:cubicBezTo>
                    <a:pt x="4335" y="410"/>
                    <a:pt x="5050" y="210"/>
                    <a:pt x="5783" y="142"/>
                  </a:cubicBezTo>
                  <a:cubicBezTo>
                    <a:pt x="6304" y="98"/>
                    <a:pt x="6598" y="118"/>
                    <a:pt x="6599" y="87"/>
                  </a:cubicBezTo>
                  <a:cubicBezTo>
                    <a:pt x="6602" y="68"/>
                    <a:pt x="6326" y="0"/>
                    <a:pt x="58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38;p56"/>
            <p:cNvSpPr/>
            <p:nvPr/>
          </p:nvSpPr>
          <p:spPr>
            <a:xfrm>
              <a:off x="2300675" y="1894525"/>
              <a:ext cx="729450" cy="709625"/>
            </a:xfrm>
            <a:custGeom>
              <a:avLst/>
              <a:gdLst/>
              <a:ahLst/>
              <a:cxnLst/>
              <a:rect l="l" t="t" r="r" b="b"/>
              <a:pathLst>
                <a:path w="29178" h="28385" extrusionOk="0">
                  <a:moveTo>
                    <a:pt x="14000" y="0"/>
                  </a:moveTo>
                  <a:cubicBezTo>
                    <a:pt x="12193" y="0"/>
                    <a:pt x="10384" y="137"/>
                    <a:pt x="8638" y="592"/>
                  </a:cubicBezTo>
                  <a:cubicBezTo>
                    <a:pt x="6583" y="1127"/>
                    <a:pt x="4611" y="2127"/>
                    <a:pt x="3162" y="3679"/>
                  </a:cubicBezTo>
                  <a:cubicBezTo>
                    <a:pt x="589" y="6435"/>
                    <a:pt x="1" y="10515"/>
                    <a:pt x="241" y="14279"/>
                  </a:cubicBezTo>
                  <a:cubicBezTo>
                    <a:pt x="525" y="18709"/>
                    <a:pt x="1797" y="23081"/>
                    <a:pt x="3990" y="26941"/>
                  </a:cubicBezTo>
                  <a:cubicBezTo>
                    <a:pt x="4272" y="27438"/>
                    <a:pt x="4591" y="27947"/>
                    <a:pt x="5091" y="28222"/>
                  </a:cubicBezTo>
                  <a:cubicBezTo>
                    <a:pt x="5285" y="28329"/>
                    <a:pt x="5514" y="28384"/>
                    <a:pt x="5738" y="28384"/>
                  </a:cubicBezTo>
                  <a:cubicBezTo>
                    <a:pt x="6092" y="28384"/>
                    <a:pt x="6435" y="28245"/>
                    <a:pt x="6615" y="27946"/>
                  </a:cubicBezTo>
                  <a:lnTo>
                    <a:pt x="25657" y="16222"/>
                  </a:lnTo>
                  <a:cubicBezTo>
                    <a:pt x="29177" y="8084"/>
                    <a:pt x="24350" y="3126"/>
                    <a:pt x="21207" y="1346"/>
                  </a:cubicBezTo>
                  <a:cubicBezTo>
                    <a:pt x="19335" y="286"/>
                    <a:pt x="17112" y="66"/>
                    <a:pt x="14961" y="12"/>
                  </a:cubicBezTo>
                  <a:cubicBezTo>
                    <a:pt x="14641" y="4"/>
                    <a:pt x="14321" y="0"/>
                    <a:pt x="14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39;p56"/>
            <p:cNvSpPr/>
            <p:nvPr/>
          </p:nvSpPr>
          <p:spPr>
            <a:xfrm>
              <a:off x="2415475" y="2031525"/>
              <a:ext cx="536475" cy="949975"/>
            </a:xfrm>
            <a:custGeom>
              <a:avLst/>
              <a:gdLst/>
              <a:ahLst/>
              <a:cxnLst/>
              <a:rect l="l" t="t" r="r" b="b"/>
              <a:pathLst>
                <a:path w="21459" h="37999" extrusionOk="0">
                  <a:moveTo>
                    <a:pt x="14147" y="0"/>
                  </a:moveTo>
                  <a:cubicBezTo>
                    <a:pt x="13905" y="0"/>
                    <a:pt x="13660" y="13"/>
                    <a:pt x="13413" y="39"/>
                  </a:cubicBezTo>
                  <a:lnTo>
                    <a:pt x="2081" y="1238"/>
                  </a:lnTo>
                  <a:cubicBezTo>
                    <a:pt x="894" y="1363"/>
                    <a:pt x="1" y="2376"/>
                    <a:pt x="25" y="3569"/>
                  </a:cubicBezTo>
                  <a:lnTo>
                    <a:pt x="1532" y="31608"/>
                  </a:lnTo>
                  <a:cubicBezTo>
                    <a:pt x="1724" y="35191"/>
                    <a:pt x="4685" y="37998"/>
                    <a:pt x="8276" y="37998"/>
                  </a:cubicBezTo>
                  <a:cubicBezTo>
                    <a:pt x="12085" y="37998"/>
                    <a:pt x="15141" y="34850"/>
                    <a:pt x="15026" y="31043"/>
                  </a:cubicBezTo>
                  <a:lnTo>
                    <a:pt x="14899" y="26761"/>
                  </a:lnTo>
                  <a:cubicBezTo>
                    <a:pt x="14899" y="26761"/>
                    <a:pt x="19904" y="25929"/>
                    <a:pt x="20943" y="19398"/>
                  </a:cubicBezTo>
                  <a:cubicBezTo>
                    <a:pt x="21458" y="16150"/>
                    <a:pt x="21294" y="10823"/>
                    <a:pt x="21021" y="6470"/>
                  </a:cubicBezTo>
                  <a:cubicBezTo>
                    <a:pt x="20789" y="2799"/>
                    <a:pt x="17741" y="0"/>
                    <a:pt x="14147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40;p56"/>
            <p:cNvSpPr/>
            <p:nvPr/>
          </p:nvSpPr>
          <p:spPr>
            <a:xfrm>
              <a:off x="2870475" y="2267125"/>
              <a:ext cx="42625" cy="40100"/>
            </a:xfrm>
            <a:custGeom>
              <a:avLst/>
              <a:gdLst/>
              <a:ahLst/>
              <a:cxnLst/>
              <a:rect l="l" t="t" r="r" b="b"/>
              <a:pathLst>
                <a:path w="1705" h="1604" extrusionOk="0">
                  <a:moveTo>
                    <a:pt x="870" y="0"/>
                  </a:moveTo>
                  <a:cubicBezTo>
                    <a:pt x="855" y="0"/>
                    <a:pt x="839" y="1"/>
                    <a:pt x="823" y="2"/>
                  </a:cubicBezTo>
                  <a:cubicBezTo>
                    <a:pt x="363" y="26"/>
                    <a:pt x="1" y="405"/>
                    <a:pt x="16" y="847"/>
                  </a:cubicBezTo>
                  <a:cubicBezTo>
                    <a:pt x="32" y="1276"/>
                    <a:pt x="392" y="1604"/>
                    <a:pt x="833" y="1604"/>
                  </a:cubicBezTo>
                  <a:cubicBezTo>
                    <a:pt x="848" y="1604"/>
                    <a:pt x="864" y="1604"/>
                    <a:pt x="880" y="1603"/>
                  </a:cubicBezTo>
                  <a:cubicBezTo>
                    <a:pt x="1342" y="1578"/>
                    <a:pt x="1704" y="1201"/>
                    <a:pt x="1688" y="759"/>
                  </a:cubicBezTo>
                  <a:cubicBezTo>
                    <a:pt x="1673" y="330"/>
                    <a:pt x="1310" y="0"/>
                    <a:pt x="8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41;p56"/>
            <p:cNvSpPr/>
            <p:nvPr/>
          </p:nvSpPr>
          <p:spPr>
            <a:xfrm>
              <a:off x="2828400" y="2240500"/>
              <a:ext cx="85000" cy="22450"/>
            </a:xfrm>
            <a:custGeom>
              <a:avLst/>
              <a:gdLst/>
              <a:ahLst/>
              <a:cxnLst/>
              <a:rect l="l" t="t" r="r" b="b"/>
              <a:pathLst>
                <a:path w="3400" h="898" extrusionOk="0">
                  <a:moveTo>
                    <a:pt x="1711" y="1"/>
                  </a:moveTo>
                  <a:cubicBezTo>
                    <a:pt x="1154" y="1"/>
                    <a:pt x="675" y="203"/>
                    <a:pt x="395" y="411"/>
                  </a:cubicBezTo>
                  <a:cubicBezTo>
                    <a:pt x="106" y="620"/>
                    <a:pt x="0" y="817"/>
                    <a:pt x="49" y="866"/>
                  </a:cubicBezTo>
                  <a:cubicBezTo>
                    <a:pt x="59" y="878"/>
                    <a:pt x="76" y="883"/>
                    <a:pt x="99" y="883"/>
                  </a:cubicBezTo>
                  <a:cubicBezTo>
                    <a:pt x="288" y="883"/>
                    <a:pt x="888" y="524"/>
                    <a:pt x="1677" y="524"/>
                  </a:cubicBezTo>
                  <a:cubicBezTo>
                    <a:pt x="1688" y="524"/>
                    <a:pt x="1698" y="524"/>
                    <a:pt x="1708" y="524"/>
                  </a:cubicBezTo>
                  <a:cubicBezTo>
                    <a:pt x="1711" y="524"/>
                    <a:pt x="1714" y="524"/>
                    <a:pt x="1717" y="524"/>
                  </a:cubicBezTo>
                  <a:cubicBezTo>
                    <a:pt x="2520" y="524"/>
                    <a:pt x="3110" y="898"/>
                    <a:pt x="3298" y="898"/>
                  </a:cubicBezTo>
                  <a:cubicBezTo>
                    <a:pt x="3320" y="898"/>
                    <a:pt x="3337" y="893"/>
                    <a:pt x="3348" y="882"/>
                  </a:cubicBezTo>
                  <a:cubicBezTo>
                    <a:pt x="3400" y="833"/>
                    <a:pt x="3305" y="634"/>
                    <a:pt x="3028" y="421"/>
                  </a:cubicBezTo>
                  <a:cubicBezTo>
                    <a:pt x="2757" y="210"/>
                    <a:pt x="2285" y="2"/>
                    <a:pt x="1724" y="1"/>
                  </a:cubicBezTo>
                  <a:cubicBezTo>
                    <a:pt x="1719" y="1"/>
                    <a:pt x="1715" y="1"/>
                    <a:pt x="17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42;p56"/>
            <p:cNvSpPr/>
            <p:nvPr/>
          </p:nvSpPr>
          <p:spPr>
            <a:xfrm>
              <a:off x="2644650" y="2273075"/>
              <a:ext cx="42575" cy="40125"/>
            </a:xfrm>
            <a:custGeom>
              <a:avLst/>
              <a:gdLst/>
              <a:ahLst/>
              <a:cxnLst/>
              <a:rect l="l" t="t" r="r" b="b"/>
              <a:pathLst>
                <a:path w="1703" h="1605" extrusionOk="0">
                  <a:moveTo>
                    <a:pt x="870" y="1"/>
                  </a:moveTo>
                  <a:cubicBezTo>
                    <a:pt x="854" y="1"/>
                    <a:pt x="839" y="1"/>
                    <a:pt x="823" y="2"/>
                  </a:cubicBezTo>
                  <a:cubicBezTo>
                    <a:pt x="363" y="28"/>
                    <a:pt x="0" y="406"/>
                    <a:pt x="16" y="848"/>
                  </a:cubicBezTo>
                  <a:cubicBezTo>
                    <a:pt x="32" y="1276"/>
                    <a:pt x="392" y="1605"/>
                    <a:pt x="832" y="1605"/>
                  </a:cubicBezTo>
                  <a:cubicBezTo>
                    <a:pt x="848" y="1605"/>
                    <a:pt x="864" y="1604"/>
                    <a:pt x="880" y="1603"/>
                  </a:cubicBezTo>
                  <a:cubicBezTo>
                    <a:pt x="1342" y="1579"/>
                    <a:pt x="1702" y="1201"/>
                    <a:pt x="1687" y="759"/>
                  </a:cubicBezTo>
                  <a:cubicBezTo>
                    <a:pt x="1672" y="331"/>
                    <a:pt x="1310" y="1"/>
                    <a:pt x="8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43;p56"/>
            <p:cNvSpPr/>
            <p:nvPr/>
          </p:nvSpPr>
          <p:spPr>
            <a:xfrm>
              <a:off x="2606875" y="2244700"/>
              <a:ext cx="84975" cy="22475"/>
            </a:xfrm>
            <a:custGeom>
              <a:avLst/>
              <a:gdLst/>
              <a:ahLst/>
              <a:cxnLst/>
              <a:rect l="l" t="t" r="r" b="b"/>
              <a:pathLst>
                <a:path w="3399" h="899" extrusionOk="0">
                  <a:moveTo>
                    <a:pt x="1710" y="1"/>
                  </a:moveTo>
                  <a:cubicBezTo>
                    <a:pt x="1154" y="1"/>
                    <a:pt x="676" y="203"/>
                    <a:pt x="395" y="411"/>
                  </a:cubicBezTo>
                  <a:cubicBezTo>
                    <a:pt x="106" y="620"/>
                    <a:pt x="0" y="818"/>
                    <a:pt x="48" y="866"/>
                  </a:cubicBezTo>
                  <a:cubicBezTo>
                    <a:pt x="58" y="878"/>
                    <a:pt x="75" y="883"/>
                    <a:pt x="98" y="883"/>
                  </a:cubicBezTo>
                  <a:cubicBezTo>
                    <a:pt x="287" y="883"/>
                    <a:pt x="888" y="524"/>
                    <a:pt x="1678" y="524"/>
                  </a:cubicBezTo>
                  <a:cubicBezTo>
                    <a:pt x="1688" y="524"/>
                    <a:pt x="1698" y="524"/>
                    <a:pt x="1709" y="524"/>
                  </a:cubicBezTo>
                  <a:cubicBezTo>
                    <a:pt x="1712" y="524"/>
                    <a:pt x="1714" y="524"/>
                    <a:pt x="1717" y="524"/>
                  </a:cubicBezTo>
                  <a:cubicBezTo>
                    <a:pt x="2520" y="524"/>
                    <a:pt x="3110" y="898"/>
                    <a:pt x="3299" y="898"/>
                  </a:cubicBezTo>
                  <a:cubicBezTo>
                    <a:pt x="3321" y="898"/>
                    <a:pt x="3337" y="893"/>
                    <a:pt x="3348" y="882"/>
                  </a:cubicBezTo>
                  <a:cubicBezTo>
                    <a:pt x="3398" y="833"/>
                    <a:pt x="3305" y="636"/>
                    <a:pt x="3028" y="421"/>
                  </a:cubicBezTo>
                  <a:cubicBezTo>
                    <a:pt x="2756" y="210"/>
                    <a:pt x="2285" y="2"/>
                    <a:pt x="1722" y="1"/>
                  </a:cubicBezTo>
                  <a:cubicBezTo>
                    <a:pt x="1718" y="1"/>
                    <a:pt x="1714" y="1"/>
                    <a:pt x="17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344;p56"/>
            <p:cNvSpPr/>
            <p:nvPr/>
          </p:nvSpPr>
          <p:spPr>
            <a:xfrm>
              <a:off x="2759575" y="2246075"/>
              <a:ext cx="72100" cy="188725"/>
            </a:xfrm>
            <a:custGeom>
              <a:avLst/>
              <a:gdLst/>
              <a:ahLst/>
              <a:cxnLst/>
              <a:rect l="l" t="t" r="r" b="b"/>
              <a:pathLst>
                <a:path w="2884" h="7549" extrusionOk="0">
                  <a:moveTo>
                    <a:pt x="103" y="0"/>
                  </a:moveTo>
                  <a:cubicBezTo>
                    <a:pt x="102" y="0"/>
                    <a:pt x="101" y="1"/>
                    <a:pt x="100" y="1"/>
                  </a:cubicBezTo>
                  <a:cubicBezTo>
                    <a:pt x="0" y="38"/>
                    <a:pt x="684" y="2090"/>
                    <a:pt x="1629" y="4586"/>
                  </a:cubicBezTo>
                  <a:cubicBezTo>
                    <a:pt x="1866" y="5197"/>
                    <a:pt x="2092" y="5782"/>
                    <a:pt x="2310" y="6338"/>
                  </a:cubicBezTo>
                  <a:cubicBezTo>
                    <a:pt x="2421" y="6606"/>
                    <a:pt x="2518" y="6854"/>
                    <a:pt x="2462" y="7020"/>
                  </a:cubicBezTo>
                  <a:cubicBezTo>
                    <a:pt x="2424" y="7178"/>
                    <a:pt x="2206" y="7224"/>
                    <a:pt x="1976" y="7247"/>
                  </a:cubicBezTo>
                  <a:cubicBezTo>
                    <a:pt x="1068" y="7363"/>
                    <a:pt x="508" y="7461"/>
                    <a:pt x="511" y="7511"/>
                  </a:cubicBezTo>
                  <a:cubicBezTo>
                    <a:pt x="513" y="7536"/>
                    <a:pt x="648" y="7548"/>
                    <a:pt x="889" y="7548"/>
                  </a:cubicBezTo>
                  <a:cubicBezTo>
                    <a:pt x="1146" y="7548"/>
                    <a:pt x="1525" y="7535"/>
                    <a:pt x="1996" y="7510"/>
                  </a:cubicBezTo>
                  <a:cubicBezTo>
                    <a:pt x="2111" y="7502"/>
                    <a:pt x="2239" y="7501"/>
                    <a:pt x="2388" y="7455"/>
                  </a:cubicBezTo>
                  <a:cubicBezTo>
                    <a:pt x="2534" y="7415"/>
                    <a:pt x="2704" y="7291"/>
                    <a:pt x="2765" y="7118"/>
                  </a:cubicBezTo>
                  <a:cubicBezTo>
                    <a:pt x="2883" y="6773"/>
                    <a:pt x="2733" y="6476"/>
                    <a:pt x="2646" y="6214"/>
                  </a:cubicBezTo>
                  <a:cubicBezTo>
                    <a:pt x="2440" y="5655"/>
                    <a:pt x="2221" y="5067"/>
                    <a:pt x="1995" y="4451"/>
                  </a:cubicBezTo>
                  <a:cubicBezTo>
                    <a:pt x="1058" y="1980"/>
                    <a:pt x="216" y="0"/>
                    <a:pt x="10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345;p56"/>
            <p:cNvSpPr/>
            <p:nvPr/>
          </p:nvSpPr>
          <p:spPr>
            <a:xfrm>
              <a:off x="2569250" y="2642175"/>
              <a:ext cx="218725" cy="98350"/>
            </a:xfrm>
            <a:custGeom>
              <a:avLst/>
              <a:gdLst/>
              <a:ahLst/>
              <a:cxnLst/>
              <a:rect l="l" t="t" r="r" b="b"/>
              <a:pathLst>
                <a:path w="8749" h="3934" extrusionOk="0">
                  <a:moveTo>
                    <a:pt x="1" y="0"/>
                  </a:moveTo>
                  <a:cubicBezTo>
                    <a:pt x="1" y="0"/>
                    <a:pt x="1860" y="3934"/>
                    <a:pt x="7464" y="3934"/>
                  </a:cubicBezTo>
                  <a:cubicBezTo>
                    <a:pt x="7845" y="3934"/>
                    <a:pt x="8243" y="3916"/>
                    <a:pt x="8659" y="3877"/>
                  </a:cubicBezTo>
                  <a:lnTo>
                    <a:pt x="8748" y="2334"/>
                  </a:lnTo>
                  <a:lnTo>
                    <a:pt x="8748" y="2334"/>
                  </a:lnTo>
                  <a:cubicBezTo>
                    <a:pt x="8748" y="2334"/>
                    <a:pt x="8609" y="2343"/>
                    <a:pt x="8356" y="2343"/>
                  </a:cubicBezTo>
                  <a:cubicBezTo>
                    <a:pt x="7187" y="2343"/>
                    <a:pt x="3579" y="2152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346;p56"/>
            <p:cNvSpPr/>
            <p:nvPr/>
          </p:nvSpPr>
          <p:spPr>
            <a:xfrm>
              <a:off x="2693650" y="2472875"/>
              <a:ext cx="72075" cy="49650"/>
            </a:xfrm>
            <a:custGeom>
              <a:avLst/>
              <a:gdLst/>
              <a:ahLst/>
              <a:cxnLst/>
              <a:rect l="l" t="t" r="r" b="b"/>
              <a:pathLst>
                <a:path w="2883" h="1986" extrusionOk="0">
                  <a:moveTo>
                    <a:pt x="1489" y="0"/>
                  </a:moveTo>
                  <a:cubicBezTo>
                    <a:pt x="1430" y="0"/>
                    <a:pt x="1371" y="3"/>
                    <a:pt x="1311" y="10"/>
                  </a:cubicBezTo>
                  <a:cubicBezTo>
                    <a:pt x="922" y="51"/>
                    <a:pt x="525" y="241"/>
                    <a:pt x="288" y="559"/>
                  </a:cubicBezTo>
                  <a:cubicBezTo>
                    <a:pt x="50" y="877"/>
                    <a:pt x="1" y="1330"/>
                    <a:pt x="217" y="1632"/>
                  </a:cubicBezTo>
                  <a:cubicBezTo>
                    <a:pt x="389" y="1876"/>
                    <a:pt x="696" y="1985"/>
                    <a:pt x="1013" y="1985"/>
                  </a:cubicBezTo>
                  <a:cubicBezTo>
                    <a:pt x="1143" y="1985"/>
                    <a:pt x="1274" y="1967"/>
                    <a:pt x="1399" y="1932"/>
                  </a:cubicBezTo>
                  <a:cubicBezTo>
                    <a:pt x="1828" y="1810"/>
                    <a:pt x="2198" y="1527"/>
                    <a:pt x="2550" y="1244"/>
                  </a:cubicBezTo>
                  <a:cubicBezTo>
                    <a:pt x="2648" y="1166"/>
                    <a:pt x="2747" y="1083"/>
                    <a:pt x="2809" y="978"/>
                  </a:cubicBezTo>
                  <a:cubicBezTo>
                    <a:pt x="2868" y="871"/>
                    <a:pt x="2882" y="730"/>
                    <a:pt x="2807" y="641"/>
                  </a:cubicBezTo>
                  <a:lnTo>
                    <a:pt x="2769" y="612"/>
                  </a:lnTo>
                  <a:cubicBezTo>
                    <a:pt x="2477" y="229"/>
                    <a:pt x="1992" y="0"/>
                    <a:pt x="148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347;p56"/>
            <p:cNvSpPr/>
            <p:nvPr/>
          </p:nvSpPr>
          <p:spPr>
            <a:xfrm>
              <a:off x="2701650" y="2449450"/>
              <a:ext cx="76575" cy="64775"/>
            </a:xfrm>
            <a:custGeom>
              <a:avLst/>
              <a:gdLst/>
              <a:ahLst/>
              <a:cxnLst/>
              <a:rect l="l" t="t" r="r" b="b"/>
              <a:pathLst>
                <a:path w="3063" h="2591" extrusionOk="0">
                  <a:moveTo>
                    <a:pt x="174" y="0"/>
                  </a:moveTo>
                  <a:cubicBezTo>
                    <a:pt x="106" y="0"/>
                    <a:pt x="1" y="242"/>
                    <a:pt x="37" y="645"/>
                  </a:cubicBezTo>
                  <a:cubicBezTo>
                    <a:pt x="71" y="1048"/>
                    <a:pt x="288" y="1617"/>
                    <a:pt x="802" y="2042"/>
                  </a:cubicBezTo>
                  <a:cubicBezTo>
                    <a:pt x="1289" y="2445"/>
                    <a:pt x="1883" y="2590"/>
                    <a:pt x="2313" y="2590"/>
                  </a:cubicBezTo>
                  <a:cubicBezTo>
                    <a:pt x="2335" y="2590"/>
                    <a:pt x="2356" y="2590"/>
                    <a:pt x="2377" y="2589"/>
                  </a:cubicBezTo>
                  <a:cubicBezTo>
                    <a:pt x="2816" y="2578"/>
                    <a:pt x="3062" y="2449"/>
                    <a:pt x="3048" y="2387"/>
                  </a:cubicBezTo>
                  <a:cubicBezTo>
                    <a:pt x="3041" y="2251"/>
                    <a:pt x="1999" y="2358"/>
                    <a:pt x="1163" y="1664"/>
                  </a:cubicBezTo>
                  <a:cubicBezTo>
                    <a:pt x="329" y="973"/>
                    <a:pt x="323" y="0"/>
                    <a:pt x="178" y="0"/>
                  </a:cubicBezTo>
                  <a:cubicBezTo>
                    <a:pt x="178" y="0"/>
                    <a:pt x="177" y="0"/>
                    <a:pt x="176" y="0"/>
                  </a:cubicBezTo>
                  <a:cubicBezTo>
                    <a:pt x="176" y="0"/>
                    <a:pt x="175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348;p56"/>
            <p:cNvSpPr/>
            <p:nvPr/>
          </p:nvSpPr>
          <p:spPr>
            <a:xfrm>
              <a:off x="2596675" y="2210350"/>
              <a:ext cx="105050" cy="30175"/>
            </a:xfrm>
            <a:custGeom>
              <a:avLst/>
              <a:gdLst/>
              <a:ahLst/>
              <a:cxnLst/>
              <a:rect l="l" t="t" r="r" b="b"/>
              <a:pathLst>
                <a:path w="4202" h="1207" extrusionOk="0">
                  <a:moveTo>
                    <a:pt x="2426" y="0"/>
                  </a:moveTo>
                  <a:cubicBezTo>
                    <a:pt x="2293" y="0"/>
                    <a:pt x="2156" y="8"/>
                    <a:pt x="2016" y="23"/>
                  </a:cubicBezTo>
                  <a:cubicBezTo>
                    <a:pt x="1381" y="93"/>
                    <a:pt x="835" y="320"/>
                    <a:pt x="494" y="555"/>
                  </a:cubicBezTo>
                  <a:cubicBezTo>
                    <a:pt x="148" y="794"/>
                    <a:pt x="0" y="1025"/>
                    <a:pt x="63" y="1129"/>
                  </a:cubicBezTo>
                  <a:cubicBezTo>
                    <a:pt x="98" y="1184"/>
                    <a:pt x="178" y="1206"/>
                    <a:pt x="296" y="1206"/>
                  </a:cubicBezTo>
                  <a:cubicBezTo>
                    <a:pt x="645" y="1206"/>
                    <a:pt x="1322" y="1013"/>
                    <a:pt x="2115" y="933"/>
                  </a:cubicBezTo>
                  <a:cubicBezTo>
                    <a:pt x="3173" y="806"/>
                    <a:pt x="4073" y="922"/>
                    <a:pt x="4163" y="678"/>
                  </a:cubicBezTo>
                  <a:cubicBezTo>
                    <a:pt x="4201" y="561"/>
                    <a:pt x="4005" y="369"/>
                    <a:pt x="3617" y="211"/>
                  </a:cubicBezTo>
                  <a:cubicBezTo>
                    <a:pt x="3316" y="90"/>
                    <a:pt x="2897" y="0"/>
                    <a:pt x="242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349;p56"/>
            <p:cNvSpPr/>
            <p:nvPr/>
          </p:nvSpPr>
          <p:spPr>
            <a:xfrm>
              <a:off x="2825950" y="2173950"/>
              <a:ext cx="79625" cy="25600"/>
            </a:xfrm>
            <a:custGeom>
              <a:avLst/>
              <a:gdLst/>
              <a:ahLst/>
              <a:cxnLst/>
              <a:rect l="l" t="t" r="r" b="b"/>
              <a:pathLst>
                <a:path w="3185" h="1024" extrusionOk="0">
                  <a:moveTo>
                    <a:pt x="1549" y="1"/>
                  </a:moveTo>
                  <a:cubicBezTo>
                    <a:pt x="1064" y="1"/>
                    <a:pt x="636" y="153"/>
                    <a:pt x="376" y="337"/>
                  </a:cubicBezTo>
                  <a:cubicBezTo>
                    <a:pt x="100" y="531"/>
                    <a:pt x="0" y="736"/>
                    <a:pt x="64" y="840"/>
                  </a:cubicBezTo>
                  <a:cubicBezTo>
                    <a:pt x="122" y="925"/>
                    <a:pt x="257" y="949"/>
                    <a:pt x="446" y="949"/>
                  </a:cubicBezTo>
                  <a:cubicBezTo>
                    <a:pt x="683" y="949"/>
                    <a:pt x="1006" y="911"/>
                    <a:pt x="1366" y="911"/>
                  </a:cubicBezTo>
                  <a:cubicBezTo>
                    <a:pt x="1439" y="911"/>
                    <a:pt x="1513" y="913"/>
                    <a:pt x="1589" y="916"/>
                  </a:cubicBezTo>
                  <a:cubicBezTo>
                    <a:pt x="2095" y="924"/>
                    <a:pt x="2543" y="1023"/>
                    <a:pt x="2828" y="1023"/>
                  </a:cubicBezTo>
                  <a:cubicBezTo>
                    <a:pt x="2965" y="1023"/>
                    <a:pt x="3064" y="1001"/>
                    <a:pt x="3115" y="935"/>
                  </a:cubicBezTo>
                  <a:cubicBezTo>
                    <a:pt x="3184" y="834"/>
                    <a:pt x="3098" y="624"/>
                    <a:pt x="2835" y="413"/>
                  </a:cubicBezTo>
                  <a:cubicBezTo>
                    <a:pt x="2575" y="204"/>
                    <a:pt x="2130" y="17"/>
                    <a:pt x="1618" y="2"/>
                  </a:cubicBezTo>
                  <a:cubicBezTo>
                    <a:pt x="1595" y="1"/>
                    <a:pt x="1572" y="1"/>
                    <a:pt x="15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350;p56"/>
            <p:cNvSpPr/>
            <p:nvPr/>
          </p:nvSpPr>
          <p:spPr>
            <a:xfrm>
              <a:off x="2348925" y="1964850"/>
              <a:ext cx="623625" cy="555150"/>
            </a:xfrm>
            <a:custGeom>
              <a:avLst/>
              <a:gdLst/>
              <a:ahLst/>
              <a:cxnLst/>
              <a:rect l="l" t="t" r="r" b="b"/>
              <a:pathLst>
                <a:path w="24945" h="22206" extrusionOk="0">
                  <a:moveTo>
                    <a:pt x="12708" y="0"/>
                  </a:moveTo>
                  <a:cubicBezTo>
                    <a:pt x="11035" y="0"/>
                    <a:pt x="9350" y="197"/>
                    <a:pt x="7708" y="498"/>
                  </a:cubicBezTo>
                  <a:cubicBezTo>
                    <a:pt x="6263" y="762"/>
                    <a:pt x="4778" y="1131"/>
                    <a:pt x="3629" y="2047"/>
                  </a:cubicBezTo>
                  <a:cubicBezTo>
                    <a:pt x="2025" y="3327"/>
                    <a:pt x="1357" y="5437"/>
                    <a:pt x="964" y="7451"/>
                  </a:cubicBezTo>
                  <a:cubicBezTo>
                    <a:pt x="0" y="12383"/>
                    <a:pt x="215" y="17665"/>
                    <a:pt x="2369" y="22206"/>
                  </a:cubicBezTo>
                  <a:cubicBezTo>
                    <a:pt x="3828" y="20935"/>
                    <a:pt x="4715" y="19107"/>
                    <a:pt x="5160" y="17225"/>
                  </a:cubicBezTo>
                  <a:cubicBezTo>
                    <a:pt x="5605" y="15342"/>
                    <a:pt x="5642" y="13389"/>
                    <a:pt x="5636" y="11455"/>
                  </a:cubicBezTo>
                  <a:cubicBezTo>
                    <a:pt x="5634" y="10770"/>
                    <a:pt x="5677" y="9976"/>
                    <a:pt x="6228" y="9569"/>
                  </a:cubicBezTo>
                  <a:cubicBezTo>
                    <a:pt x="6524" y="9349"/>
                    <a:pt x="6908" y="9294"/>
                    <a:pt x="7272" y="9234"/>
                  </a:cubicBezTo>
                  <a:cubicBezTo>
                    <a:pt x="10841" y="8652"/>
                    <a:pt x="16694" y="5685"/>
                    <a:pt x="19234" y="3113"/>
                  </a:cubicBezTo>
                  <a:cubicBezTo>
                    <a:pt x="20987" y="5771"/>
                    <a:pt x="22540" y="3565"/>
                    <a:pt x="23683" y="9137"/>
                  </a:cubicBezTo>
                  <a:lnTo>
                    <a:pt x="24944" y="7402"/>
                  </a:lnTo>
                  <a:cubicBezTo>
                    <a:pt x="24489" y="3801"/>
                    <a:pt x="21851" y="2233"/>
                    <a:pt x="18453" y="960"/>
                  </a:cubicBezTo>
                  <a:cubicBezTo>
                    <a:pt x="16617" y="271"/>
                    <a:pt x="14671" y="0"/>
                    <a:pt x="127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351;p56"/>
            <p:cNvSpPr/>
            <p:nvPr/>
          </p:nvSpPr>
          <p:spPr>
            <a:xfrm>
              <a:off x="2323575" y="2011475"/>
              <a:ext cx="491875" cy="124075"/>
            </a:xfrm>
            <a:custGeom>
              <a:avLst/>
              <a:gdLst/>
              <a:ahLst/>
              <a:cxnLst/>
              <a:rect l="l" t="t" r="r" b="b"/>
              <a:pathLst>
                <a:path w="19675" h="4963" extrusionOk="0">
                  <a:moveTo>
                    <a:pt x="19647" y="0"/>
                  </a:moveTo>
                  <a:cubicBezTo>
                    <a:pt x="19548" y="0"/>
                    <a:pt x="18753" y="864"/>
                    <a:pt x="17191" y="1827"/>
                  </a:cubicBezTo>
                  <a:lnTo>
                    <a:pt x="16558" y="2211"/>
                  </a:lnTo>
                  <a:lnTo>
                    <a:pt x="15839" y="2571"/>
                  </a:lnTo>
                  <a:cubicBezTo>
                    <a:pt x="15351" y="2838"/>
                    <a:pt x="14789" y="3034"/>
                    <a:pt x="14214" y="3279"/>
                  </a:cubicBezTo>
                  <a:cubicBezTo>
                    <a:pt x="13038" y="3698"/>
                    <a:pt x="11716" y="4086"/>
                    <a:pt x="10291" y="4319"/>
                  </a:cubicBezTo>
                  <a:cubicBezTo>
                    <a:pt x="9024" y="4517"/>
                    <a:pt x="7798" y="4615"/>
                    <a:pt x="6662" y="4615"/>
                  </a:cubicBezTo>
                  <a:cubicBezTo>
                    <a:pt x="6521" y="4615"/>
                    <a:pt x="6380" y="4614"/>
                    <a:pt x="6242" y="4611"/>
                  </a:cubicBezTo>
                  <a:cubicBezTo>
                    <a:pt x="4995" y="4562"/>
                    <a:pt x="3871" y="4449"/>
                    <a:pt x="2949" y="4237"/>
                  </a:cubicBezTo>
                  <a:cubicBezTo>
                    <a:pt x="1205" y="3873"/>
                    <a:pt x="170" y="3353"/>
                    <a:pt x="27" y="3353"/>
                  </a:cubicBezTo>
                  <a:cubicBezTo>
                    <a:pt x="19" y="3353"/>
                    <a:pt x="13" y="3355"/>
                    <a:pt x="11" y="3360"/>
                  </a:cubicBezTo>
                  <a:cubicBezTo>
                    <a:pt x="1" y="3383"/>
                    <a:pt x="261" y="3522"/>
                    <a:pt x="742" y="3759"/>
                  </a:cubicBezTo>
                  <a:cubicBezTo>
                    <a:pt x="979" y="3887"/>
                    <a:pt x="1288" y="3997"/>
                    <a:pt x="1649" y="4123"/>
                  </a:cubicBezTo>
                  <a:lnTo>
                    <a:pt x="2227" y="4323"/>
                  </a:lnTo>
                  <a:lnTo>
                    <a:pt x="2892" y="4491"/>
                  </a:lnTo>
                  <a:cubicBezTo>
                    <a:pt x="3822" y="4739"/>
                    <a:pt x="4963" y="4881"/>
                    <a:pt x="6232" y="4950"/>
                  </a:cubicBezTo>
                  <a:cubicBezTo>
                    <a:pt x="6453" y="4958"/>
                    <a:pt x="6678" y="4962"/>
                    <a:pt x="6907" y="4962"/>
                  </a:cubicBezTo>
                  <a:cubicBezTo>
                    <a:pt x="7992" y="4962"/>
                    <a:pt x="9154" y="4869"/>
                    <a:pt x="10351" y="4682"/>
                  </a:cubicBezTo>
                  <a:cubicBezTo>
                    <a:pt x="11800" y="4445"/>
                    <a:pt x="13145" y="4040"/>
                    <a:pt x="14336" y="3595"/>
                  </a:cubicBezTo>
                  <a:cubicBezTo>
                    <a:pt x="14917" y="3338"/>
                    <a:pt x="15484" y="3127"/>
                    <a:pt x="15975" y="2843"/>
                  </a:cubicBezTo>
                  <a:lnTo>
                    <a:pt x="16699" y="2457"/>
                  </a:lnTo>
                  <a:cubicBezTo>
                    <a:pt x="16916" y="2317"/>
                    <a:pt x="17128" y="2179"/>
                    <a:pt x="17332" y="2046"/>
                  </a:cubicBezTo>
                  <a:cubicBezTo>
                    <a:pt x="17743" y="1798"/>
                    <a:pt x="18080" y="1520"/>
                    <a:pt x="18375" y="1278"/>
                  </a:cubicBezTo>
                  <a:lnTo>
                    <a:pt x="18788" y="942"/>
                  </a:lnTo>
                  <a:lnTo>
                    <a:pt x="19103" y="625"/>
                  </a:lnTo>
                  <a:cubicBezTo>
                    <a:pt x="19477" y="240"/>
                    <a:pt x="19675" y="21"/>
                    <a:pt x="19655" y="3"/>
                  </a:cubicBezTo>
                  <a:cubicBezTo>
                    <a:pt x="19653" y="1"/>
                    <a:pt x="19650" y="0"/>
                    <a:pt x="19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352;p56"/>
            <p:cNvSpPr/>
            <p:nvPr/>
          </p:nvSpPr>
          <p:spPr>
            <a:xfrm>
              <a:off x="2369725" y="1985300"/>
              <a:ext cx="445425" cy="63825"/>
            </a:xfrm>
            <a:custGeom>
              <a:avLst/>
              <a:gdLst/>
              <a:ahLst/>
              <a:cxnLst/>
              <a:rect l="l" t="t" r="r" b="b"/>
              <a:pathLst>
                <a:path w="17817" h="2553" extrusionOk="0">
                  <a:moveTo>
                    <a:pt x="27" y="1"/>
                  </a:moveTo>
                  <a:cubicBezTo>
                    <a:pt x="22" y="1"/>
                    <a:pt x="18" y="2"/>
                    <a:pt x="16" y="5"/>
                  </a:cubicBezTo>
                  <a:cubicBezTo>
                    <a:pt x="0" y="25"/>
                    <a:pt x="199" y="187"/>
                    <a:pt x="578" y="466"/>
                  </a:cubicBezTo>
                  <a:cubicBezTo>
                    <a:pt x="762" y="616"/>
                    <a:pt x="1011" y="758"/>
                    <a:pt x="1305" y="915"/>
                  </a:cubicBezTo>
                  <a:lnTo>
                    <a:pt x="1774" y="1174"/>
                  </a:lnTo>
                  <a:lnTo>
                    <a:pt x="2326" y="1408"/>
                  </a:lnTo>
                  <a:cubicBezTo>
                    <a:pt x="3871" y="2082"/>
                    <a:pt x="6188" y="2538"/>
                    <a:pt x="8743" y="2552"/>
                  </a:cubicBezTo>
                  <a:cubicBezTo>
                    <a:pt x="8790" y="2552"/>
                    <a:pt x="8838" y="2552"/>
                    <a:pt x="8885" y="2552"/>
                  </a:cubicBezTo>
                  <a:cubicBezTo>
                    <a:pt x="11388" y="2552"/>
                    <a:pt x="13629" y="2196"/>
                    <a:pt x="15224" y="1830"/>
                  </a:cubicBezTo>
                  <a:cubicBezTo>
                    <a:pt x="16039" y="1648"/>
                    <a:pt x="16689" y="1461"/>
                    <a:pt x="17133" y="1315"/>
                  </a:cubicBezTo>
                  <a:cubicBezTo>
                    <a:pt x="17576" y="1168"/>
                    <a:pt x="17816" y="1074"/>
                    <a:pt x="17809" y="1050"/>
                  </a:cubicBezTo>
                  <a:cubicBezTo>
                    <a:pt x="17807" y="1045"/>
                    <a:pt x="17798" y="1043"/>
                    <a:pt x="17782" y="1043"/>
                  </a:cubicBezTo>
                  <a:cubicBezTo>
                    <a:pt x="17612" y="1043"/>
                    <a:pt x="16657" y="1297"/>
                    <a:pt x="15171" y="1574"/>
                  </a:cubicBezTo>
                  <a:cubicBezTo>
                    <a:pt x="13576" y="1874"/>
                    <a:pt x="11363" y="2185"/>
                    <a:pt x="8903" y="2185"/>
                  </a:cubicBezTo>
                  <a:cubicBezTo>
                    <a:pt x="8850" y="2185"/>
                    <a:pt x="8798" y="2185"/>
                    <a:pt x="8745" y="2185"/>
                  </a:cubicBezTo>
                  <a:cubicBezTo>
                    <a:pt x="6225" y="2169"/>
                    <a:pt x="3955" y="1764"/>
                    <a:pt x="2421" y="1166"/>
                  </a:cubicBezTo>
                  <a:cubicBezTo>
                    <a:pt x="948" y="618"/>
                    <a:pt x="138" y="1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353;p56"/>
            <p:cNvSpPr/>
            <p:nvPr/>
          </p:nvSpPr>
          <p:spPr>
            <a:xfrm>
              <a:off x="2814625" y="1948750"/>
              <a:ext cx="57800" cy="66675"/>
            </a:xfrm>
            <a:custGeom>
              <a:avLst/>
              <a:gdLst/>
              <a:ahLst/>
              <a:cxnLst/>
              <a:rect l="l" t="t" r="r" b="b"/>
              <a:pathLst>
                <a:path w="2312" h="2667" extrusionOk="0">
                  <a:moveTo>
                    <a:pt x="2087" y="0"/>
                  </a:moveTo>
                  <a:cubicBezTo>
                    <a:pt x="1991" y="0"/>
                    <a:pt x="1866" y="14"/>
                    <a:pt x="1718" y="51"/>
                  </a:cubicBezTo>
                  <a:cubicBezTo>
                    <a:pt x="1369" y="135"/>
                    <a:pt x="910" y="388"/>
                    <a:pt x="556" y="816"/>
                  </a:cubicBezTo>
                  <a:cubicBezTo>
                    <a:pt x="199" y="1244"/>
                    <a:pt x="40" y="1741"/>
                    <a:pt x="22" y="2101"/>
                  </a:cubicBezTo>
                  <a:cubicBezTo>
                    <a:pt x="1" y="2455"/>
                    <a:pt x="83" y="2667"/>
                    <a:pt x="127" y="2667"/>
                  </a:cubicBezTo>
                  <a:cubicBezTo>
                    <a:pt x="127" y="2667"/>
                    <a:pt x="128" y="2667"/>
                    <a:pt x="129" y="2666"/>
                  </a:cubicBezTo>
                  <a:cubicBezTo>
                    <a:pt x="233" y="2665"/>
                    <a:pt x="193" y="1802"/>
                    <a:pt x="839" y="1050"/>
                  </a:cubicBezTo>
                  <a:cubicBezTo>
                    <a:pt x="1458" y="276"/>
                    <a:pt x="2311" y="152"/>
                    <a:pt x="2294" y="51"/>
                  </a:cubicBezTo>
                  <a:cubicBezTo>
                    <a:pt x="2294" y="26"/>
                    <a:pt x="2218" y="0"/>
                    <a:pt x="20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354;p56"/>
            <p:cNvSpPr/>
            <p:nvPr/>
          </p:nvSpPr>
          <p:spPr>
            <a:xfrm>
              <a:off x="1947575" y="1947275"/>
              <a:ext cx="389975" cy="265225"/>
            </a:xfrm>
            <a:custGeom>
              <a:avLst/>
              <a:gdLst/>
              <a:ahLst/>
              <a:cxnLst/>
              <a:rect l="l" t="t" r="r" b="b"/>
              <a:pathLst>
                <a:path w="15599" h="10609" extrusionOk="0">
                  <a:moveTo>
                    <a:pt x="10290" y="1"/>
                  </a:moveTo>
                  <a:cubicBezTo>
                    <a:pt x="9739" y="1"/>
                    <a:pt x="9165" y="96"/>
                    <a:pt x="8604" y="283"/>
                  </a:cubicBezTo>
                  <a:cubicBezTo>
                    <a:pt x="6893" y="875"/>
                    <a:pt x="5267" y="2456"/>
                    <a:pt x="4868" y="4567"/>
                  </a:cubicBezTo>
                  <a:cubicBezTo>
                    <a:pt x="4677" y="5622"/>
                    <a:pt x="4857" y="6631"/>
                    <a:pt x="4793" y="7562"/>
                  </a:cubicBezTo>
                  <a:cubicBezTo>
                    <a:pt x="4765" y="8027"/>
                    <a:pt x="4678" y="8478"/>
                    <a:pt x="4490" y="8868"/>
                  </a:cubicBezTo>
                  <a:cubicBezTo>
                    <a:pt x="4305" y="9257"/>
                    <a:pt x="4011" y="9586"/>
                    <a:pt x="3675" y="9827"/>
                  </a:cubicBezTo>
                  <a:cubicBezTo>
                    <a:pt x="3261" y="10130"/>
                    <a:pt x="2766" y="10289"/>
                    <a:pt x="2295" y="10289"/>
                  </a:cubicBezTo>
                  <a:cubicBezTo>
                    <a:pt x="2001" y="10289"/>
                    <a:pt x="1716" y="10227"/>
                    <a:pt x="1467" y="10100"/>
                  </a:cubicBezTo>
                  <a:cubicBezTo>
                    <a:pt x="812" y="9766"/>
                    <a:pt x="405" y="9105"/>
                    <a:pt x="334" y="8489"/>
                  </a:cubicBezTo>
                  <a:cubicBezTo>
                    <a:pt x="257" y="7858"/>
                    <a:pt x="561" y="7307"/>
                    <a:pt x="984" y="7033"/>
                  </a:cubicBezTo>
                  <a:cubicBezTo>
                    <a:pt x="1306" y="6811"/>
                    <a:pt x="1686" y="6693"/>
                    <a:pt x="2075" y="6693"/>
                  </a:cubicBezTo>
                  <a:cubicBezTo>
                    <a:pt x="2122" y="6693"/>
                    <a:pt x="2169" y="6695"/>
                    <a:pt x="2216" y="6698"/>
                  </a:cubicBezTo>
                  <a:cubicBezTo>
                    <a:pt x="2914" y="6759"/>
                    <a:pt x="3174" y="7149"/>
                    <a:pt x="3224" y="7149"/>
                  </a:cubicBezTo>
                  <a:cubicBezTo>
                    <a:pt x="3226" y="7149"/>
                    <a:pt x="3229" y="7148"/>
                    <a:pt x="3230" y="7145"/>
                  </a:cubicBezTo>
                  <a:cubicBezTo>
                    <a:pt x="3236" y="7142"/>
                    <a:pt x="3187" y="7044"/>
                    <a:pt x="3036" y="6909"/>
                  </a:cubicBezTo>
                  <a:cubicBezTo>
                    <a:pt x="2891" y="6772"/>
                    <a:pt x="2618" y="6607"/>
                    <a:pt x="2230" y="6558"/>
                  </a:cubicBezTo>
                  <a:cubicBezTo>
                    <a:pt x="2142" y="6546"/>
                    <a:pt x="2054" y="6540"/>
                    <a:pt x="1966" y="6540"/>
                  </a:cubicBezTo>
                  <a:cubicBezTo>
                    <a:pt x="1579" y="6540"/>
                    <a:pt x="1198" y="6652"/>
                    <a:pt x="869" y="6864"/>
                  </a:cubicBezTo>
                  <a:cubicBezTo>
                    <a:pt x="386" y="7147"/>
                    <a:pt x="0" y="7793"/>
                    <a:pt x="75" y="8517"/>
                  </a:cubicBezTo>
                  <a:cubicBezTo>
                    <a:pt x="142" y="9223"/>
                    <a:pt x="577" y="9970"/>
                    <a:pt x="1328" y="10372"/>
                  </a:cubicBezTo>
                  <a:cubicBezTo>
                    <a:pt x="1631" y="10532"/>
                    <a:pt x="1974" y="10609"/>
                    <a:pt x="2326" y="10609"/>
                  </a:cubicBezTo>
                  <a:cubicBezTo>
                    <a:pt x="2859" y="10609"/>
                    <a:pt x="3412" y="10432"/>
                    <a:pt x="3871" y="10104"/>
                  </a:cubicBezTo>
                  <a:cubicBezTo>
                    <a:pt x="4253" y="9835"/>
                    <a:pt x="4588" y="9468"/>
                    <a:pt x="4805" y="9021"/>
                  </a:cubicBezTo>
                  <a:cubicBezTo>
                    <a:pt x="5022" y="8575"/>
                    <a:pt x="5120" y="8079"/>
                    <a:pt x="5152" y="7587"/>
                  </a:cubicBezTo>
                  <a:cubicBezTo>
                    <a:pt x="5221" y="6599"/>
                    <a:pt x="5048" y="5600"/>
                    <a:pt x="5229" y="4634"/>
                  </a:cubicBezTo>
                  <a:cubicBezTo>
                    <a:pt x="5596" y="2678"/>
                    <a:pt x="7117" y="1173"/>
                    <a:pt x="8717" y="603"/>
                  </a:cubicBezTo>
                  <a:cubicBezTo>
                    <a:pt x="9254" y="406"/>
                    <a:pt x="9792" y="322"/>
                    <a:pt x="10311" y="322"/>
                  </a:cubicBezTo>
                  <a:cubicBezTo>
                    <a:pt x="11374" y="322"/>
                    <a:pt x="12358" y="675"/>
                    <a:pt x="13089" y="1141"/>
                  </a:cubicBezTo>
                  <a:cubicBezTo>
                    <a:pt x="14204" y="1843"/>
                    <a:pt x="14836" y="2758"/>
                    <a:pt x="15158" y="3412"/>
                  </a:cubicBezTo>
                  <a:cubicBezTo>
                    <a:pt x="15477" y="4070"/>
                    <a:pt x="15547" y="4483"/>
                    <a:pt x="15585" y="4483"/>
                  </a:cubicBezTo>
                  <a:cubicBezTo>
                    <a:pt x="15586" y="4483"/>
                    <a:pt x="15586" y="4483"/>
                    <a:pt x="15587" y="4483"/>
                  </a:cubicBezTo>
                  <a:cubicBezTo>
                    <a:pt x="15599" y="4479"/>
                    <a:pt x="15587" y="4377"/>
                    <a:pt x="15550" y="4181"/>
                  </a:cubicBezTo>
                  <a:cubicBezTo>
                    <a:pt x="15518" y="3986"/>
                    <a:pt x="15437" y="3700"/>
                    <a:pt x="15287" y="3352"/>
                  </a:cubicBezTo>
                  <a:cubicBezTo>
                    <a:pt x="14996" y="2660"/>
                    <a:pt x="14378" y="1685"/>
                    <a:pt x="13230" y="922"/>
                  </a:cubicBezTo>
                  <a:cubicBezTo>
                    <a:pt x="12603" y="509"/>
                    <a:pt x="11901" y="224"/>
                    <a:pt x="11162" y="86"/>
                  </a:cubicBezTo>
                  <a:cubicBezTo>
                    <a:pt x="10882" y="29"/>
                    <a:pt x="10589" y="1"/>
                    <a:pt x="10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355;p56"/>
            <p:cNvSpPr/>
            <p:nvPr/>
          </p:nvSpPr>
          <p:spPr>
            <a:xfrm>
              <a:off x="2457125" y="2026125"/>
              <a:ext cx="364550" cy="174925"/>
            </a:xfrm>
            <a:custGeom>
              <a:avLst/>
              <a:gdLst/>
              <a:ahLst/>
              <a:cxnLst/>
              <a:rect l="l" t="t" r="r" b="b"/>
              <a:pathLst>
                <a:path w="14582" h="6997" extrusionOk="0">
                  <a:moveTo>
                    <a:pt x="14559" y="0"/>
                  </a:moveTo>
                  <a:cubicBezTo>
                    <a:pt x="14484" y="0"/>
                    <a:pt x="14235" y="956"/>
                    <a:pt x="13308" y="2163"/>
                  </a:cubicBezTo>
                  <a:cubicBezTo>
                    <a:pt x="12386" y="3391"/>
                    <a:pt x="10673" y="4779"/>
                    <a:pt x="8456" y="5584"/>
                  </a:cubicBezTo>
                  <a:cubicBezTo>
                    <a:pt x="6235" y="6387"/>
                    <a:pt x="4070" y="6585"/>
                    <a:pt x="2524" y="6713"/>
                  </a:cubicBezTo>
                  <a:cubicBezTo>
                    <a:pt x="968" y="6831"/>
                    <a:pt x="0" y="6880"/>
                    <a:pt x="2" y="6936"/>
                  </a:cubicBezTo>
                  <a:cubicBezTo>
                    <a:pt x="2" y="6961"/>
                    <a:pt x="245" y="6981"/>
                    <a:pt x="682" y="6991"/>
                  </a:cubicBezTo>
                  <a:cubicBezTo>
                    <a:pt x="843" y="6995"/>
                    <a:pt x="1030" y="6997"/>
                    <a:pt x="1240" y="6997"/>
                  </a:cubicBezTo>
                  <a:cubicBezTo>
                    <a:pt x="1605" y="6997"/>
                    <a:pt x="2042" y="6990"/>
                    <a:pt x="2539" y="6973"/>
                  </a:cubicBezTo>
                  <a:cubicBezTo>
                    <a:pt x="4097" y="6909"/>
                    <a:pt x="6299" y="6753"/>
                    <a:pt x="8583" y="5929"/>
                  </a:cubicBezTo>
                  <a:cubicBezTo>
                    <a:pt x="10867" y="5100"/>
                    <a:pt x="12620" y="3627"/>
                    <a:pt x="13516" y="2318"/>
                  </a:cubicBezTo>
                  <a:cubicBezTo>
                    <a:pt x="13972" y="1666"/>
                    <a:pt x="14250" y="1082"/>
                    <a:pt x="14394" y="665"/>
                  </a:cubicBezTo>
                  <a:cubicBezTo>
                    <a:pt x="14536" y="247"/>
                    <a:pt x="14582" y="6"/>
                    <a:pt x="14562" y="1"/>
                  </a:cubicBezTo>
                  <a:cubicBezTo>
                    <a:pt x="14561" y="1"/>
                    <a:pt x="14560" y="0"/>
                    <a:pt x="1455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356;p56"/>
            <p:cNvSpPr/>
            <p:nvPr/>
          </p:nvSpPr>
          <p:spPr>
            <a:xfrm>
              <a:off x="2225025" y="2508575"/>
              <a:ext cx="177850" cy="126150"/>
            </a:xfrm>
            <a:custGeom>
              <a:avLst/>
              <a:gdLst/>
              <a:ahLst/>
              <a:cxnLst/>
              <a:rect l="l" t="t" r="r" b="b"/>
              <a:pathLst>
                <a:path w="7114" h="5046" extrusionOk="0">
                  <a:moveTo>
                    <a:pt x="4044" y="1149"/>
                  </a:moveTo>
                  <a:cubicBezTo>
                    <a:pt x="4178" y="1149"/>
                    <a:pt x="4310" y="1175"/>
                    <a:pt x="4429" y="1232"/>
                  </a:cubicBezTo>
                  <a:cubicBezTo>
                    <a:pt x="4888" y="1448"/>
                    <a:pt x="5112" y="2018"/>
                    <a:pt x="5076" y="2515"/>
                  </a:cubicBezTo>
                  <a:cubicBezTo>
                    <a:pt x="5069" y="2616"/>
                    <a:pt x="5052" y="2715"/>
                    <a:pt x="5026" y="2811"/>
                  </a:cubicBezTo>
                  <a:lnTo>
                    <a:pt x="5026" y="2811"/>
                  </a:lnTo>
                  <a:cubicBezTo>
                    <a:pt x="5024" y="2812"/>
                    <a:pt x="5023" y="2813"/>
                    <a:pt x="5021" y="2813"/>
                  </a:cubicBezTo>
                  <a:cubicBezTo>
                    <a:pt x="4818" y="2878"/>
                    <a:pt x="4595" y="2918"/>
                    <a:pt x="4372" y="2918"/>
                  </a:cubicBezTo>
                  <a:cubicBezTo>
                    <a:pt x="4145" y="2918"/>
                    <a:pt x="3917" y="2876"/>
                    <a:pt x="3710" y="2773"/>
                  </a:cubicBezTo>
                  <a:cubicBezTo>
                    <a:pt x="3314" y="2588"/>
                    <a:pt x="3005" y="2067"/>
                    <a:pt x="3186" y="1648"/>
                  </a:cubicBezTo>
                  <a:cubicBezTo>
                    <a:pt x="3306" y="1345"/>
                    <a:pt x="3680" y="1149"/>
                    <a:pt x="4044" y="1149"/>
                  </a:cubicBezTo>
                  <a:close/>
                  <a:moveTo>
                    <a:pt x="7027" y="1"/>
                  </a:moveTo>
                  <a:cubicBezTo>
                    <a:pt x="7027" y="1"/>
                    <a:pt x="7027" y="1"/>
                    <a:pt x="7027" y="1"/>
                  </a:cubicBezTo>
                  <a:cubicBezTo>
                    <a:pt x="6993" y="4"/>
                    <a:pt x="7013" y="249"/>
                    <a:pt x="6925" y="666"/>
                  </a:cubicBezTo>
                  <a:cubicBezTo>
                    <a:pt x="6793" y="1252"/>
                    <a:pt x="6490" y="1786"/>
                    <a:pt x="6054" y="2198"/>
                  </a:cubicBezTo>
                  <a:cubicBezTo>
                    <a:pt x="5866" y="2379"/>
                    <a:pt x="5654" y="2530"/>
                    <a:pt x="5423" y="2648"/>
                  </a:cubicBezTo>
                  <a:lnTo>
                    <a:pt x="5423" y="2648"/>
                  </a:lnTo>
                  <a:cubicBezTo>
                    <a:pt x="5428" y="2612"/>
                    <a:pt x="5432" y="2576"/>
                    <a:pt x="5435" y="2540"/>
                  </a:cubicBezTo>
                  <a:cubicBezTo>
                    <a:pt x="5481" y="1935"/>
                    <a:pt x="5232" y="1215"/>
                    <a:pt x="4585" y="899"/>
                  </a:cubicBezTo>
                  <a:cubicBezTo>
                    <a:pt x="4408" y="820"/>
                    <a:pt x="4219" y="783"/>
                    <a:pt x="4032" y="783"/>
                  </a:cubicBezTo>
                  <a:cubicBezTo>
                    <a:pt x="3539" y="783"/>
                    <a:pt x="3058" y="1044"/>
                    <a:pt x="2852" y="1512"/>
                  </a:cubicBezTo>
                  <a:cubicBezTo>
                    <a:pt x="2719" y="1833"/>
                    <a:pt x="2774" y="2189"/>
                    <a:pt x="2921" y="2460"/>
                  </a:cubicBezTo>
                  <a:cubicBezTo>
                    <a:pt x="3062" y="2729"/>
                    <a:pt x="3287" y="2946"/>
                    <a:pt x="3562" y="3076"/>
                  </a:cubicBezTo>
                  <a:cubicBezTo>
                    <a:pt x="3816" y="3195"/>
                    <a:pt x="4077" y="3242"/>
                    <a:pt x="4330" y="3242"/>
                  </a:cubicBezTo>
                  <a:cubicBezTo>
                    <a:pt x="4523" y="3242"/>
                    <a:pt x="4711" y="3214"/>
                    <a:pt x="4887" y="3170"/>
                  </a:cubicBezTo>
                  <a:lnTo>
                    <a:pt x="4887" y="3170"/>
                  </a:lnTo>
                  <a:cubicBezTo>
                    <a:pt x="4764" y="3410"/>
                    <a:pt x="4592" y="3627"/>
                    <a:pt x="4403" y="3807"/>
                  </a:cubicBezTo>
                  <a:cubicBezTo>
                    <a:pt x="3701" y="4462"/>
                    <a:pt x="2817" y="4782"/>
                    <a:pt x="2089" y="4782"/>
                  </a:cubicBezTo>
                  <a:cubicBezTo>
                    <a:pt x="2068" y="4782"/>
                    <a:pt x="2048" y="4782"/>
                    <a:pt x="2028" y="4781"/>
                  </a:cubicBezTo>
                  <a:cubicBezTo>
                    <a:pt x="1432" y="4772"/>
                    <a:pt x="860" y="4535"/>
                    <a:pt x="431" y="4118"/>
                  </a:cubicBezTo>
                  <a:cubicBezTo>
                    <a:pt x="140" y="3825"/>
                    <a:pt x="51" y="3594"/>
                    <a:pt x="18" y="3594"/>
                  </a:cubicBezTo>
                  <a:cubicBezTo>
                    <a:pt x="17" y="3594"/>
                    <a:pt x="16" y="3594"/>
                    <a:pt x="15" y="3595"/>
                  </a:cubicBezTo>
                  <a:cubicBezTo>
                    <a:pt x="0" y="3598"/>
                    <a:pt x="38" y="3858"/>
                    <a:pt x="326" y="4214"/>
                  </a:cubicBezTo>
                  <a:cubicBezTo>
                    <a:pt x="606" y="4557"/>
                    <a:pt x="1184" y="4989"/>
                    <a:pt x="2017" y="5040"/>
                  </a:cubicBezTo>
                  <a:cubicBezTo>
                    <a:pt x="2074" y="5043"/>
                    <a:pt x="2132" y="5045"/>
                    <a:pt x="2191" y="5045"/>
                  </a:cubicBezTo>
                  <a:cubicBezTo>
                    <a:pt x="2973" y="5045"/>
                    <a:pt x="3881" y="4729"/>
                    <a:pt x="4635" y="4053"/>
                  </a:cubicBezTo>
                  <a:cubicBezTo>
                    <a:pt x="4927" y="3785"/>
                    <a:pt x="5195" y="3434"/>
                    <a:pt x="5337" y="3015"/>
                  </a:cubicBezTo>
                  <a:lnTo>
                    <a:pt x="5337" y="3015"/>
                  </a:lnTo>
                  <a:cubicBezTo>
                    <a:pt x="5674" y="2866"/>
                    <a:pt x="5981" y="2650"/>
                    <a:pt x="6236" y="2382"/>
                  </a:cubicBezTo>
                  <a:cubicBezTo>
                    <a:pt x="6810" y="1792"/>
                    <a:pt x="7013" y="1130"/>
                    <a:pt x="7067" y="689"/>
                  </a:cubicBezTo>
                  <a:cubicBezTo>
                    <a:pt x="7114" y="244"/>
                    <a:pt x="7045" y="1"/>
                    <a:pt x="7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357;p56"/>
            <p:cNvSpPr/>
            <p:nvPr/>
          </p:nvSpPr>
          <p:spPr>
            <a:xfrm>
              <a:off x="1341825" y="4581550"/>
              <a:ext cx="1820125" cy="5875"/>
            </a:xfrm>
            <a:custGeom>
              <a:avLst/>
              <a:gdLst/>
              <a:ahLst/>
              <a:cxnLst/>
              <a:rect l="l" t="t" r="r" b="b"/>
              <a:pathLst>
                <a:path w="72805" h="235" extrusionOk="0">
                  <a:moveTo>
                    <a:pt x="36405" y="0"/>
                  </a:moveTo>
                  <a:cubicBezTo>
                    <a:pt x="16296" y="0"/>
                    <a:pt x="0" y="52"/>
                    <a:pt x="0" y="118"/>
                  </a:cubicBezTo>
                  <a:cubicBezTo>
                    <a:pt x="0" y="182"/>
                    <a:pt x="16296" y="234"/>
                    <a:pt x="36405" y="234"/>
                  </a:cubicBezTo>
                  <a:cubicBezTo>
                    <a:pt x="56505" y="234"/>
                    <a:pt x="72804" y="182"/>
                    <a:pt x="72804" y="118"/>
                  </a:cubicBezTo>
                  <a:cubicBezTo>
                    <a:pt x="72804" y="52"/>
                    <a:pt x="56505" y="0"/>
                    <a:pt x="36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Isosceles Triangle 105">
            <a:extLst>
              <a:ext uri="{FF2B5EF4-FFF2-40B4-BE49-F238E27FC236}">
                <a16:creationId xmlns:a16="http://schemas.microsoft.com/office/drawing/2014/main" id="{9457CEEB-1F2D-3E6A-2C2F-2EF74BE002B4}"/>
              </a:ext>
            </a:extLst>
          </p:cNvPr>
          <p:cNvSpPr/>
          <p:nvPr/>
        </p:nvSpPr>
        <p:spPr>
          <a:xfrm rot="13351803" flipV="1">
            <a:off x="7320406" y="3207391"/>
            <a:ext cx="1021723" cy="515599"/>
          </a:xfrm>
          <a:prstGeom prst="triangle">
            <a:avLst>
              <a:gd name="adj" fmla="val 4614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2800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887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 descr="data:image/png;base64,iVBORw0KGgoAAAANSUhEUgAABLAAAALlCAYAAADUsh+xAAAAAXNSR0IArs4c6QAAIABJREFUeF7snQe0FUW2hjdXgoARFbOYw+hgADGBmNFRwAAq0YAoRowMBlQMmBOYA2POmMAxgQlEUGYUcxwxjDn7zKhv/fVeXfse+oQ+6Vaf+/VaLJHTXb3r29X7VP9n165mf/zxxx/GAQEIQAACEIAABCAAAQhAAAIQgAAEIACBQAk0Q8AK1DOYBQEIQAACEIAABCAAAQhAAAIQgAAEIOAIIGAxECAAAQhAAAIQgAAEIAABCEAAAhCAAASCJoCAFbR7MA4CEIAABCAAAQhAAAIQgAAEIAABCEAAAYsxAAEIQAACEIAABCAAAQhAAAIQgAAEIBA0AQSsoN2DcRCAAAQgAAEIQAACEIAABCAAAQhAAAIIWIwBCEAAAhCAAAQgAAEIQAACEIAABCAAgaAJIGAF7R6MgwAEIAABCEAAAhCAAAQgAAEIQAACEEDAYgxAAAIQgAAEIAABCEAAAhCAAAQgAAEIBE0AASto92AcBCAAAQhAAAIQgAAEIAABCEAAAhCAAAIWYwACEIAABCAAAQhAAAIQgAAEIAABCEAgaAIIWEG7B+MgAAEIQAACEIAABCAAAQhAAAIQgAAEELAYAxCAAAQgAAEIQAACEIAABCAAAQhAAAJBE0DACto9GAcBCEAAAhCAAAQgAAEIQAACEIAABCCAgMUYgAAEIAABCEAAAhCAAAQgAAEIQAACEAiaAAJW0O7BOAhAAAIQgAAEIAABCEAAAhCAAAQgAAEELMYABCAAAQhAAAIQgAAEIAABCEAAAhCAQNAEELCCdg/GQQACEIAABCAAAQhAAAIQgAAEIAABCCBgMQYgAAEIQAACEIAABCAAAQhAAAIQgAAEgiaAgBW0ezAOAhCAAAQgAAEIQAACEIAABCAAAQhAAAGLMQABCEAAAhCAAAQgAAEIQAACEIAABCAQNAEErKDdg3EQgAAEIAABCEAAAhCAAAQgAAEIQAACCFiMAQhAAAIQgAAEIAABCEAAAhCAAAQgAIGgCSBgBe0ejIMABCAAAQhAAAIQgAAEIAABCEAAAhBAwGIMQAACEIAABCAAAQhAAAIQgAAEIAABCARNAAEraPdgHAQgAAEIQAACEIAABCAAAQhAAAIQgAACFmMAAhCAAAQgAAEIQAACEIAABCAAAQhAIGgCCFhBuwfjIAABCEAAAhCAAAQgAAEIQAACEIAABBCwGAMQgAAEIAABCEAAAhCAAAQgAAEIQAACQRNAwAraPRgHAQhAAAIQgAAEIAABCEAAAhCAAAQggIDFGIAABCAAAQhAAAIQgAAEIAABCEAAAhAImgACVtDuwTgIQAACEIAABCAAAQhAAAIQgAAEIAABBCzGAAQgAAEIQAACEIAABCAAAQhAAAIQgEDQBBCwgnYPxkEAAhCAAAQgAAEIQAACEIAABCAAAQggYDEGIAABCEAAAhCAAAQgAAEIQAACEIAABIImgIAVtHswDgIQgAAEIAABCEAAAhCAAAQgAAEIQAABizEAAQhAAAIQgAAEIAABCEAAAhCAAAQgEDQBBKyg3YNxECg/gUse+cWeemOuffLNH2VrvG0rs+07trCDtm1ZtjZpCAIQKA+BX2f/y/7n0gts7ttvlKfB/2+lxbob2AIHHmnNV129rO3SGAQgkJDA3K/ttzeOsj8+u9ds7jcJL85x+vwdrG6ZvaxupVHla5OWIAABCEAAAiUQQMAqAR6XQiBtBKa98ZuddOdPFTP7oG1a2m5dWlSsfRqGAASSE/i895b2x/ffJ7+wgCuar7K6LXrFjQWcySkQgEClCPz+3kX2+5tHV6p5m2+DydZs0e4Va5+GIfDrr79a8+bNrVmzZsCAAAQgkJMAAhYDBAJNiMB1U3+x66f+WrEeD+7WwvbqVnwW1ldffWUHH3ywPfHEE4lsHDdunO26666JrinmZG/fZ599ZpdffrmtssoqxTRTtWvi7P3pp5/spJNOshtvvNHuuece23DDDatmT1O4UYh8P9umS0XRLzH5mbK2/8cff9hbb71ld999t02dOtX+/e9/u/bXWWcd23rrrW2XXXaxVVdddZ4XnbQ9n2WFRmNVJfDss8/azjvvbAMHDrTRo0fb/PPPX9X7Z97s9/+cYr+/c2rFbFAGVt3KJ5bcfmjcSu4QDZRM4Oeff7Z//vOfNnv2bBs5cmSjP0sld4gGIACBihNAwKo4Ym4AgXAIIGCV5ou0vSAjYJXm72KuRsAqhtqf12jMnnPOOXbddddlbaht27Z20EEH2bBhwxq87KTt+SyNFFc3JoHQhBgErMYcDdy7FAJvv/22i+UbbLBBEGJwKX3hWghAoDoEELCqw5m7QCAIAqELWNkghfayEIQzCzCCF/oCIJX5FASs4oEqs3HEiBH28MMP27rrrmtHHnmkdenSxRZaaCFTVtbXX39tDz30kF166aWml57jjjvODjjgALfsRAfjvXj2XJmMQGjfSQhYyfzH2eEQQMAKxxdYAoG0EEDASounsBMCZSCAgFUGiClqghf66jsLAas45nPnzrVzzz3XtBx48ODBdvzxx9sCCywQ29jTTz9tw4cPN9VMueyyy2zjjTdGwCoOO1cVSQABqzhwoXErrhdcVU4CCFjlpElbEGgaBBCwmoaf6SUEHIFaFrB+//1304vt9ddfb9OmTXPZGnqx7dWrl/Xt29fatGnTYBTcddddduihh9rRRx9tQ4cOdddde+219t///te6du3qXqK32WYba9WqVf11uQShuPtna0cv67LR2/r999/ntDXf8P3hhx/sjjvucH+ee+45W3/99W2//fZzbSqLJVqzK5fA8vHHH9utt95qYqNJ5bLLLmvdunWzfffd1/7yl7/EFlf94osv7JZbbrGJEyfaSy+95K7529/+ZkOGDLHll1++3vR8Ly5RfxxxxBH118neBx980N1DzLR8THW7+vfvP49/dFHS83WNanBMnz7d9V33kDCS6x7+msmTJ9f7UPXQNGZUi+2ss84KqsZYGmpgqf6JnsMOHTrY2LFjbemll8467JWNdeWVV9opp5xiBx54oP3973+3Fi1azJOB9emnn9pVV13lfLrIIovYFlts4Z756Lj0N9Hzq1pb9957r6vBp/GvsaZnSeM5M4ZEx7PGq67TGNYzoLGw++6724ABA2zRRRedpx/Zntctt9zSxowZ4+yIq7Gn2KRn/IEHHqi/j2qC6fmM61Mxz3M26En5+Hbef/99u+aaa1yNG8Vk9fGQQw5x8Thz2ZCPTbpGy0j1PI4fP94WW2wx22effdzzNd9885m3RTFBNdLEJVes97Yk5afrstkvW6mBle+bad7Ps30PROO/sipvvvlmF1v1HOp7VM/tZptt5jIxn3rqKbv44ovdc+3jrr4Pot/xxXy/Jxl/hcw1ZOtFF13kxvI//vEP22677eYB8ttvv9n5559vF154ofuO23zzzevPSTJey83PG6E5j2plTpo0yWbMmJFzTpA5t1Axdj2/iqf6TpUfFeP1rOqz6PlRMN27d7dLLrnExc5yz5WSj1iugAAEQiSAgBWiV7AJAhUiUKsCll4I9dKr7I24Q5PC008/3VZeeeX6j/2Eb//993cCRlzNHYkwKirqJ8bZBCzd/8wzz3QvanHHXnvtZSeccIJrRxOyK664wr2oxh0S3E477TT30lbIIXFKbWuCmXmo2PWcOXNc//wLcTYB68033zS9iEsAyzz08q/+9ezZs8FHmtBqyZdeMjIPCVmavG+yySbuo2IELHEVi2z1kCTSHXvssfV1kJKeL7vy+W633XZzRe+j/sh1zVZbbeUm51OmTAmmSH4aBCwJUiqGfeKJJ5qeyXw7UX377bemlz+NTX+ufz4/+eQTJ5ToBVjicPTQC69efjt27Fj/z3omdX+9RGae70+KPsPR8bzppps6QUXPQuax0047OTFTNvoj1/MqkebLL780PYuZAla+Z+3kk0+2HXbYoZ5FMc9ztnhTDB+1lc1mxYZ+/fo5USta98bHpjfeeMMV7NfLrz+8AJDPlrhYn8sWfSZ7Mvnlukb+7N27t4tLFHEv5Fvqz3PyCVjZvo/lIz2fzz//fOxzKtFLQrb/wamY7/dCxl/SuYa+TyUwKxboezr6g5ioKFYpm1SHvi+XXHJJ9/ekz3u+/iblJxv0vX7UUUe57+7MQ+K+vnsHDRpUv4Q7OrfQDzla7p0ZT3Wd5mk9evTIK2AtuOCCZZ0rJRupnA0BCIRMAAErZO9gGwTKTKAWBSz9yqlfayWk6OVUk0RlWqgujsQbLUtSdkTmy6Sf8PkXGE1+d9xxR3edfuGVcPLKK6+4yZbf4TBOwIreX1lKur9+Ka6rq7MXX3zRCT9PPvlkfTuvv/66e0HX5Ewv7Mrw0Av4O++8416iJHwUuqtidNnV9ttv72oCrbTSSm5ieN9999mpp57qsh5kVy4BK/orsDK2vH1qZ8KECc5OZSTJrnbt2rlR+dFHH9lhhx3mMpeUSaFrNPn+7rvvXPbRBRdc4Djo1+fFF1+8KAFL2RUSEfWLrdiob+KtlwKJSnrRvemmm+p3Ukx6vvotMVHiprLtJODpxVm+U+aFfgVW+9GXo6i/xWTUqFGuXpNEjMcff9yNGy/ohbLLY+gCln/x0a6DUX8mDX/RXUz1oiR/SmDQUsTo86UMIMULZfPo8ONm9dVXd+NsvfXWc3FAL6vKdpIIpedIArUyEnX4F3H9XeNA7alel45HH33UxQFlUEQzLzTeVL9LMUFCi8Txv/71rzmfV7X3n//8xz1r6oNedpXdJRFF9mnMqT0xVLaZxmIxz3Mu1sXw+fzzz+2YY45x9cx8fGjfvr0pK0xxxIvSUQEo+gKsF26J/BKE1U/5Qzv9KZarXe1CqZgtgVzZdxIGJVhKiJR4GRUOk/KLxjdlBirLT+LiwgsvnNP+pOO1nOenvQZW9PtYWYV6NtZcc02TUC1fyrf6fm/durUTVfQdrzgtEVQxt2XLls73+q7TUcz3e77xJ/Ep6VxD9ivL+8MPP3TP/gorrNDA7ZobSMw9/PDDXba0YlIx47Xc/JRZrZimZ1/ivUS4pZZaymVSKfbpe93PjyRG6YjyU/zVnGDvvfd23/8S6jQXEz/Ns/R31TbUkW0JYTnnSuV81mgLAhBofAIIWI3vAyyAQNUI1KKA5X/B1GRHL0ZKU48eWkakCaR+0Yy+gPoJnyZamiBrOUg060PLE7RsQRkC5513nnthjBOw/P016fQvkNH7+19g9eKrFzIJVNpBTZNV/Yne009mlWYvMUqT8lyHn/j5XzWjy4gyhbVcApZezvWCrBduCTp6OfTH//zP/zhbNJHVS6fPXNFyB3HN/OVb1ynjSy8VyqDwyyKKycCSP/Vyrl/etYQretxwww3uJUdClibKOpKe/9577zlfSJTThFov2NFDYpyECP3qr5ejNdZYw2XIaFwowyXO31ouIf/pl2cErMJCW7lqtUUFLIkcEqp8gXdZojGoZX16+fUvUBJ7zj77bJeVJX9quWD0iI7lqLDsx7PGjMa5hGh/RJcOaYxqvOjw401t6mV2tdVWa3CNfzmOCs7R5ZLKMpWYnpmd5secxp1iisZt0uc5m6eK5SNhQfZoaZcE8OjyLv9c3XnnnQ0ymKIvwJkio+xTnJJ4IY6Z/PS5F/TlDx/ri+EnEcF/P8TFt2z2FzbaK3NWrQhY+u5RXTsvRImWhBLFeAm4mT/uRMdMdAleMd/v+cZfsXMN/12pmCOxyh+//PKLmxPouffCfanjtVz8/PMbF0e9TyTsan6kH4D0fEf5SfDKzDjz8xU9X/KxfpDSkU3AklhdrrlSZZ46WoUABBqLAAJWY5HnvhBoBAK1KGD961//cpNCZSBpMhhX+NlPZqOikf83vcxGM4u8W/wvp5o8+1924160C7l/1NX+fAliyqbYdtttbYkllsi7ZCpuuOSa4GW+MOcSsDTxVD0hCVRaGqMXz7XXXjurgBY9P7NuR7ZhXYyA5funlxll02i5VnQ5Vua9kp6v7BBlVkRFsMw2VXNIv457Ec37T0s9leGmjIDo4V+yVbcLAauwIFduAWvWrFlOOO3UqVMDA/yLkp43X2OlEAuVTaiXz6iQ6sezskUkLGWOy7iabn68xYkz2Z5XH4f08iybl1tuuXlMVrbEwQcf7P5d50jQTvI8F8Ig1zmZfPyLuQTBbPHBvyBny8CSQKVYFD1eeOEFlw2if88m8OuHCi379bFeYpOE9mL5KQPVbxIQtSXO/lI5lnJ9rQhY+i7PjKvK2tMzoziR+QOLmPnxFxW3ivl+jwowceOvkO/6uLmGzySKij3R512Zy/5HsmKedy1v9/ctBz///Or7NPqjVXR8/vjjjy77WD/QeZ/k45ctzmcTsMo5Vyrl2eJaCEAgPAIIWOH5BIsgUDECtShgedFCLynR4t9RiHHiiZ/wZct2imYe+JeYuAlYIfeP2hJXp0lLI7TEUTWmlJURzRrJNRh8xlG2JYd+MqxfrvPVwPI7uykLS4degpXNppdFFVWNvqD7jC0tI4wrNh1nczEClpYFaRmDXvz94YtqaxmCMs60jMQfSc/3/Ap54Pz4yufv6Ms7AlYhZP8vs0YZQ0nGU1zL+YSwQgQsZc5JEHr33Xddlt3MmTPrN4WIxphixnO+59VnO7766qv1z5WeXWU6aDlyviOauZXkec7XbvTzQvgU4k+fVaNlxsrQ0vLAfDt4+mevEHu9MKYxlZSfBIF849GLaSrM7e0vxK5KnVMrAlZcZrJ/rrVMWwJtZn3IXAJWku/3Qsdf0rmGz+J87LHHGixz9CJotO5fsc97nHDmx1pSfv75VbZ4IYf/nsvHL6mAVc65UiH94BwIQCA9BBCw0uMrLIVAyQRqUcDKtntdoQJWrslo5sQ4bgJWyP0zHed3IVNdj9dee63Bx6pho1+gM7NH4pwfN3GPnucnlNFdzbJNMrV0wWebqe5PtPiqxCwVTPe7h+UTCsolYKkdiQlaXqG6Wl5c8+2rbpWyp6LF+ZOc7/kV8mD5cVKIv327CFiFkP2/2ik+YyhbxkshLeUbl9kELL0Yq+6ddgN75plnst6qVAGrmOfV26xnM9+RufSw0Oc5X7tJ+eTzg+4Xl3WR7wU4Wucnn81ewFLMUA2uJPy0pFgZbdHdWzPvly1rJJ9dlfq8VgSsuO9jP57ELi5zMpeAleT7vdDxl1TAkt2Z2b7+Xoo70dpdxT7vub6XkvKLLsUuZLxWSsDSvcs1VyqkH5wDAQikhwACVnp8haUQKJlALQpY+TJiBC1XBla25TzRDCw/QSuXgOUdqZotqp2lGjaTJ092mR46lGWkZUlRYSbO+fkyOnyavwoR58vAiravX2C1DEu/wOqPF46OP/54V/NKmV35XvAy7S0mYyXahjKbXn75ZVe0Wjb53RK1dFQ1jDJ/lS/k/HyCQhzzfONNQqCEEP1BwCo8ZPmaZoXuQqhaZMq41GYIKuatbLx8wkmcgCV/yU9qQ6KtivhLPFZ7KiK91lprOQFV/ixVwMr3vMZlYBWSNZaPcr7n2Rezj2unGD6VysAqRDzOJjQlWTZaiP1vvfWWi4WdO3cmAyvfAIx8nm8XwnILWEm+3/MJWPlif7a5hv7d18/Sj0FaLqj/V12vzGWFxT7vlRCwcgm4cS7Pxy9pBlb0HqXOlRIMUU6FAARSQAABKwVOwkQIlItALQpYhdSl8EVU42pgqV5KXO0sv/xOE0pf4yFXDaxsNZGS+E5CkQqf6tfauBocmW3lq6nja4d88803iQSszImjdoeTeKVaMBLWtNwnacZMPgHLCxi5ft32dumlWsustLxQOxHG1TuK9iHb+f6FJNtLTpzv/NIhX5Q/s+aaFyGUSYSAVfjo93ViVBRdY2zppZfOebEvXC4/5NpkIdpI3MthtCi/RCotaYsWSY8uCS1VwMr3vH7wwQdOGFbWgRecvZgioTuaqVE42YZn6kUw83nOVVeuGD6F1MDyLLLVwIp7dgqJ9ZlciuFXiP1+w42o/cX6pBzXkYF1boMC717QSfL9nk+AKWT8xc015F+/M6gKtmuTAWVeK55kFnYvZryq/XIKWMXUuJQN+fiVImBlPiNJ50rleMZoAwIQCIcAAlY4vsASCFScQC0KWIXuDKSsneiW9n7CpxfmuN0L/Quyai35XXaK2YUwunOWXkpV90I762VOXOX8aPZOIQJWvl3N1EfVcokuLYqbZPq6G3qRveiii0xFZaOHzzbQ1va+YHWuXQh1bXQXIxWrl+CkX5y1Fbd2fNN//SFGyoCZNGlSfZaLn0Rrp7Lo7pH+Gp9ddt999zkBS0XnJaoVer6ybLxoojYzd77Sv/ldzTQ+/A513p9alhk3bvzuldr9EgGr8JAWZT148GAnmMZtyKAW/cufsvCi9d+KycDKl/GgOljaCUtL0EoVsPzzqhp3sjtz19C459W/+KqAvHYzlA2ZNfJkm+o8aQcyiXnioP9P8jxn81SxfPzzH7eLnwQ6Lf3Vy3wSAcvHej17eh5Vmy96RHde9Zl8Wv4oYTIJP3HLtYtiNvsLH+3lPxMBK17ASvL9nk+AKXau4b3tdyQeNGiQvf/++/bSSy/NU0OymOdd47WcApbs9d/vffr0cTsKK9M1eqi2nOYW+h7WXGWFFVYou4DlM1bLMVcq/xNHixCAQGMSQMBqTPrcGwJVJlCLAlb0pUXF0JXBpJ0F9ZI3Z84cJxQp00ZF0s8666z6YuTReioSeHSdsi90aJmaxBBlMEVflOJekKP333DDDV1WUJcuXUzLcnT91Vdf7Sap/kVOL5vaYloTQt1z8803dxlN+tVf99W/LbzwwgUVR9dkV9lhEtjUzsiRI+2vf/2ra+v+++93/dUvlfkELF9kVr8Ma5cvZSRJYFImivqgF0C9bKp9vcyrb34Cq+WJEqb23ntvW3zxxd29VddDWW3K/BI/1fXyk/+pU6e6HcJ0jQQKZZ1oovrII4+YRJ+oSOBfIsVVXDp27Oh2RtQLpLJIVDxZPjvnnHPcvZOeL9FEYpquFyPtbKb2WrRo4erfqEaZsl6i99D40HjS9uIdOnRoMG7Ub032fb0dBKxkAS5ahF9jRgWY9Sz7DCF9LpHz2muvdTWUNFY1LrSFu45iBKyoKCJRZZdddnHtaYypFpwEXd1LR6kClp5XvexJwNbuhXqetEwx1/Oq+0ZFNNVzUj06PZ+//vqrWx6t8av/ejGvmOc5m6eK5fP555+7Z0SZVnrRHTJkiHtG1Z6eKcVEHUkELMVaL/JJTJfovcMOOzh/SViWmK2Yt8wyyzSIn0n5yS7V0lMs126iYq54JWE/l/3JRnt5z0bAihewRLnQ7/d8Alaxcw3vaf/jh55V3WuPPfZw8atVq1YNBkMx47XcApb/LtYPf9rIRbFvxRVXNAnC+gFBy+/1bETnBPn45cvA0nxAMczvtOoFv3LMlcr7tNEaBCDQ2AQQsBrbA9wfAlUkUIsClvDpZVOZQZr8xB0SdyTyRGtK+Qnf7rvv7l5+ojvdqQ3Vqjj22GNNv5b6jIdsE7B899fLqgQdTcwkmkh00v/HHbqvXsJ23nnnBkuZsg2TuJ16/LkSyvQrr5a15auBpUmzagr52lKZ99NuW6o1pVoy/lCdLDGKK5Csfkhg6tu3r+OXWUsn2r7a3nXXXd2LYlQkyNU3Xa+XWAkMm2yyiWsu6fm6Rj6VLyTQxR16+TnjjDNcrRt/5PKh+iFBQkILAlby4KYXJ4mAWoKZ69BSOwkj0SytYgSsXONS95dIpp1B9aIZ3dEs35LYbC+UEuHUlsZH5qEMqw8//NBlK0Z395SN2sFML4uZGxn4NnSteHgxr5jnOY53sXzU1owZM5wI5AVA376eWz3rqi0WrSGV7wVY1+sciYDKNIs71PbJJ5/shC2/FLQYfmo7G0PdQ5kpij0sIUz2jFe7BlaS7/dCxl++7/q4uUaUkF8qr3/zWb2ZBIsZr+UWsGSTlsvrR51scwItz5To7+tP5uOXLT77Zcr6AU+HYoKK9UukL+dcKdlI5WwIQCBkAghYIXsH2yBQZgK1KmAJk34Z1NbxyprRMi6JUqrZpNpUElH8i51HGp3wacmSMqX00qxCzj169HAZAxIvovVwcr0gJ7m/P1eTWS2H0UupXook5PTr12+e++YbBsq4UBF433cVgVeWhvqvbKdoMdZck0xlHWjpwEMPPeTs0tG1a1cnpulX2EyG+txfM3HiRCeWqR+qSyTxLJOf77eWBMpHyqzRC+CAAQNcMXvdJ7MGlu/b7bff7grLy6/KtFNGnVhFl2HJnqTn+2umT59ut956a/3YUTHvnj17untkFoiPjjffF022NY4kYEmA1K6JCFj5Rm785xII9dKkjBrtCqhxpUM+2XTTTa1///5uuVz02dTnxQhY3pfKnpNopBdsP+4lXut+yrpR5qHEMr/EtlgBS237nbXuuOMO189cz2uUkOKErlFmmJjo+dHzqXEnEbeurq4B0GKe5ziP+F0Ik/Dx7WiplJ4RZUfq2d1yyy1dhqfikJ73JBlYvk3Zo/ikWKWMTnFRTNAPBYo7mTHBX5eUXzS+Kf4oGzWX/cWN9vJcRQZWfAaWvk8K/X7PJ8BEx1+SuUbUw37Zup5diTQ+2yhuFCQZr5UQsHxM1feYBHcJ0vphShnRisHaBTiaPZaPX674rPpi+oFM84LVV1/didTaQKPcc6XyPG20AgEINDYBBKzG9gD3h0AVCaRVwKoEomJ2tKqEHbQJgUoT+GybLhW9xRKTn6lo+02lcQlOyizzS1ujdeJqjYFehpXBkWQDhVpjUM7+pEXAKmefc7XF93u1SHMfCEAAAtUngIBVfebcEQKNRgAB60/0THAbbRhy4yoTQMCqMvAst/NZW9l2RvMbR2y//faxO6OG0YvCrFCNHNUfVL0vZbJFj2jB/rjPC7sDZ0UJIGA1HA98v/NxiFWNAAAgAElEQVR8QAACEKhdAghYtetbegaBeQggYCFg8Vg0PQIIWGH43O9C+MYbb7h6c1qeqqVE0Y0PVE8uurNiGJYnt8JvqBDdHEEbMGgZoZb+SeDSJgjRWl/J78IVngACFgIWTwMEIACBpkIAAaupeJp+QsDMHnphrp096eeKsThom5a2W5cWFWu/nA3zC205adJWyAQqKWDVtV/KFrv5vpC7H4xt+Qqiy9DMYuzBGJ/QkEI2VMgstp7wFpweIVBpAWu+jndasyV6p4Y53++pcRWGQgACEEhMAAErMTIugEB6CfzPT2aj7vzRXnjv97J3YuX2dXbBwNa2wPxlb7oiDTLBrQhWGg2QwE8PTbLvzjml7JY1a9vWFhpxkrXcbIuyt12rDUrEUpbV+PHj6wuQa+MDFYvfY489bKONNpqnGHtaWfgNFbTDp5ZPaoMMFeJXsfW4DRjS2s8g7J77tc3919Zm//NC2c1ptsjmNl+nKWVvt5IN8v1eSbq0DQEIQKBxCSBgNS5/7g4BCEAAAhCAAAQgAAEIQAACEIAABCCQhwACFkMEAhCAAAQgAAEIQAACEIAABCAAAQhAIGgCCFhBuwfjIAABCEAAAhCAAAQgAAEIQAACEIAABBCwGAMQgAAEIAABCEAAAhCAAAQgAAEIQAACQRNAwAraPRgHAQhAAAIQgAAEIAABCEAAAhCAAAQggIDFGIAABCAAAQhAAAIQgAAEIAABCEAAAhAImgACVtDuwTgIQAACEIAABCAAAQhAAAIQgAAEIAABBCzGAAQgAAEIQAACEIAABCAAAQhAAAIQgEDQBBCwgnYPxkEAAhCAAAQgAAEIQAACEIAABCAAAQggYDEGIAABCEAAAhCAAAQgAAEIQAACEIAABIImgIAVtHswDgIQgAAEIAABCEAAAhCAAAQgAAEIQAABizEAAQhAAAIQgAAEIAABCEAAAhCAAAQgEDQBBKyg3YNxEIAABCAAAQhAAAIQgAAEIAABCEAAAghYjAEIQAACEIAABCAAAQhAAAIQgAAEIACBoAkgYAXtHoyDAAQgAAEIQAACEIAABCAAAQhAAAIQQMBiDEAAAhCAAAQgAAEIQAACEIAABCAAAQgETQABK2j3YBwEIAABCEAAAhCAAAQgAAEIQAACEIAAAhZjAAIQgAAEIAABCEAAAhCAAAQgAAEIQCBoAghYQbsH4yAAAQhAAAIQgAAEIAABCEAAAhCAAAQQsBgDEIAABCAAAQhAAAIQgAAEIAABCEAAAkETQMAK2j0YBwEIQAACEIAABCAAAQhAAAIQgAAEIICAxRiAAAQgAAEIQAACEIAABCAAAQhAAAIQCJoAAlbQ7sE4CEAAAhCAAAQgAAEIQAACEIAABCAAAQQsxgAEIAABCEAAAhCAAAQgAAEIQAACEIBA0AQQsIJ2D8ZBIB0EOnfu7AydNWtWOgzGSghAoMkQ+Ne//uX62qlTpybTZzoKAQikgwDxKR1+wkoINEUCocYnBKymOBrpMwTKTAABq8xAaQ4CECgbgVAnYGXrIA1BAAKpJUB8Sq3rMBwCNU8g1PiEgFXzQ48OQqDyBBCwKs+YO0AAAsURCHUCVlxvuAoCEKglAsSnWvImfYFAbREINT4hYNXWOKM3EGgUAghYjYKdm0IAAgUQCHUCVoDpnAIBCNQ4AeJTjTuY7kEgxQRCjU8IWCkeVJgOgVAIIGCF4gnsgAAEMgmEOgHDUxCAAASIT4wBCEAgVAKhxicErFBHDHZBIEUEELBS5CxMhUATIxDqBKyJuYHuQgACMQSITwwLCEAgVAKhxicErFBHDHZBIEUEELBS5CxMhUATIxDqBKyJuYHuQgACCFiMAQhAIEUEQp0/IWClaBBhKgRCJYCAFapnsAsCEAh1AoZnIAABCBCfGAMQgECoBEKNTwhYoY4Y7IJAigggYKXIWZgKgSZGINQJWBNzA92FAARiCBCfGBYQgECoBEKNTwhYoY4Y7IJAigggYKXIWZgKgSZGINQJWBNzA92FAAQQsBgDEIBAigiEOn9CwErRIMJUCIRKAAErVM9gFwQgEOoEDM9AAAIQID4xBiAAgVAJhBqfELBCHTHYBYEUEUDASpGzMBUCTYxAqBOwJuYGugsBCMQQID4xLCAAgVAJhBqfELBCHTHYBYEUEUDASpGzMBUCTYxAqBOwJuYGugsBCCBgMQYgAIEUEQh1/oSAlaJBhKkQCJUAAlaonsEuCEAg1AkYnoEABCBAfGIMQAACoRIINT4hYIU6YrALAikigICVImdhKgSaGIFQJ2BNzA10FwIQiCFAfGJYQAACoRIINT4hYIU6YrALAikigICVImdhKgSaGIFQJ2BNzA10FwIQQMBiDEAAAikiEOr8CQErRYMIUyEQKgEErFA9g10QgECoEzA8AwEIQID4xBiAAARCJRBqfELACnXEYBcEUkQAAStFzsJUCDQxAqFOwJqYG+guBCAQQ4D4xLCAAARCJRBqfELACnXEYBcEUkQAAStFzsJUCDQxAqFOwJqYG+guBCCAgMUYgAAEUkQg1PkTAlaKBhGmQiBUAghYoXoGuyAAgVAnYHgGAhCAAPGJMQABCIRKINT4hIAV6ojBLgikiAACVoqchakQaGIEQp2ANTE30F0IQCCGAPGJYQEBCIRKINT4hIAV6ojBLgikiMDmh0+1Fu03SJHFmAqBhgQWbdvMendqYYO6tgBNjREIdQJWY5jpDgQgUAQB4lMR0LgEAhCoCoFQ4xMCVlXcz01qhcDcuXOtrq7O/eH4kwACFqOhVgj037SFDdmiZa10h36YWagTMJwDAQhAgPjEGIAABEIlEGp8Sr2A9f3339vEiRPt7rvvtpkzZ9q7775r7dq1s6233tp23XVX69mzp7Vt2zbUcdGk7Pr555/tpptusiuvvNL5Sn4aPXq0HXLIIRXn8NRTT1nXrl3tgAMOsAsuuMBat25tX3zxhQ0YMMA+/vhju+2222yNNdawH3/80Y444gi74oorbNq0abbZZps5237//Xd79NFH7dprr7WLLrrIFltsMffv2c6veIcCuwECVmAOwZyiCSgT687hbYq+ngvDIxDqBCw8UlgEAQhUmwDxqdrEuR8EIFAogVDjU2oFrD/++MMeeughO/zww+3111/P6gcJEGPHjrUNNmB5U6GDtVLnXXPNNbbffvs1aP7WW2+1PfbYo1K3rG+3VAHLi11qUCIcAlZDlyFgVXwIc4MqEUDAqhLoKt4m1AlYFRFwKwhAIFACxKdAHYNZEIBAsBnsqRSwJF7dcsstNmzYMDe0lFWjv3fo0MGaN29uv/zyi7322mt23nnn2fXXX28bbbSR/eMf/7C11lqLodiIBE499VQ78cQT7dJLL7WhQ4c6XzXmEZeBlc2ebAJWY9of0r0RsELyBraUQoAlhKXQC/NaXhDD9AtWQQACLHFmDEAAAuESCHX+lEoB64UXXrA999zTfvjhBxs/frxtueWW1qxZs3m8r+WFI0aMcIJJdOlYuMOkdi0LcakdAlb5xhsCVvlY0lLjEFDmVZ8uLWzPTSji3jgeqNxdQ52AVa7HtAwBCKSFAPEpLZ7CTgg0PQKhxqfUCViqo3T88ce77CrVUtKStDjxyg+xd955x/r16+fqHN1zzz223nrrNRh9c+bMsXHjxtn999/vliKqDtKOO+5ohx56qK244ooNztXnWu621FJL2Q033GCzZ8+2M88806ZMmeKuO+igg1xmkeorqd0xY8bYhAkTXBu77babHXfccQ3azGxvxowZds4559jUqVNde3vvvbcNGTLEllhiiVhxTrW/7rrrLnf/L7/80mWgKdtM2Wjdu3dvUGg8uoROWVBaunfjjTfac889V3+v/fff39Wl0iHxT7WpdN2dd95pHTt2nMcGDWrVGOvbt6+dffbZ1qpVq9gnW0vuBg4cOM9nUVHR1zIrtD++sc8++8y0NPH22293fRED1T477LDDGrAuZQmhzxyLdmDdddd1dbNWWGGF2JpZ/lyJZMoWFMMnnnjC2bfNNtu48SWmmWNXQp/Gqfokvy644IKuDpfG+U477ZSVcWOH1M6dOzsTZs2a1dimcH8IQAACDQiEOgHDTRCAAASIT4wBCEAgVAKhxqfUCVgq0t6/f3/77bffnDCw0kor5fS5zvvkk09s8cUXt5Yt/9xZSssQVfj9yCOPdIXfMw8JDeeff77tsssu9SKDF5wkKP3tb3+zk046yb777rsGl0rI6dSpkxOzMmtzSYiQaOSFsULa0zUSMyRo+UP9kQByxx13xPZdosfll1/uhDsvkHgBR9lqKkguMSXzkBCl4uWLLrqo+8gLT1dffbUT0jIPFUMXP4l0Eo2yHfkErG+//TZxf3SvJ5980iS6xdVAk/+uu+46J+TpaAwBS3aJm+6dechHEjglNvqllNGMwTiWqvemaySQhnYgYIXmEeyBAAQ8gVAnYHgIAhCAAPGJMQABCIRKINT4lDoBK06IKMbpfhniBx98YMccc4zLNpJw89VXXznB6JRTTnHZSMqc8S/nXnBS5pUEknPPPddla7Vo0cJuvvlm18YCCyzgrlOmlv5/kUUWsVdffdVl6Tz88MNOWFLmkY5oe/r/o48+2glCyvBS5tgJJ5zgRLpoppIEOe3cp6wgZXtJRFtmmWVcex9++KFdeOGFzi5l+aj+19JLL91AwNH/SBQ77bTT3K58Oh544AEnIEnIu/fee61Xr14N7Ft//fXt4osvbrCb4zfffOOygt5///2ChMRsSwiL7c9///tfGzRokD322GP13NRXiWHKzJP/JNZdddVV1r59+5IELMFIWsRdmWHy2+TJk52YKb7y06+//upsGTVqlGkMKpOvd+/ejrcyriSYbr755m6nxFVXXdUktD7zzDNus4JXXnnF+crvjFjMuK/UNQhYlSJLuxCAQKkEQp2AldovrocABNJPgPiUfh/SAwjUKoFQ41PqBCyfzSOBQiJAMUdUNJEQNHLkyAYFxefOneuWBqp9/ZFINN988zUQnDKXLyoT6+CDD3aCRFy9LW/3scce68SnzPYkcih7q23btvVd0rJHiUT//ve/3bKyLl26OJFqwIABJkEoLgPNL5n86aef3BI3n7nlhT+JPL4tfyOJJKeffrrrqzJ8ZKMOLddUDbFHHnnEZXutvfba9bYVunzQX5BNwCq2P35Hw6OOOsrZHl2+6O3W7pMSDbfddtuqC1haCqllo3HjS0y8gKoln14cPOOMM9wyU2WODR48uMHQVmacsrWUFSgxNLQDASs0j2APBCDgCYQ6AcNDEIAABIhPjAEIQCBUAqHGpyYpYCnLStk7b7zxRtb6TtHlfcqu0rJB/29agqeaS2uuuWb9eJMoJgFIIkScABGXOebb+89//pM1s8Yv04tmbuUa5D5TSMJQ1EZ/f2WMSWTzywR9W9mEQS/EZC4j9HZFM7Zy2VVsEfe4/kick3Cl4vxeoMr34JeyhFBtJ8nA0i6YEkVVZ0x1yrSkNPPQBgTDhw+3mTNn1vtJgqM2J1B9LdUpUwZZpp/y9bOxPn+k+4a2Xot5N1JoLHu4b+UJ1C26mLXu1cfaDJp3eXHl784dIFA4gVAnYIX3gDMhAIFaJUB8qlXP0i8IpJ9AqPEpdQKWf8kvJQPrrbfeckKB6mJJuFlsscXmGWFxO9TFiVrRC32xb9WX0jKw6JFLwFLWlUQyLUvMPJT9tN1227ksMP2JFv2WkKalfFr6pyV1zz77rD3++OP19a2mTZtWv9ws39LLbAKWrzm2+uqr12cK+eWDEsmy2Z3Zj0IErEL74wVILf+MZpnlChPVFLC8fdoYoJDD+0m1zZS9J1HQH8rQUn2xPn36uNppdXV1hTRZ9XMQsKqOPJgbtum/t7Xd96Bg7MEQCGQSCHUChqcgAAEIEJ8YAxCAQKgEQo1PqROwtFOfBB3VmLrooousTZs2iX0e3f2vGAFLNarirvMCVlQ48sblErCytadr465TsW8tYVT/4wrQ+3uWQ8DymWVaduiXEfrlgxIBtdQyWhw/mzNyCVhJ+xMnLuYbBNUUsLx9Dz30UD6z3OdRP6l2lup2yb+ZvtUuhFpCuNpqqxXUbjVPQsCqJu2w7tVskXa2+J0PhmUU1kAgQiDUCRhOggAEIEB8YgxAAAKhEgg1PqVOwMpXMyluAEhsOu+881xR9b322ssVSC8lA6vcApaWiclGX4w92gefgeUzzqI71WknO9XF2njjjd21G2ywgStYrnpaEk/KIWDJFm+DX0aYdPmg2sgmYBXTn7QIWKphVmiGWOa41TLE559/3vlRmVxaaqhDRd5VD0tLWkM6ELBC8kZ1bUHAqi5v7pacQKgTsOQ94QoIQKDWCBCfas2j9AcCtUMg1PiUOgErWoA9s5B63HDRrnTaAU478k2YMMEtxyqkBtbLL79sffv2tWWXXdYtk4vWwCq3gKV6SNrtsGPHjvN0wYtFvq6WMol22GEH22qrreySSy5x9kUPv+Rv+vTpZROwPvroI1dUfLnllnNFyVVE/PPPP88qusX5IZuAVUx/ojWw4pZrxt2/mhlYxdToyhXqVGT/xRdftP3339/tRKi6XxItQzoQsELyRnVtYQlhdXlzt+QEQp2AJe8JV0AAArVGgPhUax6lPxCoHQKhxqfUCVgaEn4HNwk/48ePd8Wuo7Wh/LDRbnRacqWd3Xr16uWWZilDKckuhBJr/DK5fEsPi11COHv27Njd6lTXSsXmlcnjl+/l2oVRQoc+1zU6ypWB5Xndd999bodCFatXTSa/m2Ihj2k2AavY/uTahVD2RHcBPP74402CXteuXRvsEBmXyZXNziRF3HV/b5+Ev3HjxtlCCy3UAJP3rcawdpPU7pAqTK8C+3fffbdtvfXWDc73Rd+V0YWAVciI45xKE3BF3Pv0szZ7NNwxs9L3pX0IJCUQ6gQsaT84HwIQqD0CxKfa8yk9gkCtEAg1PqVSwJJQo5f+YcOGufGhZYFDhw51uwKqHpOWXz3zzDNulzqdp+LoymDq3r17/XjyIpgKgR9zzDFueaGW8ik7S+KDluy1a9fOZUZ17tzZXVdJAUvLAbXznLJs9HcVmv/73//uxAwJcKNHj7bmzZvblClT3DKyv/zlL6bsrA033NDmm28+09JKCSXq83fffVdWAUuN+UwpFafXkrZCd//zwLMJQ8X2xwtAs2bNchlhBx98sBMn5ftHH33U7QL49ddf1/uvXBlY2jFSGXl+TGTrl0TH/fbbz7Hq16+f898qq6xiKlT/0ksvufEl344ZM8ZGjBjhfOhFt80228zOOecct3uhxrOWWeqeErgk1nohNqTg6HnIHxwQgAAEQiIQ6gQsJEbYAgEINA4B4lPjcOeuEIBAfgKhxqdUCljCLSFASwIlPuUqZL7uuuu6pXabbrppgywtiWASEI488sjY6yV6KXtLYpHP7qqUgKXsnPXXX9/Gjh07z0hSNpXqd/maR9GaUZknS3BTVtS///1vJ8JpNztlnnkBKjMDKXp9rkwonSdhb8iQIY7ZFltskWj5oK4vpAZWkv7o3KefftoOPPBAUwZb5iERUAKfxE0Jf6UKWFH7dS9lTE2cONEJiRLQVJcqs3i/HnoJa75+VaaNSXyra+OE2GjB+BtvvNEGDBjQ4DZ+zIpRrs0F9JwUW69LN0TAyv8lwBkQgEDjEAh1AtY4NLgrBCAQEgHiU0jewBYIQCBKINT4lFoBy8P99NNPTTvkSUzQMrEvv/zSZU5JsFLmS+/eva1t27ZZR+OcOXNc5pIyZfSyv8Yaa9iOO+7o6matuOKKsWJAuWtgqT0thVQ9J+0sKMFDS8gkzmjnuVatWjWwQyKWCqorq+y5555zwoZqe/ksNIlMu+22m1vqd9JJJ7nsnjgBJ4mAJcFPgpCygKLtFvqY59uFMGl//H21a5/Euttvv72exTbbbOP8p5piXnwsVcDS/d58803TcsQHH3zQWrRo4bL7unXrllXA0jUSmHSeMvnkXwlryrBSdlacb7XsddKkSXbttdfWj2eNSdVjk4CYOSYRsAodgZwHAQg0VQKhTsCaqj/oNwQg8CcB4hOjAQIQCJVAqPEp9QJWqA4vxK58GV2FtFGtc3wdrAsvvDC2RlO17OA+YRIgAytMv2AVBCBgFuoEDN9AAAIQID4xBiAAgVAJhBqfELAaccSkScDyOxEqg0gZT6oXxgEBT2DGFYtY51W/B0glCbRc0uqWG2Z1K51QybvQNgRqjkCoE7CaA02HIACBxASIT4mRcQEEIFAlAqHGJwSsKg2AuNuELmDNnTvX6urqXP0qFRVXIXIt9dNSNg4IRAkgYFVvPNStONLqVjm1ejfkThBIOYFQJ2Apx4r5EIBAGQgQn8oAkSYgAIGKEAg1PiFgVcTdhTUauoA1Y8YM22677ep3NVRBexUr9wXlC+slZzUFAghYVfRyy/bWvNt/q3hDbgWBdBMIdQKWbqpYDwEIlIMA8akcFGkDAhCoBIFQ4xMCViW8XWCboQtY//nPf+yAAw5wReX79OnjMrCWX375AnvHaU2JAAJWFb2NgFVF2NyqFgiEOgGrBbb0AQIQKI0A8ak0flwNAQhUjkCo8QkBq3I+p2UINBkCCFjVczVLCKvHmjvVBoFQJ2C1QZdeQAACpRAgPpVCj2shAIFKEgg1PiFgVdLrtA2BJkIAAasKjlYR9xWGW12HY6pwM24BgdohEOoErHYI0xMIQKBYAsSnYslxHQQgUGkCocYnBKxKe572IdAECHTu3Nn1ctasWU2gt3QRAhBIE4FQJ2BpYoitEIBAZQgQnyrDlVYhAIHSCYQanxCwSvctLUCgyRNAwGryQwAAEAiWQKgTsGCBYRgEIFA1AsSnqqHmRhCAQEICocYnBKyEjuR0CEBgXgIIWIwKCEAgVAKhTsBC5YVdEIBA9QgQn6rHmjtBAALJCIQanxCwkvmRsyEAgRgCCFgMCwhAIFQCoU7AQuWFXRCAQPUIEJ+qx5o7QQACyQiEGp8QsJL5kbMhAAEELMYABCCQIgKhTsBShBBTIQCBChEgPlUILM1CAAIlEwg1PiFglexaGoAABMjAYgxAAAKhEgh1AhYqL+yCAASqR4D4VD3W3AkCEEhGINT4hICVzI+cDQEIxBBAwGJYQAACoRIIdQIWKi/sggAEqkeA+FQ91twJAhBIRiDU+ISAlcyPnA0BCCBgMQYgAIEUEQh1ApYihJgKAQhUiADxqUJgaRYCECiZQKjxCQGrZNfSAAQgQAYWYwACEAiVQKgTsFB5YRcEIFA9AsSn6rHmThCAQDICocYnBKxkfuRsCEAghgACFsMCAhAIlUCoE7BQeWEXBCBQPQLEp+qx5k4QgEAyAqHGJwSsZH7kbAhAAAGLMQABCKSIQKgTsBQhxFQIQKBCBIhPFQJLsxCAQMkEQo1PCFglu5YGIAABMrAYAxCAQKgEQp2AhcoLuyAAgeoRID5VjzV3ggAEkhEINT4hYCXzI2dDAAIxBBCwGBYQgECoBEKdgIXKC7sgAIHqESA+VY81d4IABJIRCDU+IWAl8yNnQwACCFiMAQhAIEUEQp2ApQghpkIAAhUiQHyqEFiahQAESiYQanxCwCrZtTQAAQiQgcUYgAAEQiUQ6gQsVF7YBQEIVI8A8al6rLkTBCCQjECo8QkBK5kfORsCEIghgIDFsIAABEIlEOoELFRe2AUBCFSPAPGpeqy5EwQgkIxAqPEJASuZHzkbAhBAwGIMQAACKSIQ6gQsRQgxFQIQqBAB4lOFwNIsBCBQMoFQ4xMCVsmupQEIQIAMLMYABCAQKoFQJ2Ch8sIuCECgegSIT9VjzZ0gAIFkBEKNTwhYyfzI2RCAQAwBBCyGBQQgECqBUCdgofLCLghAoHoEiE/VY82dIACBZARCjU8IWMn8yNkQgAACFmMAAhBIEYFQJ2ApQoipEIBAhQgQnyoElmYhAIGSCYQanxCwSnYtDUAAApsfPtVatN8gEYglF25m23dsYYO7tUh0HSdDAAIQSEIg1AlYkj5wLgQgUJsEiE+16Vd6BYFaIBBqfELAqoXRRR8g0MgEihGwvMm7btjCDt62ZSP3gNtDAAK1SiDUCVit8qZfEIBA4QSIT4Wz4kwIQKC6BEKNTwhY1R0Hwd7tjz/+sLlz51qLFmTDBOukBIZV25+lCFjKxLr54DYJesepEIAABAonEOoErPAecCYEIFCrBIhPtepZ+gWB9BMINT4hYDXi2Prxxx/t73//u33yySfWpUsX69atm3Xq1Mnmm2++rFb9/PPPNm3aNJs6dar776mnnmqbbLJJSb347LPP7LzzzrN1113X+vXrV1JbIV38xRdf2IABA+zjjz+22267zdZYY4285onniSeemPM8tSPme++9t/NZXV1d/fny6RFHHGFXXHGF889mm22W957ZTijGfrXVGP4sScBaqJndfAgCVtEDhQshAIGcBEKdgOE2CEAAAsQnxgAEIBAqgVDjEwJWI46YqNghMzbddFO7+eabrUOHDlmteuaZZ2znnXe2jz76yJ1TqkiiNm666SYbOHCg3XjjjU7wqZWjGAGoEAHL81lwwQVt1KhRTrBq3ry5++cQBKzG8GcpApZqYO3VjSWEtfLc0Q8IhEYg1AlYaJywBwIQqD4B4lP1mXNHCECgMAKhxicErML8V5GzomLHHnvs4bKEHn74Ydt2221j76dlYRdccIETuRZddFGbPHkyAlYOz5QiYGUTBuUDZcxdd911dvrpp1u7du3szjvvtM6dO5d9jBRjf2MJksUIWEsu1Mx6rNsc8arsI4cGIQCBKIFQJ2B4CQIQgADxiTEAAQiESiDU+ISA1YgjJipgXXzxxXbJJZe47CplAcUtI/zqq69syJAhtvrqq9uXX35pV111FQJWlQUsfzsvJh511FF2/vnnuyysch9pErC8gDdr1qxyY3bvkssAACAASURBVKA9CEAAAiURCHUCVlKnuBgCEKgJAsSnmnAjnYBATRIINT4hYDXicIsKWA888IDLrNLSwOuvv96WXnrpeSx76qmnbNddd3VL/SZMmJC1zpKED31+9913m6757rvvXP0n1Ws65JBDrGPHjtasWTN7/fXXTZlfs2fPbnCvU045xS2N84fqbj322GM2fvx4mzJliv3666+uttN+++1nO+20k7Vq1ar+XN+nOXPm2JVXXumuGTdunC2xxBJ26KGH2l577WVHH310ve2qH6XPH3roIdfu1ltvbYcffrhtvvnmzsboIdHotddec5zuv/9+e+6559zHG2+8sfXu3duJe7qPP4oRgPwSwkKWZvqlelFe+ZYQisvYsWPtrrvuciLk9ttvbyNHjrS2bds6X6gvyrJr3bq1ZdqvWl4XXnih84Eyv3r06GHHHnusrbjiiq7LhfhT9t1zzz12zTXXuHa0DDKbL5M8GghYSWhxLgQgUE0CoU7AqsmAe0EAAmESID6F6ResggAEzEKNTwhYjTg6M8UO1bc66aSTnPAkISdTvNGSNQlSKhA+ZsyYWAFLIoaEHJ0Xd6i+lpa/de/evSDB4/vvv7fjjz/eLrrootj2Bg0a5ArAe+HI9+mVV16x9ddf34k1/rj33nvd8khf5Fx1t/RvEtiih0SVG264wYlS/pB4pSWWBx98sBN+4g6dLzZLLrmk+7iSApZ2bJSv5IdoBlYuAevJJ5+0/fff33GPHvKJfCbRMU7A+vDDD53Qdfnll8/DSsKkhDQV/88nYMmXI0aMsEsvvTSWn4RD9UfiWdIDASspMc6HAASqRSDUCVi1+s99IACBcAkQn8L1DZZBoKkTCDU+IWA14sjMFDvmn39+69mzpx100EFONIpmICkza/DgwU54kgCkpWuZO91JoFCG1bXXXuvEleHDh7taWb///ru9/fbb7t9uueUWt3ueliwq60dHtqLfv/32mxNnJHoo00q780mUUtaUMonOOussl2UlWySuKRMr2icJM1oWucMOO5hs84XOvYAloUp/lyjVvn17l30mG7U0sk+fPnb11Vfbwgsv7Gx8+eWXrW/fvvbDDz84UUyCTsuWLe2XX36xRx991GUxKZNM10gMqpSAJeHq3XffdWKS+C+33HJ26623uqw2HdkErE8//dSGDh1q9913n8tAO/LII22ppZYyiVMSjbyodMABB8yTgaXsNLESfwlg+vtbb73l2CkTTVlY0WWn2fypjKtddtnFZbcpy2vVVVc1CYMSTiVeSXRUJmAxOyciYDViIOHWEIBATgKhTsBwGwQgAAHiE2MAAhAIlUCo8QkBqxFHTKbY8Ze//MWJL/p3ZSAtvvji9dZJfOjfv79berbBBhvUZzFFl7q98MILTvhZZ5113BIxiVfRw+9gKLFFIsdiiy2WU8B65513rF+/fs4OCUMSXKLHt99+65YFPvvss3bHHXfY2muv3UDAyRRWMgWeww47zM4+++wGSxB9FpHELglDEll0SCwaNmyYy/aScBMV96L1qKLL+UrJwCpkWGgZnwQ6Lf3z9mQTsOS33XbbzYlYEo+8eKj7eI5aOppNwJJAJZHOi4C6Tll2Ege1lDAq9mUTsM444ww77rjjXAaexNDo4fkWW8/rke4b2notGi75zGRYt+TS1rrHTtZm8NBC8HIOBCAAgbIQCHUCVpbO0QgEIJBqAsSnVLsP4yFQ0wRCjU8IWI047DLFjk033dRlMknUiWbCKBNq9OjRTiiSsCXxw2cxFVKryXfRi0Na7qc6Un7ZXzbBQ9lCWpaXS9SQ6KK6Vl4UifZJApTEneiR7/NiRCe17/ugDC79kaBUTFu+BlauYaEstB133NGJjb7+lD8/TsBSlpjEJwlX2XaZ9AJXnIA1ffp0d52WF0YP708Ji4UIklqCueeee9q6667rsrm23HLLeUTOYh+HQgQs33brXfa0BQ4+sthbcR0EIACBRARCnYAl6gQnQwACNUmA+FSTbqVTEKgJAqHGJwSsRhxecWKHz6o5+eST6zONossHtbTwp59+yitgaanb119/bcqi+uCDD+zpp5+2yZMnu8LnEjAkZqh+UlT8UXH4AQMG1BPxGTuFIPKZT/mKmOf7vBDRSW3oPPXtjTfesKlTp9rjjz/ulvbFCUAqfh7tb67+xBVxV4aX7nXCCSfYpEmTXNaZBCkt5cs84vqn3SNVK0x+yGaHz57baqutshZx9/7y90wqYH3yySeOj+qO+WOjjTZyGwMoc09inJaHFnMkEbCUibXYTX/aUMz9uAYCEIBAoQRCnYAVaj/nQQACtUuA+FS7vqVnEEg7gVDjEwJWI46sOLFDNZEkImn5n18G+Mgjj7jlZz4rK5cI9Nlnn7md6lSjKVux80IFrEKykTy+SgtYEpEkvp122mmuyH22oxIClr9XVABSnTJlykWXAuq8ON8UIsp5MSrXLoSlCliyT+NDNcZUu0yCX/RQnTNl26222mqJn4pEAlb7pWyxm+9LfA8ugAAEIFAMgVAnYMX0hWsgAIHaIkB8qi1/0hsI1BKBUOMTAlYjjrI4sUPLBUeNGuUKsU+cONHWW2899/8Sb3xdrGwCVlRgUX0mLUns0qWLLbPMMm6XOh0q4K6jkAwsL2BlZmblQpYvwyrf59nEnieeeMItVZToIiFnk002sTXXXNNWX311V1hen6tvlRSw1O9XX33V9tlnH5s5c6adeeaZroB9tC5VyBlYUb9pWePzzz9vKhCvQvDqjw4VeVc9LL+8tNDHI4mA1WbQftZ2r/0LbZrzIAABCJREINQJWEmd4mIIQKAmCBCfasKNdAICNUkg1PiEgNWIwy2bmBOtPaUaUsrI2nrrret3Jsx2na8DdeCBB7odAjOXuGkQapdD7fhXiIDlaybFFWPPhi2fQJXv8zgBy1+jul3arU/F7DOXuqm+lHb2q7SApUww7eSogvISCcU8umtfsTWwvM+T2J90CWE2n6lPL774otvhUDsRxtXbyveYFCJg1bVfyubvsRPiVT6YfA4BCJSVQKgTsLJ2ksYgAIFUEiA+pdJtGA2BJkEg1PiEgNWIwy+bmKMsI4k0q6yyivXq1cv23XffBkXds12XK2NKNbGUMaRsrkKXEL788svWt29fR0gF2bV7YfRQmyqYPmbMGJswYYKrpZRPoMr3eZyAlW8Jnmpc7bfffi6TKIkAFOf6uBpYmed9//33rgaZluKJjzKW/I6P+XYhVMaWCvW3atWqvtloe0nsTyJgqW6a7q0sPi3BlCAaPX744QcbPny4EzaLEbA6d+7smps1a1YjPlHcGgIQgMC8BEKdgOErCEAAAsQnxgAEIBAqgVDjEwJWI46YbGKH//cnn3zSll12WZdJ5ethydxs1+kcCTnaIe+8886rr2X09ttvu9pR2jFQRzYB6+ijj3bneXElU/SSAKYi4y1atDAtV7zssstcwXHtZicxR5ld+QSqfJ/HiVUSeA455BC3rFKCmYQWCUZaBqfi7Squrh0adSQRgIoVsLxQo8LnEhslCilLTjsfZuvfp59+akOHDjVlWqkQ/2GHHeZ4qUC/6k6de+65ie3PJ2Bl+tPvdKiMsXPOOcctK23ZsqWJr7LbJHBFfZnk0UDASkKLcyEAgWoSCHUCVk0G3AsCEAiTAPEpTL9gFQQgYBZqfELAasTRmUvM8csBZZ7EKGX8SCDJJWDF7TLnu6e6URJ61O7s2bNdfS1fF8vvfPjdd9+503UviVUSN1QIXjvuSaCKOySGSchSTapctvlrixGwdG20BlamHarbpCL3WjrZo0cPu/rqq23hhRd2OxVKWCp1F8K4fqtWmYSnESNGmHbyk4il4ue5+idBUsv0JDxFjw4dOjjxSIxVt0yiYOvWrfPan03AyubPX3/91dmrZZhxh+y47rrrrHv37omfCgSsxMi4AAIQqBKBUCdgVeo+t4EABAImQHwK2DmYBoEmTiDU+ISA1YgDM5fY4Zfvff3113bPPfe4YuyFiEDaZW7cuHF2++23O6FEwtXAgQNt8ODBtvzyyztxRGKJRJ4hQ4a4JpVppewtfaZrVAx97Nix9TW0fv75Z3vsscds/PjxNmXKFCdqqXD67rvv7tqIFvzOJ1Dl+zyb6OR3IVSmkgqPywYtg9Pyyt69e7tsLNny2muv2R133GFrr712XgEozvWFLCH010WXLh533HE2evRok0gkAVDLCqdNm9agPpaumzNnjmOrbCj1Yfvtt3cCobh07do1UQZZNgErlz/ly0mTJrlstunTpzsbNEa0FFL8VlxxxaKeCASsorBxEQQgUAUCoU7AqtB1bgEBCAROgPgUuIMwDwJNmECo8QkBqwkPSroeDgFlZynzKUnB/HCsN5txxSLWedXv402av4PVLbOX1a00KiSTsQUCEGgiBEKdgDUR/HQTAhDIQYD4xPCAAARCJRBqfELACnXEYFdNEfCZXZdffrnLsooe0WL4cZ+nAUROAev/O1C3/KFWt/r5aegONkIAAjVEINQJWA0hpisQgECRBIhPRYLjMghAoOIEQo1PCFgVdz03gIC5JYOq06WaYb4YvmqMffXVV2755imnnGIrr7yy2wVQS/rSdhQiYNn8Haz5Zm+lrWvYCwEIpJxAqBOwlGPFfAhAoAwEiE9lgEgTEIBARQiEGp8QsCribhqFQEMC2ukvXwF1FYVXQXpfrD9NDAsTsFaw5pu9naZuYSsEIFADBEKdgNUAWroAAQiUSID4VCJALocABCpGINT4hIBVMZfTMAQaEvAF1FVAXzsFatdHFcPfcccdSyqgHgLnQgQs1cCqW/nEEMzFBghAoAkRCHUC1oRcQFchAIEsBIhPDA0IQCBUAqHGJwSsUEcMdkEgRQRyF3FfweqW3gvxKkX+xFQI1BKBUCdgtcSYvkAAAsURID4Vx42rIACByhMINT4hYFXe99wBAjVPoHPnzq6Ps2bNqvm+0kEIQCBdBEKdgKWLItZCAAKVIEB8qgRV2oQABMpBINT4hIBVDu/SBgSaOAEErCY+AOg+BAImEOoELGBkmAYBCFSJAPGpSqC5DQQgkJhAqPEJASuxK7kAAhDIJICAxZiAAARCJRDqBCxUXtgFAQhUjwDxqXqsuRMEIJCMQKjxCQErmR85GwIQiCGAgMWwgAAEQiUQ6gQsVF7YBQEIVI8A8al6rLkTBCCQjECo8QkBK5kfORsCEEDAYgxAAAIpIhDqBCxFCDEVAhCoEAHiU4XA0iwEIFAygVDjEwJWya6lAQhAgAwsxgAEIBAqgVAnYKHywi4IQKB6BIhP1WPNnSAAgWQEQo1PCFjJ/MjZEIBADAEELIYFBCAQKoFQJ2Ch8sIuCECgegSIT9VjzZ0gAIFkBEKNTwhYyfzI2RCAAAIWYwACEEgRgVAnYClCiKkQgECFCBCfKgSWZiEAgZIJhBqfELBKdi0NQAACZGAxBiAAgVAJhDoBC5UXdkEAAtUjQHyqHmvuBAEIJCMQanxCwErmR86GAARiCCBgMSwgAIFQCYQ6AQuVF3ZBAALVI0B8qh5r7gQBCCQjEGp8QsBK5kfOhgAEELAYAxCAQIoIhDoBSxFCTIUABCpEgPhUIbA0CwEIlEwg1PiEgFWya2kAAhAgA4sxAAEIhEog1AlYqLywCwIQqB4B4lP1WHMnCEAgGYFQ4xMCVjI/cjYEIBBDAAGLYQEBCIRKINQJWKi8sAsCEKgeAeJT9VhzJwhAIBmBUOMTAlYyP3I2BCCAgMUYgAAEUkQg1AlYihBiKgQgUCECxKcKgaVZCECgZAKhxicErJJdSwMQgAAZWIwBCEAgVAKhTsBC5YVdEIBA9QgQn6rHmjtBAALJCIQanxCwkvmRsyEAgRgCCFgMCwhAIFQCoU7AQuWFXRCAQPUIEJ+qx5o7QQACyQiEGp8QsJL5kbMhAAEELMYABCCQIgKhTsBShBBTIQCBChEgPlUILM1CAAIlEwg1PiFglexaGoAABMjAYgxAAAKhEgh1AhYqL+yCAASqR4D4VD3W3AkCEEhGINT4hICVzI+cDQEIxBBAwGJYQAACoRIIdQIWKi/sggAEqkeA+FQ91twJAhBIRiDU+ISAlcyPnA0BCCBgMQYgAIEUEQh1ApYihJgKAQhUiADxqUJgaRYCECiZQKjxCQGrZNfSAAQgQAYWYwACEAiVQKgTsFB5YRcEIFA9AsSn6rHmThCAQDICocYnBKxkfuRsCEAghgACFsMCAhAIlUCoE7BQeWEXBCBQPQLEp+qx5k4QgEAyAqHGJwSsZH7kbAhAIIbA5odPtRbtN4ANBCCQcgKLtm1mvTu1sEFdW6S8J3+aH+oErGYA0xEIQKBoAsSnotFxIQQgUGECocYnBKwKO57mIdAUCCBgNQUv08emRKD/pi1syBYta6LLoU7AagIunYAABEoiQHwqCR8XQwACFSQQanxCwKqg08vR9BVXXGHDhg2zI444ws4880xr2XLeF4p3333X+vfvb9OnT7d1113XbrvtNltjjTVib+/bu/HGG23AgAHlMLFBGz/++KOzVfeZNm2abbbZZjnvkfT8shucp8FTTz3VTjzxxIL6ctNNN9nAgQPtlFNOsVGjRlXb1Ea9HwJWo+Ln5hAoOwFlYt05vE3Z222MBkOdgDUGC+4JAQiERYD4FJY/sAYCEPiTQKjxCQEr8FGqgdOzZ09be+217eabb7YlllhiHouffPJJ6969e/2/33vvvdarV695zvNi0YwZM3KKXKUgSSpIJT2/FNuKuRYBqzBqCFiFceIsCKSFAAJWWjyFnRCAQJoJhPqCmGam2A4BCJSHQKjxCQGrPP6tWCuff/65DRo0yGbPnm0TJ060Tp06zXOvCy64wI488kg76qij7Morr7RDDjnEJLzMN998Dc798MMPXdbV8ssvb5dccoktuOCCZbc7dEEqaYcRsAojhoBVGCfOgkBaCLCEMC2ewk4IQCDNBEJ9QUwzU2yHAATKQyDU+ISAVR7/VqyV3377zS1HO+OMMyxu2d93331nBx98sL3wwgt2/vnnO+Fq/vnntxtuuMEWX3zxBnY99dRTtsMOO9jo0aPdMr9KHAhYLCGsxLiiTQhAoDoElHnVp0sL23MTirhXhzh3gQAEmjKBUF8Qm7JP6DsEIPB/BEKNTwhYKRih9913n/Xu3Tu2Dtbrr79ue+yxh3Xs2NGUiXX66afbrbfeGputpc/POeccu+eee6xLly71Pf/5559t0qRJdvXVV5tELh2qXbXffvvZTjvtZK1atao/1wtUc+bMcdle48ePt3HjxrmljYceeqjttddedvTRR8fWwPrss89clpjuf/nll1u/fv3sp59+iq2ZJTu6du1qBxxwgKtBpT5JwHvuuedcfa+9997b9t9/f2vXrt08Hvz+++/t+uuvt+uuu85mzpxpG220kQ0fPtyJdyNHjrQkSyjLlYH1+++/2xNPPGGXXXaZTZkyxb788ku37FO+Gzx4sLVt23YesdH3X35r3bp1g8/j6m198cUXLsNuxRVXtOOOO85OO+00x23VVVd1DHfeeWeT/8T/mmuucXYoCy+br5M8Gp07d3anz5o1K8llnAsBCECg4gRCnYBVvOPcAAIQCJ4A8Sl4F2EgBJosgVDjEwJWCoakF6mWXnrpeTKrvLil7CtlVXlhQwKRxB9//PDDD07E+eCDDxq04UUlZWzFHVq+eN5559XX3vIC1iuvvGLrr7++jR07tv4y1d7adtttYwUpZYr9/e9/dyKUF6+aNWvmBJW4ou9ewNpyyy3Niz+Z9vXt29cJZYsuumj9R5988okT0u644455uqN/V39fffXVgmuAlUPAkqA2ZswY9yfu2G677eziiy+21VZbrf7jqICXVMBaaKGFnOgo1jo0brT8dM0117QRI0bYpZdeGmvH4Ycf7mzMFMsKeUQQsAqhxDkQgEBjEAh1AtYYLLgnBCAQFgHiU1j+wBoIQOBPAqHGJwSsFIxSv0xQmUN33nmny7bS4ZcXSvx44IEHXCaNlhL26dPHttpqK5eR5cUIv1Ohsn58fay5c+faSSed5EQLXXvuueeaFyKU6XTCCSfYww8/7LKmlNklUSQqOHXo0MHV0lJmk0Sa5s2bO7syBSl9JuFEIllUvNK5+QQsnSPblE2kjCQd6qvEKPUpWrBePM4++2yXfSRRSDZvsMEG7h7amfGYY45xmU/5dmqMDolSBaw//vjDZbYpW0yZY8qA69Gjh2P19ttvO/633HKLZYpxpQhYDz30kMs6U2acaqZ98803LtNKGWC77LKLbb755m5sKDNL9j3zzDMm8UqipB9HSR8LBKykxDgfAhCoFoFQJ2DV6j/3gQAEwiVAfArXN1gGgaZOINT4hICVkpHpC7VH62D5Au/ffvut26FQgpLECi39U8F2/2/q4iOPPOJEnajg8/LLLzvhpGXLlk5EWWuttRrQUKaSlvn98ssvLqNJOyFGBadjjz12nmLxmYLUeuutVy9eKfOnf//+VldXV3+ffAKWsocylzxKdJE4pdpgEt9kh4533nmnflliZn+iQlIxAlaSYXLKKac423R89NFHbomgWMt3Ehajx8cff+z8pZ0k7777btt6663dx6UKWJkZeGpTddQk7mlppWyKHspkGzZsmKujVkx9NASsJCOEcyEAgWoSCHUCVk0G3AsCEAiTAPEpTL9gFQQgQA0sxkCJBHwB9ugOg/rS69mzp/Xq1as+20pCjYq064+yp7Skz4sXqnMVFbWUlbTnnns6AShu18KoUORFj6jgpPpKquEUPaKfP/jgg06YUSZQnHil6/IJWDvuuKPL3IouE9R1cTWg/HLKbP2JClzquzKi8h0+AyvfedHPowKWsuYkHKr+VLadH31flI2lP1paWYqANX36dOf7jTfeuIHZ3t8S8FQTS8szM7km6Wf03Ee6b2jrtWhW7OVcB4FgCdQtupi17tXH2gwaEqyNGJabAC+IjBAIQCBUAsSnUD2DXRCAQKjxiQyslIxNZVSpQLeKfXtBR4XKVTQ9M9smU8hR/SvtVNimTZsGywp9Rk7c7oYeS6ZQlG+Xwejnm266qUlM0XHhhRfaYYcd5sSZbILXtGnT3HJBHcUIOPn6E92xMamAFbUt25CJE9W8aBQVtTKvj+trMf33RdyV1RXXP9UHU100ZeH5Q0sNd911V7fsVMXfo9lxSR4NBKwktDg3jQTa9N/b2u57UBpNb/I2hzoBa/KOAQAEIBDsLl+4BgIQgECo8ycErJSMTS3j0w56yqJSHSwV5Nb/x+046Iu+qyi46i9J0FCm1IEHHtigsLvPLqqUgKW6SxLOVFdJ9stWX7/LY8+XgSXBpdAi5vn64+9VzV0I40StxhKwdF8Vsb/qqqvcDpKqIRY9tOOklhBGi8kX+nggYBVKivPSSqDZIu1s8TsfTKv5TdruUCdgTdopdB4CEHAEiE8MBAhAIFQCocYnBKxQR0yMXV4MkRDUrVs3l5E1//zzz7Mzoc80ev755+3222+3N954w44++ugGBeDVfL6MJZ1TSgbWtddeawMHDrTx48e7IuZDhw51YpSyyCohYOXrT1PPwIoOKQmKGh8q+H7//ffbzJkz3ccq8q56WEsssUSiJwMBKxEuTk4hAQSsFDrt/00OdQKWXqJYDgEIlIsA8alcJGkHAhAoN4FQ4xMCVrk9XcH2/A6DKoSuYt+qD6UC4GeeeaYrxB49fNH3f/7znzZ16lR78803XTbWwgsvXH9avhpY2tVPtbSU2RRXAytuWV1cRtVXX33lMr9UE0uZP6q7VQkBK18NLL8To3ZFrNYSwkJqYF1zzTXOj0lqYPmi69GlifmWEGYbmqp19uKLLzqRUTsRxtXPyjesEbDyEeLztBNgCWF6PRjqBCy9RLEcAhAoFwHiU7lI0g4EIFBuAqHGJwSscnu6gu35HQZ1i/XXX9+OP/54t7OdMrEyD1/0XUv4JE6ooLfOj9agKnQXwk8//dQmTpxonTp1ylp0PZ8g9eijj7psrJVXXtnZrHpLOsq5hNAXaW/evHmDe+g+EmmUTTZo0CArZhfCYmtgFboLobKgojtEerFy2WWXdXYvs8wy9S72gqB2hixUwPrpp5/sqKOOctl60d0OfaOqkzZ8+HAn7CFgVfAhpunUEXBF3Pv0szZ7NNy5M3UdacIGhzoBa8IuoesQgMD/EyA+MRQgAIFQCYQanxCwQh0xMXb5XQH9MjwtH1Q9rMy6UrrUF32XgCLxQlk+ytqKHnPnznVZP2PGjHHF088991zr3LmzO+W5556zE044wYkZEj5OP/10a9WqVdECVvRexx13nMvsktBUTgFLGWNnn322qX1lp6lf66yzjv388882YcIE1x9lYVVTwJLPlPmm7CbtenjOOedYjx49XN/ffvttx/+WW26xvn37uqV7fldAL3xNnjzZnXPkkUeaaorJfi2VlKCocwoVsOTTu+66y3bbbTfna9khQVKZe8pI0+6U8rN2JlSNrPbt2yd6Mvy4mTVrVqLrOBkCEIBApQmEOgGrdL9pHwIQCJ8A8Sl8H2EhBJoqgVDjEwJWykbkI488Ytttt52zWjvHZS4L9N3xRd8ldm2xxRbzZPH481TU22fmxKFQxtJ5551XXxMpyS6EmVlLWsao9t577z2XIbXVVluVVcCS/dpp79BDDzVlJ2UeErbef/99U3ZTtZYQygYJRBLT9CfukD8vvvjiBsXTJXxJ2Bo2bJipdlf06N27t8u623333RMJWLJjxIgRdumll8ba0aFDB7dUtHv37omfCgSsxMi4AAIQqBKBUCdgVeo+t4EABAImQHwK2DmYBoEmTiDU+ISAlbKB6es4TZ8+3dWmylwWGO2OL8B+xBFHxNbJ8ucqQ0m7G0oM09JDHcrSUV0m7UynzCt/lCJgRZfx+WLhCyywgMk+ZR9FBS/Z0bVrV1c7tpUpOAAAIABJREFUq9BdCL2NEmquv/56J8aoOPlGG23klsdJmNl3333drozVFLBk1++//25PPPGEXXbZZTZlyhT78ssvnT3aHXLw4MENCtv7fvhrxo4d665p165dfTF8FeYXnyQZWGrX+1oF9jWGZIcyw5QBNmTIkPqlnUkfCwSspMQ4HwIQqBaBUCdg1eo/94EABMIlQHwK1zdYBoGmTiDU+ISA1dRHZhPqv7LNVABfyxkz60o1IQwV6SoCVkWw0igEIFAGAqFOwMrQNZqAAARSToD4lHIHYj4EaphAqPEJAauGB11T65rP2tIyxUsuucTVjIoequelZZc777xz7OdNjVc5+zvjikWs86rfl7PJ8rXVckmrW26Y1a10QvnapCUIQCA1BEKdgKUGIIZCAAIVI0B8qhhaGoYABEokEGp8QsAq0bFcHg4BvwvhK6+8YieeeKJbEqei6KoHpl0QR44cabNnz866c2M4PUmfJUELWP+Ps27FkVa3yqnpg4vFEIBASQRCnYCV1CkuhgAEaoIA8akm3EgnIFCTBEKNTwhYNTncmmanchU+90RUyF1/2rZt2zQhVajXaRCwrGV7a97tvxUiQLMQgECoBEKdgIXKC7sgAIHqESA+VY81d4IABJIRCDU+IWAl8yNnB05AIpZ2GRw3bpxNnjzZVPReu+tpJ8Z99tnHunXrZnV1dYH3In3mIWClz2dYDIGmQiDUCVhT4U8/IQCB7ASIT4wOCEAgVAKhxicErFBHDHZBIEUE0iBgsYQwRQMKUyFQRgKhTsDK2EWaggAEUkqA+JRSx2E2BJoAgVDjEwJWExh8dBEClSYQtIClIu4rDLe6DsdUGgPtQwACARIIdQIWICpMggAEqkyA+FRl4NwOAhAomECo8QkBq2AXciIEIJCNQOfOnd1Hs2bNAhIEIACBoAiEOgELChLGQAACjUKA+NQo2LkpBCBQAIFQ4xMCVgHO4xQIQCA3AQQsRggEIBAqgVAnYKHywi4IQKB6BIhP1WPNnSAAgWQEQo1PCFjJ/MjZEIBADAEELIYFBCAQKoFQJ2Ch8sIuCECgegSIT9VjzZ0gAIFkBEKNTwhYyfzI2RCAAAIWYwACEEgRgVAnYClCiKkQgECFCBCfKgSWZiEAgZIJhBqfELBKdi0NQAACZGAxBiAAgVAJhDoBC5UXdkEAAtUjQHyqHmvuBAEIJCMQanxCwErmR86GAARiCCBgMSwgAIFQCYQ6AQuVF3ZBAALVI0B8qh5r7gQBCCQjEGp8QsBK5kfOhgAEELAYAxCAQIoIhDoBSxFCTIUABCpEgPhUIbA0CwEIlEwg1PiEgFWya2kAAhAgA4sxAAEIhEog1AlYqLywCwIQqB4B4lP1WHMnCEAgGYFQ4xMCVjI/cjYEIBBDAAGLYQEBCIRKINQJWKi8sAsCEKgeAeJT9VhzJwhAIBmBUOMTAlYyP3I2BCCAgMUYgAAEUkQg1AlYihBiKgQgUCECxKcKgaVZCECgZAKhxicErJJdSwMQgAAZWIwBCEAgVAKhTsBC5YVdEIBA9QgQn6rHmjtBAALJCIQanxCwkvmRsyEAgRgCCFgMCwhAIFQCoU7AQuWFXRCAQPUIEJ+qx5o7QQACyQiEGp8QsJL5kbMhAAEELMYABCCQIgKhTsBShBBTIQCBChEgPlUILM1CAAIlEwg1PiFglexaGoAABMjAYgxAAAKhEgh1AhYqL+yCAASqR4D4VD3W3AkCEEhGINT4hICVzI+cDQEIxBBAwGJYQAACoRIIdQIWKi/sggAEqkeA+FQ91twJAhBIRiDU+ISAlcyPnA0BCCBgMQYgAIEUEQh1ApYihJgKAQhUiADxqUJgaRYCECiZQKjxCQGrZNfSAAQgQAYWYwACEAiVQKgTsFB5YRcEIFA9AsSn6rHmThCAQDICocYnBKxkfuRsCEAghgACFsMCAhAIlUCoE7BQeWEXBCBQPQLEp+qx5k4QgEAyAqHGJwSsZH7kbAhAAAGLMQABCKSIQKgTsBQhxFQIQKBCBIhPFQJLsxCAQMkEQo1PCFglu5YGIAABMrAYAxCAQKgEQp2AhcoLuyAAgeoRID5VjzV3ggAEkhEINT4hYCXzI2dDAAIxBBCwGBYQgECoBEKdgIXKC7sgAIHqESA+VY81d4IABJIRCDU+IWAl8yNnQwACCFiMAQhAIEUEQp2ApQghpkIAAhUiQHyqEFiahQAESiYQanxCwCrZtTQAAQhsfvhUa9F+A0BAAAIQgEANEli0bTPr3amFDeraogZ7R5cg0HgEQn1BbDwi3BkCEAiFQKjxCQErlBFSQ3b8/vvvpj/NmzevoV7RlVwEELAYHxCAAARqn0D/TVvYkC1a1n5H6SEEqkQg1BfEKnWf20AAAgETCDU+IWDlGDQSYZ577jm75557bPLkyTZjxgx39hprrGHrr7++9e7d23r27Glt27YNeOhV17Q5c+bYSSedZPvvv79tttlm1b15Dd/tqaeesq5du9oBBxxgF1xwgbVu3Tqo3iJgBeUOjIEABCBQEQLKxLpzeJuKtE2jEGiKBEJ9QWyKvqDPEIBAQwKhxicErCwj9bXXXrNjjjnGJk2alHMsb7jhhjZ27FjbeOONGfNmduqpp9qJJ55o06ZNQ8Aq44hAwCojTJqCAAQgAIGiCCBgFYWNiyCQlUCoL4i4DAIQgECo8QkBK2Zsvvrqq7bPPvvYzJkzrUePHjZ8+HAnUC2yyCLWrFkz+/HHH00OvfTSS+2WW26xtdZay2699Vbr2LFjkx/pCFiVGQIIWJXhSqsQgAAEIFA4AZYQFs6KMyFQCIFQXxALsZ1zIACB2iYQanxCwMoYd5999plbpnX33XfbmDFj7Mgjj7RWrVrFjs65c+faeeedZyNHjrTDDjvMzj777Kzn1vbw/rN3CFiV8TQCVmW40ioEIAABCOQnoMyrPl1a2J6bUMQ9Py3OgEDhBEJ9QSy8B5wJAQjUKoFQ4xMCVsaIu+mmm2zgwIE2dOhQV2soX32rjz76yAYPHuyysm688UZbccUVXYu+nVNOOcVGjRo1z7j2Qo+uGTBgQIPPv/jiC5swYYIT0SRcfPfdd67uVrdu3eyQQw5xmV7KBNOh+x5xxBGm2lNXXnmljR8/3saNG2dLLLGEHXrooTZs2DCbb7757Pvvv7eJEyfaXXfdZVOmTLEvv/zSOnToYBtttJE7p3v37lZXV1dvR9T+IUOG2CWXXOJsev311901e++9t+211171tZi8wJLZ0cz+vffee3b99dc7O1RfTP3acccdna2eXWYbP//8sz322GOub7L9119/dcsT99tvP9tpp53mEQ0lLOq8yy+/3P1X/NS/PfbYw/kqn08z71+MP6644gq3jFJM5Y+HHnrI2b311lvb4Ycfbptvvnm9D6P3kx+1JFV85KPtt9/eCaTyc8g1sDp37uy6MWvWrFqN4fQLAhBIKYFQJ2ApxYnZEIBAGQkQn8oIk6YgAIGyEgg1PiFgRdwskUcCkYSaBx54oKAaTn/88Yd9/vnntuiiizbYda9YAUsCkQQjCUJxh0Sn6667zgkyUQHrlVdecYXlJX74495777VevXrZJ5984gSiO+64I7bNBRdc0Ik9/fr1qxdVvP0SUL766iu3nDLzOOqoo+z00093AlIhAtaTTz7pirurj5mH+nX++efbLrvs0kDYkU+OP/54u+iii2JtHzRokMuCk2CnI5oVF3eBRCwv8BXyhBfrDwlYEkLlAwlo0UO8b7jhBrcJQPTIxqddu3a25557uiWroRZxR8AqZDRxDgQg0BgEQp2ANQYL7gkBCIRFgPgUlj+wBgIQ+JNAqPEJASsySt966y0nFEiMuvnmm+tFkWIGcjEClhfQrr32WreTn2pvyRbthvj222+7f1PNLWU/XXzxxS6TyGdgSTCRCKRMqR122MFlXDVv3txatmxpo0ePdsXVlVWmNpZZZhnXpQ8//NAuvPBCO/fcc22bbbZxmVFLL720+8zbr79LVDr55JNtnXXWMWVDKatK4tUCCyzgsro6depUjyjbEsI333zTJDbpvyeccILrg/omO5WddNxxx9lPP/1kd955p3kx5LfffnOi1ogRI1ymlYrDS6RTVpMylc466yyXdRYV0l5++WXr27evLbTQQq5vXbp0cYKYfKtMtfvvv9/Zn5n1FufjUv0hoUr3PPjgg619+/ambD3xv+qqq6xPnz529dVX28ILL+xu/d///tfxUQaTNg+QkKqaa/KRlrJKvNKBgFXM08g1EIBAUyYQ6gSsKfuEvkMAAv9HgPjESIAABEIlEGp8QsCKjJhy1hkqRsB64YUXnLAhoeiaa65xAk/0eOaZZ2znnXd2SwjV/mKLLdZAwDr22GOdUKUlg/6QACKxRkKXxK+VVlqpQZvvvPOOy7ySeHTbbbe5JX1RAUvLBTOvi4pmKl6vrCZ/xAlYylLTckwJTco8kj1+CaS/7uGHH3Z91/I6iTzqg7dt8cUXd2LPUkst1cD2b7/91mWWPfvssy67bO2113Z9kAipNvQnep9HHnnEtttuOycqnXnmmU7cy3WU6o+4umjK6BIviYtit+qqqzbgHRXjvG2+nxIYEbBCDfHYBQEIhEog1AlYqLywCwIQqB4B4lP1WHMnCEAgGYFQ4xMCVkIByws0ce6PZvYUI2DlG1Je/NByOZ8hlktMyteePld9JwlKErpuv/12W3PNNRsIKgcddJBbojf//PM3aC5bDa84Aeubb75x9ap0D9mtTLHMQ8Xz+/fv7/7Z9+2+++5zy+yUhSXRKe6QqKNaXFpWqfpWM2bMcCKVlt1p6WHPnj1tySWXjK03VQifXOcU4w/P++OPP64XDCUeSrhSltUTTzzh6mNlHqqJtdtuuwUrYD3SfUNbr8X/1WXjgEBTIFC36GLWulcfazNoSFPobqr7GOoELNVQMR4CECgLAeJTWTDSCAQgUAECocYnBKyIswvJwKqWgKVaTl9//bXLQvrggw/s6aeftsmTJ7vC5+uuu269+BEVsFQ0XMXNsx1aiigx6d1333VL1pS59PjjjzvRREf0+mIFuDgByy/N9A9Brucr2rczzjjDLS0s5PDF8rXsT0sO/ZI7XausMi0r3H333W2ttdZqUKuskLZ1Trn8ESdgqcaYlg/Kz9EsuKhtYicxTjXNlM3WunXrQk2vynkIWFXBzE0CJNCm/97Wdt+DArQMkzyBUCdgeAgCEIAA8YkxAAEIhEog1PiEgBUZMT6jZrnllnNL3TKX8GUbXHHZSMUKQMpEUu0mFVXXLnRxR1IBS6KOakWpELrEq2xHpQQsz3X27Nl5n89o33KJhZkNRXd7VH+VmXXZZZfZiy++2ODUDTfc0BW633jjjfPaohPK7Y84ASvu3zKN8wxlNwJWQa7jJAhUhUCzRdrZ4nc+WJV7cZPiCIQ6ASuuN1wFAQjUEgHiUy15k75AoLYIhBqfELAi48wvdVMm1j333OMKgBdylEvA0m6BqnGkneu0BG7TTTd1Nqjoui+UruLnOnymTr4MrGhGkoqKqz2JIGpzgw02cMXFtUxQhdQrLWCphpWv3VUs10Ku8+coa+qNN94w1deaNGmSTZkyxX2kul4SKFdbbbWczVXCH8VmYL322msug0xjAgErySjgXAhUlgACVmX5lqP1UCdg5egbbUAAAukmQHxKt/+wHgK1TCDU+ISAlTHqVDxd9Zok6px99tlup798R1IBS7vrjRo1yrRELq5u1oEHHuh22JPgFD38MjKJToUKWBLjtCvhVltt5XYoXHbZZRu0qYws1Z6aPn16xQQsv0ROYpJ2GVQR+kIOX5A9rjh9IddnnvPee++ZCqtLIMwsPh/Xns+iK6c/4gSsX375xUaOHOmEKYlt22677Tzm+AL0oRZxZwlhMSOSa2qBAEsIw/diqBOw8MlhIQQgUGkCxKdKE6Z9CECgWAKhxicErAyPasmYRIK7777bTj75ZFdPKVe9oTlz5tgxxxzjhJmoGOUFB9U2knAUFaN0zcCBA03iUvSabIXRZaKyibRznoSvJEsIcy1l1O6A+lw26qhUBpYEu9GjR7sdElXTSn/XLnzRQzv+afdAFZH3OzC+/PLLrnaVDglOmcKXmGinwTFjxtiECRNs1113daKg7qFdC4cMaVhcWf3VvfWnEAGrEv7ItlzQF2kfOnSoE7Kiwqmy6FTE/qqrrqKIe7ERmOsgUGYCroh7n37WZo/BZW6Z5spNINQJWLn7SXsQgED6CBCf0uczLIZAUyEQanxCwIoZga+++qrts88+NnPmTOvWrZsNGzbMZcUstthiVldXZ1q2p9pK2i1PS9FUq0q1lVQ4vHPnzq5FL76oMLd28ZNg1apVK3vppZecMKbd8j766KMGApbP/trxf9k7EyirymNtFw0NAgEFAopGAYdookKMLQ4QUXGMIiIYBgVMEByAiEC8qIhxQiOiBlTEKY6giKAhJk5oiGjA9AoXo9erccLruIwY48IJxX+935/dOd2c7jP0Oadrn/3stVgaeu9vVz1VXfl8V321jz46PBMdcXv11VftkksuCXOddOUiYOnY3KBBg+z73/9+EEZkZ/PmzcMXAefOnRts/uSTTwouYGltdbGJly4xHT58uGkO1tSpU23SpEnhGOPGjRuDkCdhrq6gV1e0k4CnTrLKykrT8T7NuJJPBx98cBB31Jn27LPP2nHHHWft27e3WbNm2aGHHhoESHU5Pfzww6EDa6uttqp3WHpqOhQjHvUJWKnCqfhMnjzZunbtGnJEX2G88sorg2leO7CivK+urk5KTcdPCEAgJgS8bsBigg8zIQCBIhKgPhURLktDAAKNIuC1PiFg1RPW//u//7Pp06fXiEb1RV+zqiRwSZDp3LlzzW0SXyRC6WhY3UvCzp577mk6mpbagZU6c6nuM/qSnuxRx5REoGXLloW5WLnMwKq7pmxXl9Ff//rX0PWko3X6yp2ufIfQR89F75L4ou4hdT9JQJLP9Q2SV+eU/qR2H0kcFEMJVOkuiXkSsvbff//w44a46+fqhNOAfIlpzZo1a/CXuhjxaGhge6pwmmpYt27dQpecRMy6Ala0nmaYpeZS9HzqAP10X6mMvryZKormU+kQsPKhxjMQgEApCHjdgJXCd94BAQj4JkB98h0frINAkgl4rU8IWA1kpUQXzW2SsKPZROruUbeSBAUNAh84cGDo8FHnT7rriy++CMPDJbCoEyoSrUaNGhWGxKsrq67ooE4cdS8tWrTIJD5IuNJ9emb77bcPHUdTpkypOSKXScCSXTqCpiN1t99+u61ZsybYr+N2Oq6mI3s6Ljl48ODQBaUjeerQylfA0rvULfSb3/wmCFVaU3/UNaVLc6jUSaYjc7JFIlr//v2DsNWvX7+ajq1UnuL45JNP2q233ho4StTaa6+9wlBzHRNMFQ713KZNm2zFihVBqFIXneyQzxLndL+OImYSr6L3Fzoemb44qPdJTLzttttCl9yRRx4ZBDzFuW/fvghYSf5/EXyHAATyIuB1A5aXMzwEAQiUFQHqU1mFE2cgUFYEvNYnBKyySjOcgUDTEKADq2m481YIQCAzAa8bsMyWcwcEIFDuBKhP5R5h/INAfAl4rU8IWPHNKSyHgBsCq+ZvZVU7b2hae7boZhXbjraKHuc3rR28HQIQcEXA6wbMFSSMgQAEmoQA9alJsPNSCEAgCwJe6xMCVhbB4xYIQKBhAi4ErH+bWLH9RKv47lWEDAIQgEAg4HUDRnggAAEIUJ/IAQhAwCsBr/UJActrxmAXBGJEwJOAZVt0sxZ9XokRPUyFAASKScDrBqyYPrM2BCAQDwLUp3jECSshkEQCXusTAlYSsxGfIVBgAr4ErB2sRZ9XC+why0EAAnEl4HUDFlee2A0BCBSOAPWpcCxZCQIQKCwBr/UJAauwcWY1CCSSgCcBSzOwKnackcg44DQEILA5Aa8bMGIFAQhAgPpEDkAAAl4JeK1PCFheMwa7IBAjAi4ErC12sIquoxGvYpQ3mAqBUhDwugErhe+8AwIQ8E2A+uQ7PlgHgSQT8FqfELCSnJX4DoECEaiqqgorVVdXF2hFloEABCBQGAJeN2CF8Y5VIACBOBOgPsU5etgOgfIm4LU+IWCVd97hHQRKQgABqySYeQkEIJAHAa8bsDxc4REIQKDMCFCfyiyguAOBMiLgtT4hYJVRkuEKBJqKAAJWU5HnvRCAQCYCXjdgmezm5xCAQPkToD6Vf4zxEAJxJeC1PiFgxTWjsBsCjgggYDkKBqZAAAK1CHjdgBEmCEAAAtQncgACEPBKwGt9QsDymjHYBYEYEUDAilGwMBUCCSPgdQOWsDDgLgQgkIYA9Ym0gAAEvBLwWp8QsLxmDHZBIEYEELBiFCxMhUDCCHjdgCUsDLgLAQggYJEDEIBAjAh43T8hYMUoiTAVAl4JIGB5jQx2QQACXjdgRAYCEIAA9YkcgAAEvBLwWp8QsLxmDHZBIEYEELBiFCxMhUDCCHjdgCUsDLgLAQikIUB9Ii0gAAGvBLzWJwQsrxmDXRCIEQEErBgFC1MhkDACXjdgCQsD7kIAAghY5AAEIBAjAl73TwhYMUoiTIWAVwIIWF4jg10QgIDXDRiRgQAEIEB9IgcgAAGvBLzWJwQsrxmDXRCIEQEErBgFC1MhkDACXjdgCQsD7kIAAmkIUJ9ICwhAwCsBr/UJActrxmAXBGJEAAErRsHCVAgkjIDXDVjCwoC7EIAAAhY5AAEIxIiA1/0TAlaMkghTIeCVAAKW18hgFwQg4HUDRmQgAAEIUJ/IAQhAwCsBr/UJActrxmAXBGJEAAErRsHCVAgkjIDXDVjCwoC7EIBAGgLUJ9ICAhDwSsBrfULA8pox2AWBGBFAwIpRsDAVAgkj4HUDlrAw4C4EIICARQ5AAAIxIuB1/4SAFaMkwlQIeCWAgOU1MtgFAQh43YARGQhAAALUJ3IAAhDwSsBrfULA8pox2AWBGBFAwIpRsDAVAgkj4HUDlrAw4C4EIJCGAPWJtIAABLwS8FqfELC8Zgx2QSBGBBCwYhQsTIVAwgh43YAlLAy4CwEIIGCRAxCAQIwIeN0/IWDFKIkwFQJeCSBgeY0MdkEAAl43YEQGAhCAAPWJHIAABLwS8FqfELC8Zgx2QSBGBBCwYhQsTIVAwgh43YAlLAy4CwEIpCFAfSItIAABrwS81icELK8Zg10QiBGBAyc9ZZVdflhQi7fespkd2bPSRv2osqDrshgEIJAsAl43YMmKAt5CAALpCFCfyAsIQMArAa/1CQHLa8ZgFwRiRKAYAlbk/vH7VNr4w1rGiAamQgACngh43YB5YoQtEIBA0xCgPjUNd94KAQhkJuC1PiFgZY4dd0AgdgS++eYb++qrr6yysjTdS8UUsNSJtWB8m9jFAIMhAAEfBLxuwHzQwQoIQKApCVCfmpI+74YABBoi4LU+IWDFKG/ffPNNu+eee+zRRx+1Z5991j755BPbddddbf/997fhw4fbj370I2vdunWTePT0009b37597dRTT7Wrr746bzs+++wzO+uss2z+/Pm2cuVK69OnT9b+eOaTtRM53Pjhhx/aiSeeaO+9957de++9IRd0ffDBBzZ79mzr1atXyItSXEUVsNo3swUTELBKEUfeAYFyJOB1A1aOrPEJAhDIjQD1KTde3A0BCJSOgNf6hIBVuhzI+03qppFAMX78eFu/fn296xx++OF27bXX2i677JL3u/J9sCkFrDjwyZdrQ8/VJ2DdfffddtJJJ9ldd90VBK5SXMUUsDQDa/SPOEJYijjyDgiUIwGvG7ByZI1PEIBAbgSoT7nx4m4IQKB0BLzWJwSs0uVA3m+SOBQJETNmzLCBAwdax44drVmzZvbll1/a//7v/9rll19uCxcutEGDBoXupc6dO+f9vqZ8MJ8OrCTxySY25SJgbd2+mR3RqwXiVTZB5x4IQKBeAl43YIQMAhCAAPWJHIAABLwS8FqfELC8Zsy/7fr666/t/PPPt8suu8zuvPPOIGRJuKp7/etf/7KJEyfaHXfcYffff78df/zxzj1Lb16uAlbS+GQT1KYQsKqqqoJp1dXV2ZjIPRCAAARKRsDrBqxkAHgRBCDglgD1yW1oMAwCiSfgtT4hYDlPzVwEnUi4uOiii4LolXpt2rTJVqxYYfPmzbPly5eHo4j9+vWzoUOH2qhRo6xt27ZpSWie0i233GKLFi2yNWvWWLdu3YI49vOf/9y6d+9e80xDRwh11E2i2tKlS033RbO7NLNrwoQJ1rNnzxpRLhd/9fJc7s/EZ/Xq1cHXxx9/3NatW1cyPvIjnW3REUFxPvfcc+2SSy4JM9B23nlnUyee+KXOwNI6iufatWtrxVL5MHny5MBa/BcvXhyY171UpAYMGGAnnHCCXXHFFdaqVausfzsQsLJGxY0QgECJCXjdgJUYA6+DAAQcEqA+OQwKJkEAAoGA1/qEgOU8QXVEcNq0aWEw+g033GBjx461ioqKnKzesGGDzZw5M/xJd9U3O+tPf/qTjRs3zl566aXNHpOQdfvttweRR1d9ApaeHTNmTPh5uqvuOrkIUlqvEHz0tT7xvfjii4O4VvcqJp/oXQ0JWO3btw9ikmZa6eratastW7YsCIjZClgSNKN33HzzzSEmdS8xkNCVTwcfAlZOv5LcDAEIlJCA1w1YCRHwKghAwCkB6pPTwGAWBCCAgEUO5E8gmvGkriB1x4wePdr222+/mjlYDa2sAecSLCRE6St1s2bNsiOOOMJatGhhr776ql1wwQVhdpbW1eysDh06hOXefvttGzlypD355JM2derUIGxIONFRxRtvvNHU1XPwwQfbTTfdZF26dEkrYEk4U9fPbbfdFt5z5plnhvXVDZb67pNPPjkMn1cXWK4CViSeScjJh4+eV1eT+Oy2226hy+mggw6yyspKe/8CViEVAAAgAElEQVT990PHmoSdI488suB8UuPWkID1yCOP2L777mtz5861vffe2z7++GNr165d+Ge6rxDWd4RQYqI6tPbaa68a3pENWuuUU06x//u//wv50KNHj5wSFgErJ1zcDAEIlJAA/4FYQti8CgIQyIkA9SknXNwMAQiUkIDX+kQHVgmTIN9XSYR64IEH7JxzzqnVDSVBav/99w+ClESXrbfeerP5WO+++244IvjCCy+EDp5DDjmklhnvvfdeEC7UbaUjfv379w8/11E6/f2UKVPs0ksvrXWc7IsvvrCzzz7b5syZY48++qgddthhaQWs5557zoYMGWJ77LFHWC8SxyIDnn32WTvuuOPCcTaJLp06dcpLwGoMn48++ih0I7322mtBuPne975Xi4+6syS+STwqNJ9cBCx135166qm1bMv1K4RR3B577DG77777bPfdd69ZrzHHB7XIY/32sR9Ubj6braGcr9i6q7U+4hhrM2psvr8aPAcBCEAgIwGvG7CMhnMDBCBQ9gSoT2UfYhyEQGwJeK1PCFgxSil1P/3+97+3e++9N8yxqnvcTV8g1DFBdRJF16pVq0xH4CQUXXfddaFzp+4VdexIqNEfCR0Srq6//voagSoTpoZmYNX3bNQRpC8mLliwIHw5MZ8OrGj9fPhEws2wYcPClxxbtmy5mbkS93RUsph8GurAeuaZZ0Ic1HWXeuUqYOnZJUuW2ODBg0NXXuoxwuj44IMPPmjHHntspnBv9vN8BKxokdaDhtm3xk/O+Z08AAEIQCAbAl43YNnYzj0QgEB5E6A+lXd88Q4CcSbgtT4hYMU0qzT7Scf8/vznP9vDDz9sDz30UBjMrq4sHfE78MADg2cSuyTOpBvsHrleV3z6/PPPw/HBt956KzyvNTNdmQQsdTL985//tNdffz2sK7s1LF2D4Xv16lXznsYIWKk25sonk3/6uTqgJPQUg09DApa65NLFIR8BS8csR4wYYd/97ndrjhFGxwffeeedICRqLlmuV2MELHVidbr7wVxfyf0QgAAEsiLgdQOWlfHcBAEIlDUB6lNZhxfnIBBrAl7rEwJWrNPqP8bra4H6ctyVV15pqTOlGvryXn0C1qeffpp2tlJDqOoTsGTXNddcEwbQS2BLdxVDwKr7nkx8skmDSMAqJJ/ovaUSsL7++uvwhUodSY2OEWbThZaJT6MErC7bWKcFv830Cn4OAQhAIC8CXjdgeTnDQxCAQFkRoD6VVThxBgJlRcBrfULAcp5mdY/3NWtW/5whddBoqLeOFmow+c4775xXB1ahBBoNQZfoo2NpHTt2tAMOOMB69+5t2267bRhGrktim66owyjXDqzG8slG4KubIvV1PuUj8JVawNL7NANLx0qjY4SNPT4Y1sxjBlbke5uRp1jb0eOc/yZiHgQgEFcCXjdgceWJ3RCAQOEIUJ8Kx5KVIACBwhLwWp8QsAob54KvFnXHaOD2HXfcEb4EWN+VTljJZgZWNLA93YynFStW1BxHzFWgicSh008/3X71q19tNn8r8k1fMcxXwCoFn7p+6whhNCOsMXxS19UXIE877bRaRz0zCWX5HCHUO6PB/t/5znfs4osvtrPOOsv+8Y9/hEH6EhfzufIRsCq6bGNbHHEM4lU+wHkGAhDImoDXDVjWDnAjBCBQtgSoT2UbWhyDQOwJeK1PCFjOU0tfyVMXk457aci4hJMWLVqktVqDvvXVP32VUN01W265ZY1YkekrhJqhlTrAu6GvEOrl0TBwCSDnnXeeadB43759a+ZEtW7dOogjM2bMCF8/VGdY6qWZWPJHx9kac4SwUHxWr15tixcvDp1JqZe+cCiW48aNs9mzZwexR11wufL529/+FmKz3XbbbSYUpfqQOqusWAKWjhFeeOGF9tvf/jZ82VIxkG2KV/PmzfP6jaiqqgrPVVdX5/U8D0EAAhAoFgGvG7Bi+cu6EIBAfAhQn+ITKyyFQNIIeK1PCFgxyER1+YwePdo0gHv48OF2xhlnhCN4Eok2bdpkGvKt7hkJQhs3brQ777zTBg4cGDxLFWA0jH3WrFlB4JII9uqrr4Yv6y1cuNBOOOEEUxdQhw4dwnMaEK9B7hIkJNqMHz/e1Cml4ehPPPGETZs2LQxll+gj8SLdDKxI5Dn66KOD+LPLLruEtfXeSy65JHSU6WqMgKXnG8tH7OSrhpfLLn3NsW3btiZhSZ1hEui23377WoPUc+UTdT1pcL2YT548OXSkKaaXXXaZLVu2LIiNhRSwpk6dGvxp1arVZlmueB111FGhu07ipcTPww47LO/fBgSsvNHxIAQgUGQCXjdgRXab5SEAgRgQoD7FIEiYCIGEEvBanxCwYpCQEqEeeeQRmzRpkr300kv1Wqw5U1dddVXodkrt0tqwYYPNnDkz/El3qevo2muvrRGYonv0pUAd/1u7du1mj0l80ewkCWt6VzoBK3UGVt0FJKZNnz49CG9aXwKORLlcZ2BFIl1j+OidGoD/y1/+Mi0fCVviKmErdQZZLnwUQwmFOiaoGWWpl8RGxewnP/lJQQSsSJyK3iMBUuJmy5Yta14rcW7MmDG2dOlSO+iggxp1fFCLImDFoJBgIgQSSsDrBiyh4cBtCEAghQD1iXSAAAS8EvBanxCwvGZMGrv+9a9/2e9///sgOujIm7p3JCRpMLpEqGHDhtkOO+yQ1iN1aqlTad68ebZ8+fLwRcB+/frZ0KFDbdSoUaHjKN2lr/epk2rRokW2Zs2a0KV06KGH2sSJE61nz541gk5DXyGcO3dueF7im4Srk046KbxTXU0SwXQsMhoono+AFdndWD5iKl/VJSW2slXdY/K1e/fujeKjh6MYzJkzJ8RAgqOOJo4dO9ZefvnlcASzEB1YOp4pP8RWzDUoX+9UrkSXBLWIvY4Qqiss3+ODCFgxKiKYCoEEEvC6AUtgKHAZAhCoQ4D6REpAAAJeCXitTwhYXjMGuyBQRALRHKxrrrkmCKL9+/dv1NvowGoUPh6GAASKSMDrBqyILrM0BCAQEwLUp5gECjMhkEACXusTAlYCkxGXIRDN5FJXlrq1otln+ZJBwMqXHM9BAALFJuB1A1Zsv1kfAhDwT4D65D9GWAiBpBLwWp8QsJKakfidOAI6WlhRURHmjGmYv75EGB3dbCwMBKzGEuR5CECgWAS8bsCK5S/rQgAC8SFAfYpPrLAUAkkj4LU+IWAlLRPxN7EEVq1aFWalRcPdNZReX57s3Llzo5kgYDUaIQtAAAJFIuB1A1Ykd1kWAhCIEQHqU4yChakQSBgBr/UJASthiYi7ySXw2muv2amnnho+ADBkyJDQgaVB+oW4ELAKQZE1IACBYhDwugErhq+sCQEIxIsA9Sle8cJaCCSJgNf6hICVpCzEVwgUiQACVpHAsiwEINBoAl43YI12jAUgAIHYE6A+xT6EOACBsiXgtT4hYJVtyuEYBEpHAAGrdKx5EwQgkBsBrxuw3LzgbghAoBwJUJ/KMar4BIHyIOC1PiFglUd+4QUEmpQAAlaT4uflEIBAAwS8bsAIGgQgAAHqEzkAAQh4JeC1PiFgec0Y7IJAjAggYMUoWJgKgYQR8LoBS1gYcBcCEEhDgPpEWkAAAl4JeK1PCFheMwa7IBAjAghYMQoWpkIgYQS8bsASFgbchQAEELDIAQhAIEYEvO6fELBilESYCgGvBBCwvEYGuyAAAa8bMCIDAQhAgPpEDkAAAl4JeK1PCFheMwa7IBAjAghYMQoWpkIgYQS8bsASFgbchQAE0hCgPpEWEICAVwJe6xMClteMwS4IxIgAAlaMgoWpEEgYAa8bsISFAXchAAEELHIAAhCIEQGv+ycErBglEaZCwCsBBCyvkcEuCEDA6waMyEAAAhCgPpEDEICAVwJe6xMClteMwS4IxIgAAlaMgoWpEEgYAa8bsISFAXchAIE0BKhPpAUEIOCVgNf6hIDlNWOwCwIxIoCAFaNgYSoEEkbA6wYsYWHAXQhAAAGLHIAABGJEwOv+CQErRkmEqRDwSgABy2tksAsCEPC6ASMyEIAABKhP5AAEIOCVgNf6hIDlNWOwCwIxIoCAFaNgYSoEEkbA6wYsYWHAXQhAIA0B6hNpAQEIeCXgtT4hYHnNGOyCQIwIIGDFKFiYCoGEEfC6AUtYGHAXAhBAwCIHIACBGBHwun9CwIpREmEqBLwSQMDyGhnsggAEvG7AiAwEIAAB6hM5AAEIeCXgtT4hYHnNGOyCQIwIIGDFKFiYCoGEEfC6AUtYGHAXAhBIQ4D6RFpAAAJeCXitTwhYXjMGuyAQIwIIWDEKFqZCIGEEvG7AEhYG3IUABBCwyAEIQCBGBLzunxCwYpREmAoBrwQQsLxGBrsgAAGvGzAiAwEIQID6RA5AAAJeCXitTwhYXjMGuyAQIwIIWDEKFqZCIGEEvG7AEhYG3IUABNIQoD6RFhCAgFcCXusTApbXjMEuCMSIAAJWjIKFqRBIGAGvG7CEhQF3IQABBCxyAAIQiBEBr/snBKwYJRGmQsArAQQsr5HBLghAwOsGjMhAAAIQoD6RAxCAgFcCXusTApbXjMEuCMSIAAJWjIKFqRBIGAGvG7CEhQF3IQCBNASoT6QFBCDglYDX+oSA5TVjsAsCMSKAgBWjYGEqBBJGwOsGLGFhwF0IQAABixyAAARiRMDr/gkBK0ZJhKkQ8ErgwElPWWWXH3o1D7sKQKBD22Y2cO9KG9m3sgCrsQQESkfA6wasdAR4EwQg4JUA9clrZLALAhDwWp8QsMhNCECg0QQQsBqNMDYLjDig0sYc1DI29mIoBLxuwIgMBCAAAeoTOQABCHgl4LU+uRewLr74YpsxY0ZWcT3iiCPs7rvvtk6dOmV1v4ebPvvsMzvrrLNs/vz5tnLlSuvTp48Hs4pmwzfffGOrV6+2X/3qV7Z8+XL75JNPbNSoUTZnzhzbcssts3qvfpkGDBhg7777rt1///12/PHHZ/VcnG96+umnrW/fvnbqqafa1Vdfba1bt3blDgKWq3AU1Rh1Yi0+s01R38HiECgkAa8bsEL6yFoQgEA8CVCf4hk3rIZAEgh4rU8IWE2cfUkTsF544QU74YQT7MUXX6whf8YZZ9js2bNtiy22yBgNCWAScKZMmRLuPfnkk+3aa6+1tm3bZnw2zjcgYMU5euVlOwJWecUzCd543YAlgT0+QgACDROgPpEhEICAVwJe61NsBKxy7U5KmoAVCTEjR44MQlSu3XLqulLHVkVFhW211Vb21FNP2QMPPGC9e/f2+rufCLvowEpEmIOTHCFMTqzLxVOvG7By4YsfEIBA/gSoT/mz40kIQKC4BLzWJwSs4sY94+pJE7B0xPOkk06yiy66yM4///yMfOresGTJEhs8eLDpaOn3vvc9GzJkSFjnggsusObNm+e8Hg8UhgACVmE4el5FnVdDelfasP0Z4u45Tti2OQGvGzBiBQEIQID6RA5AAAJeCXitT2UrYEVCiTq3PvjggzBH6+233w7zki6//PKazp8333zT7rjjDpMwsmbNGtt1113t6KOPtokTJ1r37t3T5tMXX3xhTz75pN16661hjtPGjRvD7KpTTjnFjjnmGGvVqtVmz+mZ3/3udzZv3rzwjN5z+umn24knnmjTp0+vdwaWbL/lllts0aJFwb5u3brZoYceGuzr2bOnNWvWrOZdL730kg0dOtS22WYbu/POO23t2rXB1+h9Oqo3duzYMD/pjTfesJkzZ4YZUrokCp177rn1+lzfL1a29kW2yabUq1evXnbvvfcGHpkuMTz77LPtN7/5jf3hD3+w73znOzZixAj7+uuvbeHChdajR4+0S3z11VeBwQ033FAzd6tfv36Blbq56h4/zPV+vXTTpk22YsWKmviuX7/eGnpHZGg6fsrRn//857Vi4f0IYVVVVXCpuro6Uxj5OQQgAIGSEvC6ASspBF4GAQi4JEB9chkWjIIABMzMa30qewFL4pDEnHXr1oVE1MB0iTotW7a0P/3pTzZu3DiTuFL3klB01VVX2aBBg2qJRBs2bLDzzjvPfv3rX6dNbB2N0zynzp071/y8oWd+/OMfh/UfeuihzYa4//nPfw4iV13RRwu3a9cuCFCnnXaatWjRIrwrEon0bq2rriQNSU+9rrjiCtt7771NYlZdvyXC3XXXXVmLWLnYVwgBK5qftdtuuwVRr3379nbhhReGbqybb77ZxowZs1lMJEYpHtOmTUsbL4lYc+fOrYlXrvdrUcVXsdCfdNfhhx8e5nTtsssutX6cKf9uv/32IILpQsDi/0cgAAEI5EfA6wYsP294CgIQKCcC1Kdyiia+QKC8CHitT2UvYCmNJOT84he/sMrKSvv000/D7KS///3vJrFJ/5TIpWHgHTp0CGLEI488ErqRPv/8c1u8eLFF3SXq9JGopS4gdVqpq2uvvfYK85jU0aQv6914441hwPill14aOrE0dFziioQyCURXXnllWE8dO3qP7IqEpNQ5X+oWk33q9JLYJHu23XbbYP/SpUuDzerykTg3cODAWgKWBC8JcHqXusnk94IFC2zChAn2rW99yzp27Bi6j/S/xUID1SXsPfroo6FLSV+6y3TlY5/WzPcIYerw9lQbJewcddRRoStNopZimHpFopfErmuuuSbMypJg+MorrwSfJRxKtFMnnK5c70+Nr7rIZs2aZfoapkTFV199NeSeusM0uF5fmozsS+U3depUmzx5snXt2tX+9a9/hRzSEcuDDz7YbrrpJuvSpQsCVqaE5OcQgAAE6iHgdQNGwCAAAQhQn8gBCEDAKwGv9Sk2AlamwNadqRQJJQcddFAQTST+RFeqGCIBSOJF6lE83ScxR/OVJk2aVDNf6fXXX7fhw4fbt7/97SBK6ahe6iXxQUf7/vKXv9h9991nu+++u/3jH/8IQpREolQxLHoueo86pVIFLIkxOpKoI38adp56zE32yyetm/oVvtQuJ4kgej7yS+uPHz8+CF4SqLSmjhJGV8TrnHPOCR1NmeZJ5WNfYwSsiKM66SK2Wu+jjz4KnVePP/54EPb69+9fKyY6njhs2LAQQ/1JjfNjjz1m6o5K7crL9f5oqLyELwlhhxxySK33v/feeyEO6rZKtS/ilyp2Rg9GRyXnzJkT8vCwww5DwMpUAPg5BCAAAQQscgACEIgZAa//gRgzjJgLAQgUgYDX+lT2Apa6l3SEbIsttqgJ68cffxxEhXfeeSd0Jqlbqe6l2USar6RL9+hY3m9/+9vQ7aQuLIke6S7N0xo9erTp+JfmK61atSqIJOp40rHDNm3a1HosEmAkbkQCljq/JGxcf/31NQJG3XdFgo46eTQfS8fqIgFL3V3R30XPqXtMw84vu+yyGttS18zliFq+9jVGwNIMKx3n/OlPf2o6Bpk6Z0ydTTpKqblRdX8W8VfXmY5+DhgwwLbeeuvNBMuIRb73H3fccXbdddeFo511r0gcjEQ0CVSZ4lt3jVziU4T6lXHJx/rtYz+o/M88towPOLihokMna33sEGszcvOjpw7MwwQIQKBABLxuwArkHstAAAIxJkB9inHwMB0CZU7Aa32KjYCV2p2UTa40dFRNx8fUlRMFpaH1UoeMS/zRUb5srqgjLOroqe+re19++WWYz6SOqMhHiVrqrnrrrbfqHXCe7uuFqTOwItEt1VZ1VunYo4aNH3jggbXcyEUgyde+fAWs1I6kBx980I499thatkfH/vSXqd1Z+t86EqojnxIDo0tH/XSk7yc/+Un4kmE0Qyyf+zPFV2vWZSsBMFN86+ZYLvHJJj8LfU8cBayIQZsRJ1vbn51RaCSsBwEIOCHgdQPmBA9mQAACTUiA+tSE8Hk1BCDQIAGv9SmRAlZ9A8XTRTBVwIoEoGxyPRKsspn5FK0bCVgffvhhONao42f1faGvIQFLRxv13k6dOtUyte57Un+Yi0CSr335CliRQKVjmJkuddupOy71qKBELHXG6QuQf/vb32otsc8++5iO6u233341f5/L/dnEty5bzTHLFF8ErEyRLtzPm23V0b69+OHCLchKEICAKwJeN2CuIGEMBCDQJASoT02CnZdCAAJZEPBanxItYNUn9NQXz0gASh36nSn2mTp0NM9KX9LTn0J1YBVbwCp1B1Y0LyoTa/1cw9wlVmkget1LXxh8+eWXw7HM3/3ud6Zjibr23XffMBus7lcCs7k/U3y1PgJWNpFrunsQsJqOPW+GQCkIeN2AlcJ33gEBCPgmQH3yHR+sg0CSCXitT4kUsCIBRmKGBqv37Nkzq9yMxIpsB51rUQVec5ckrKSbkZQ6XD2XGVjR8PD3339/sxlYxRawspmBlc4+8cimYyk1GJmGtEf3Ru/TMPf777/fjj/++IwxffPNN8PcLB1LvOeee8KcsoaudPdHM7MamoEVCXDpZmClO86ZzoZcOuQyOl6EGzhCWASoLAkBCBSEgNcNWEGcYxEIQCDWBKhPsQ4fxkOgrAl4rU+JFLA00FwdT+qo0kwr/XvqHCRl4nPPPRfmZGk4ugSIDh06WOqsJQkedYUvdexIpJg5c2aNiBIJMBI60n2l7oknnrCTTjrJJMDk8xVCfSlRX0Tccssta4a4F1vAEp9sv0KYal8+AlY0vF0CYBSHdJUiNaapX2aM5paJkb5WmHqldr9FAlau92f7FcKHHnooCGXR/K6GvkIoG5csWWKDBw8OOarh888884z17ds37RckPVTOOApYYYj7kOHWZugoDwixAQIQKBIBrxuwIrnLshCAQIwIUJ9iFCxMhUDCCHitT4kUsJR7mqc0fPhwW7t2rU2dOtUmTZpk2267rW3cuDEc+dIX+/TP1OOCEqguv/zy8DPNxtK/H3LIIVZZWWnqhNKMJQ1jP/jgg+2mm26yLl26hDSXODJu3Djbcccdw1fy9IwuiVcaMC4bdKUKWPq6oAZ9P/nkk6YvKUpok32an6QvFk6fPt3Wr18fjr7py4i6otlepRCw8rEvVwErVZRKN9uqbg159tlnTZ1Quh544AHr3bu3RX/Xvn17mzVrVuiEa926tWl4/sMPPxw6sLbaaquaWWO53i8RTOKY4qvh8HrHEUccEQTRV199NQiaCxcuDEPj9bVECaG6In7V1dVhZtf48eNDvsgu5YUG+//zn/8MHYJVVVWbHUOUD54u2ahL/nBBAAIQ8ETA6wbMEyNsgQAEmoYA9alpuPNWCEAgMwGv9SmxApaEBwkYp59+uq1bty5tBCUa6U/btm1rfi7RSOKCBKp0l4QtCVn7779/zY8lfEmA0XN1L3Vf6St7+npe3S8t/vnPfw72RQJX6rPt2rULnV6nnXZaTfdYKQUs2ZKrfXomlyOEr7/+ehAZxTybo54avj5hwgS77bbbgsgo8Uhxro+97BHHG264IbxHg98bilW6+/V3eq9ioT/prsMPP9yuvfbazWZsZeInMXT06NEhvvUdIYwG6j/yyCO1xNbIjtQPFqT7kme0burHCjKXs83vQMDKhxrPQAACpSDgdQNWCt95BwQg4JsA9cl3fLAOAkkm4LU+JVbAipJRc4009FtHttasWWMdO3a0/v37B+GoX79+VlFRsVneSnBSZ9Stt94aBoFLYNlrr73sJz/5STim1rlz582e2bRpk2nekb54p2fUTaV36Gt06qZSd046geGDDz4IR+cWLVoU7OvWrVvoIpo4cWI4wpj6tb1SC1hyMhf7chWwomN2qUcCMxWR6BkNZlfnU48ePSxiL6Fq9erVQbAURx3nU7zqcsz1ftkUPSPxMsoJ5Y/mao0aNaqWCJrqQ7b8ELAyRZ6fQwACEEhPwOsGjHhBAAIQoD6RAxCAgFcCXuuTewHLa0CxCwIQ+A8BOrDIBghAwCsBrxswr7ywCwIQKB0B6lPpWPMmCEAgNwJe6xMCVm5x5G4IQCANgVXzt7KqnTekZ7NFN6vYdrRV9DgfdhCAAARKTsDrBqzkIHghBCDgjgD1yV1IMAgCEPg3Aa/1CQGLFIUABBpNoEEB69+rV2w/0Sq+e1Wj38UCEIAABHIh4HUDlosP3AsBCJQnAepTecYVryBQDgS81icErHLILnyAQBMTyEbAsi26WYs+rzSxpbweAhBIGgGvG7CkxQF/IQCBzQlQn8gKCEDAKwGv9QkBy2vGYBcEYkQgOwFrB2vR59UYeYWpEIBAORDwugErB7b4AAEINI4A9alx/HgaAhAoHgGv9QkBq3gxZ2UIJIZANgKWZmBV7DgjMUxwFAIQ8EHA6wbMBx2sgAAEmpIA9akp6fNuCECgIQJe6xMCFnkLAQg0mkDDQ9x3sIquoxGvGk2ZBSAAgXwIeN2A5eMLz0AAAuVFgPpUXvHEGwiUEwGv9QkBq5yyDF8g0EQEqqqqwpurq6ubyAJeCwEIQCA9Aa8bMOIFAQhAgPpEDkAAAl4JeK1PCFheMwa7IBAjAghYMQoWpkIgYQS8bsASFgbchQAE0hCgPpEWEICAVwJe6xMClteMwS4IxIgAAlaMgoWpEEgYAa8bsISFAXchAAEELHIAAhCIEQGv+ycErBglEaZCwCsBBCyvkcEuCEDA6waMyEAAAhCgPpEDEICAVwJe6xMClteMwS4IxIgAAlaMgoWpEEgYAa8bsISFAXchAIE0BKhPpAUEIOCVgNf6hIDlNWOwCwIxIoCAFaNgYSoEEkbA6wYsYWHAXQhAAAGLHIAABGJEwOv+CQErRkmEqRDwSgABy2tksAsCEPC6ASMyEIAABKhP5AAEIOCVgNf6hIDlNWOwCwIxIoCAFaNgYSoEEkbA6wYsYWHAXQhAIA0B6hNpAQEIeCXgtT4hYHnNGOyCQIwIIGDFKFiYCoGEEfC6AUtYGHAXAhBAwCIHIACBGBHwun9CwIpREmEqBLwSQMDyGhnsggAEvG7AiAwEIAAB6hM5AAEIeCXgtT4hYHnNGOyCQIwIIGDFKJhSr6EAACAASURBVFiYCoGEEfC6AUtYGHAXAhBIQ4D6RFpAAAJeCXitTwhYXjMGuyAQIwIIWDEKFqZCIGEEvG7AEhYG3IUABBCwyAEIQCBGBLzunxCwYpREmAoBrwQQsLxGBrsgAAGvGzAiAwEIQID6RA5AAAJeCXitTwhYXjMGuyAQIwIIWDEKFqZCIGEEvG7AEhYG3IUABNIQoD6RFhCAgFcCXusTApbXjMEuCMSIAAJWjIKFqRBIGAGvG7CEhQF3IQABBCxyAAIQiBEBr/snBKwYJRGmQsArAQQsr5HBLghAwOsGjMhAAAIQoD6RAxCAgFcCXusTApbXjMEuCMSIAAJWjIKFqRBIGAGvG7CEhQF3IQCBNASoT6QFBCDglYDX+oSA5TVjsAsCMSKAgBWjYGEqBBJGwOsGLGFhwF0IQAABixyAAARiRMDr/gkBK0ZJhKkQ8EoAActrZLALAhDwugEjMhCAAASoT+QABCDglYDX+oSA5TVjsAsCMSKAgBWjYGEqBBJGwOsGLGFhwF0IQCANAeoTaQEBCHgl4LU+IWB5zRjsgkCMCBw46Smr7PLDGFmMqbkS6NC2mQ3cu9JG9q3M9VHuh0CTEvC6AWtSKLwcAhBwQYD65CIMGAEBCMRIYEfAIl0hAIFGE0DAajTC2Cww4oBKG3NQy9jYi6EQ4D8QyQEIQMArAeqT18hgFwQg4LU+IWAlPDc3btxoLVq0sGbNmiWcBO43hgACVmPoxetZdWItPrNNvIzG2kQT8LoBS3RQcB4CEAgEqE8kAgQg4JWA1/oUawFrw4YNtmzZMlu6dKmtXr3a1q1bZ+3atbPevXvbgAEDbMiQIbbddtt5zYkmteuLL76w+++/36qrq+3SSy+11q1bB3s+++wzO+uss2z+/Pm2cuVK69OnT5Pame3Ln376aevbt6+deuqpdvXVV9f4U9/zH374oZ144onhx3fffbd16tSp3ld5YJKrf9lyK9R9CFiFIul/HQQs/zHCwtoEvG7AiBMEIAAB6hM5AAEIeCXgtT7FUsD65ptv7IknnrApU6bY2rVr6415x44dbfr06XbaaadlFDS8Jk6x7HrppZds6NChtt9++9USfDyINfn4nKvAg4CVD+X6n0HAKixPz6txhNBzdLAtHQGvGzCiBQEIQID6RA5AAAJeCXitT7ETsCReLVy4MIhSutRlpX/fc889g0i1adMme++990J30XXXXWcSas444wy74oorrG3btl7zo+R21SdgldyQAr0QAatAIPNcBgErT3AxekydV0N6V9qw/RniHqOwYSpHdMgBCEDAMQGv/4HoGBmmQQACJSLgtT7FTsCSUBEd/Zo3b54deeSR9c5v0pHC8ePH20MPPRQErMmTJ1vz5s1LFHLfr0HA4ghhITO0qqoqLKcjqVwQgAAEPBHwugHzxAhbIACBpiFAfWoa7rwVAhDITMBrfYqVgKWZVxMmTAjdVTfccIMNHz484/DxF198Mdz35Zdf2n333We77757rWi98cYbNnfu3CBySdTZdddd7eSTT7YxY8ZY586dN4tstvdrrtJJJ51kF110kZ1//vmbrXPxxRfbjBkz7K677qoR5CJRaZtttrE777zTVq1aZbNmzbKnnnoqo13RPLAlS5bY8uXLbf369datWzfbd999Q4dav379rKKiotaMq1SjjjjiiDALqk2bNg3OwErn/9FHH20TJ0607t271/IzOqanjjit/eabb9qcOXNMImRlZaUNHDgwvEvdc3WvbP2JnmvKDizNE3vyySft1ltvDew1GF+zw0455RQ75phjrFWrViX3L3NJKuwdCFiF5clqEIBA4Qh43YAVzkNWggAE4kqA+hTXyGE3BMqfgNf6FCsB67nnngtHBvfYYw+75ZZbrEOHDhkzR0cONdRb87IkemnIty79/b333hs6tCT21L0k/PzmN7+x733ve3nd3xgBS8LZj3/8Y7vgggvsk08+qWWahBH5LqEtut5///0gIEmgS3dpsH0k+H3++ec1AlXqvZkELPHSsHx1samzre4lseyqq66yQYMG1YiKkYD12muvBZFK4lq65xYvXmyRAKKf5+JP9PXEphKwJLSdd9559utf/zot+5EjR9rs2bNriaGl8C/jL0aBb0DAKjBQloMABApGwOsGrGAOshAEIBBbAtSn2IYOwyFQ9gS81qdYCVgSnIYNGxaEHf2JxItM2SNx46ijjrJITNhiiy1MYpjWeuutt0In1Lhx46x9+/b27rvvBiHmyiuvrPVFu1zvb4yAFQ2mnzp1ahCM1JH1+uuvh4H0mv+V+qW9r7/+2i688EJTR9fYsWMDl2233TYgeeedd+yaa64Jvhx66KF2xx13WNeuXcPPch3inur/L37xi9AJJwHxo48+CoKaOs00ND9VjIoErEceeST8TF87HDFiRPhS5CuvvBKENHW+6Z+XX365tWzZ0vL1pykELNmqXDn77LNDp5XyaK+99gqdbupU+9WvfmU33nhjEE/luzqxSuVfpt+JQv8cAavQRFkPAhAoFAGvG7BC+cc6EIBAfAlQn+IbOyyHQLkT8FqfYiVgXXbZZXbuuefWOnaXTeKkHs2TsLTVVlvViD4SeH7+85/XEsMkyugI4fPPPx8EGR07jESibO7v2bNnODKX7xFCCVjpBs/rKJ6Opf31r3+1Bx54wHr37h1EKs0E09cDJW716NGjFhIJXzpCqc4rCYBR51YuAlaq6CKhbNq0adaiRYua93z11VdBgNJRSf2RiKZZY6kClrqQJFSlio6RsHjggQeGI5MSxPL1J18BS+JaLtfKlSvD8UBdEdtvf/vbdvPNNwehMfX617/+FTrj/vKXv9QcXy2Vf7n4VIh7H+u3j/2gslkhlirZGhUdOlnrY4dYm5FjSvZOXgQBCJSegNcNWOlJ8EYIQMAbAeqTt4hgDwQgEBHwWp9iJWClmxuVTYrVFbDUIaNurJdffjkIVBKcGrokaOVyv9ZqjIClI3d/+MMfaoSSVNt0HFJdWanHIRuyPRKRJJwsWrTIdtttt3B7LgJWNv5H6+n444IFC8KRuejdzzzzjD366KO233771TK1blw6deqUMZz1+dMUAtZvf/vbMMdLXVgS59Jd6nobPXq03X777TZq1KiS+ZfxRQW+IY4CVoSgzYiTre3PzigwEZaDAAS8EPC6AfPCBzsgAIGmI0B9ajr2vBkCEGiYgNf6lEgBS4KMjg+qc0ZCUybhRMfdcrm/sQJW27ZtgwikuVJ1r8cee8wOP/zwtMcoN23aZB9//HGYUfX222+Hzp8//vGPtmLFirBMavdQLgJWNv6nDmyPOr3S/V2qP5kErFz8yVfAimLVUA6ou00C1fz582sxjDoCsyl+6Yb5F9O/bGwq5D1xFrCabdXRvr344ULiYC0IQMARAa8bMEeIMAUCEGgiAtSnJgLPayEAgYwEvNanWAlY0QysmTNn2jnnnJMRenRDdFRN85fUwaSv4Q0dOjQc+cpGwMoktKQzpDEdWA3ZlU6o0SBxzVrSIPF0A9Yj+/IVsLLxv5ACVj7+NIWAFXUEZpOIqQJWKfzLxqZC3oOAVUiarAUBCBSSgNcNWCF9ZC0IQCCeBKhP8YwbVkMgCQS81qdYCVgvvPCCnXDCCeEYXD5fIYyOemUjyKQmZa7369nGCFiaBaXno2HsqbZEHViRICIxREPEr7/++jAcXXOxdFRPz/7whz+0Ll26hHlamvWUr4BVyg6sfP1pSgHrrrvuCnPIsrlK5V82thTynjgLWBwhLGQmsBYE/BHwugHzRwqLIACBUhOgPpWaOO+DAASyJeC1PsVKwPriiy+CWDNnzpww9FuiQaYvEb744othiPmXX35ZM0g7mumkTqzUuVD1BTPX+zMJWBqKrmHnOoKWKn5EQtmnn35a72yuaAZWNFMp6i475JBD7LrrrrPtttuulhvqyFLnmeZQ5StgZTMDKxIX9f66M7A0fD51gHxkYDphMF9/mkLAijoC1Q2obiwNrs90lcq/THYU+udxFLDCEPchw63N0MyzyQrNi/UgAIHSEfC6ASsdAd4EAQh4JUB98hoZ7IIABLzWp1gJWEqj6upqGzJkSMgoCTZHHXWUaSh7ukvizfjx4+2hhx6yK664Igw/l8iQ+lW9dF8V/Oabb8JRwylTpgSBSfOvGvoKYd37JaxFnVIa/i471R0VXW+88Ub4QqHEjHQClr5CmO5rf5prpfUkCN13333h64gNdXrJLv1cz+jKV8DK5SuEmhWlLxK2bNmyZoh7LgJWvv40hYAViXZie88992z2MQB9nVFfZNSR1/vvv9+OP/74vOOVq3+lLrlVVVXhlfr95IIABCDgiYDXDZgnRtgCAQg0DQHqU9Nw560QgEBmAl7rU+wELIky6nyRMLVx48YgZk2aNCkcK5RoosHYEkwkGEg4UpePjtBJwNJw9Oh67rnngjD1/vvv26WXXhq6lNq3b2864rV06VKbPn26fec73wkCU/fu3S3X+yNx46233rLZs2cHwapVq1b2/PPP2y9/+UtbtWqVvfvuu/UKWBK8ZsyYYePGjQvil47x/dd//Vew7dxzzw2CWosWLWz58uU2aNAg+/73vx9Et3322SeIdPrq4Ny5c8PRwk8++aReAUs+q5stGhhf38DyyH/584tf/MImTJhgOuqo7iwd59SRxo4dO4bOsUjMyGeIe77+5CrwRLYJTKY5aPUxkUAlsU7ddL169Qr/rk64ysrKkFfz5s0LMTn44IPtpptuCsc5S+Vf5pJU2DsQsArLk9UgAIHCEfC6ASuch6wEAQjElQD1Ka6Rw24IlD8Br/UpdgKWUkUi1pNPPmnTpk0LX9qr75KgMnXq1CBwtW7dutZtWkNikLqy0g0+l6AjAeLII48MxxRzvV/ihoQr2Vj3kqC255572umnn55WwJKotNdee4WjknUvdVNp3c6dO4cfpc5Uqnuv/Fcn11//+tcgMj344IN27LHHhtv+8Y9/hM6shx/+/19fO+CAA8LRP4ks6b64l43/mjEmMS061pmPgJWvP00hYInb+vXrQ4wlUKW7JGwpj/bff/9Gxas+/yLGmnGWbhZXdExTXX2pHXiRrdG6sjPdMc9sSzMCVrakuA8CECg1Aa8bsFJz4H0QgIA/AtQnfzHBIghA4P8T8FqfYilgRUmlzpinnnoqCC9//OMfgxAl0UZizIABA+y4444LgkxDl47zqVNJxwz1H/u77rqrHX300TZx4sTQeVX3yuV+zez63e9+FwQMdd5EotWoUaPsgQceCF1Z6Y4Q6iuEt956q61YsSJ8WXD16tXWv3//IHgdc8wxoZMr9ZLoc/PNN5vmYq1ZsyZ0U+m42tixY0NnmoS6wYMHh04hHWmLZjWpC0ydZrJNxxEXLlxoO++8c1oBK3pfLv7nI2DpPfn401QCluxVnCWoKmZiKVFLAuRPfvITGzNmTI3YGDEspH8IWPxfDAQgAIGGCXjdgBE3CEAAAtQncgACEPBKwGt9irWA5TXY+dqVz9cO830Xz0GgkARWzd/KqnbekH7JLbpZxbajraLH+YV8JWtBAAIQyIqA1w1YVsZzEwQgUNYEqE9lHV6cg0CsCXitTwhYjtIKActRMDAlJwINClj/Xqli+4lW8d2rclqXmyEAAQg0loDXDVhj/eJ5CEAg/gSoT/GPIR5AoFwJeK1PCFiOMg4By1EwMCUnAtkIWLZFN2vR55Wc1uVmCEAAAo0l4HUD1li/eB4CEIg/AepT/GOIBxAoVwJe6xMClqOMQ8ByFAxMyYlAdgLWDtaiz6s5rcvNEIAABBpLwOsGrLF+8TwEIBB/AtSn+McQDyBQrgS81icELEcZh4DlKBiYkhOBbAQszcCq2HFGTutyMwQgAIHGEvC6AWusXzwPAQjEnwD1Kf4xxAMIlCsBr/UJAatcMw6/IFBCAg0Pcd/BKrqORrwqYTx4FQQg8B8CXjdgxAgCEIAA9YkcgAAEvBLwWp8QsLxmDHZBIEYEqqqqgrXV1dUxshpTIQCBJBDwugFLAnt8hAAEGiZAfSJDIAABrwS81icELK8Zg10QiBEBBKwYBQtTIZAwAl43YAkLA+5CAAJpCFCfSAsIQMArAa/1CQHLa8ZgFwRiRAABK0bBwlQIJIyA1w1YwsKAuxCAAAIWOQABCMSIgNf9EwJWjJIIUyHglQACltfIYBcEIOB1A0ZkIAABCFCfyAEIQMArAa/1CQHLa8ZgFwRiRAABK0bBwlQIJIyA1w1YwsKAuxCAQBoC1CfSAgIQ8ErAa31CwPKaMdgFgRgRQMCKUbAwFQIJI+B1A5awMOAuBCCAgEUOQAACMSLgdf+EgBWjJMJUCHglgIDlNTLYBQEIeN2AERkIQAAC1CdyAAIQ8ErAa31CwPKaMdgFgRgRQMCKUbAwFQIJI+B1A5awMOAuBCCQhgD1ibSAAAS8EvBanxCwvGYMdkEgRgQQsGIULEyFQMIIeN2AJSwMuAsBCCBgkQMQgECMCHjdPyFgxSiJMBUCXgkgYHmNDHZBAAJeN2BEBgIQgAD1iRyAAAS8EvBanxCwvGYMdkEgRgQQsGIULEyFQMIIeN2AJSwMuAsBCKQhQH0iLSAAAa8EvNYnBCyvGYNdEIgRAQSsGAULUyGQMAJeN2AJCwPuQgACCFjkAAQgECMCXvdPCFgxSiJMhYBXAghYXiODXRCAgNcNGJGBAAQgQH0iByAAAa8EvNYnBCyvGYNdEIgRAQSsGAULUyGQMAJeN2AJCwPuQgACaQhQn0gLCEDAKwGv9QkBy2vGYBcEYkQAAStGwcJUCCSMgNcNWMLCgLsQgAACFjkAAQjEiIDX/RMCVoySCFMh4JUAApbXyGAXBCDgdQNGZCAAAQhQn8gBCEDAKwGv9QkBy2vGYBcEYkQAAStGwcJUCCSMgNcNWMLCgLsQgEAaAtQn0gICEPBKwGt9QsDymjHYBYEYEUDAilGwMBUCCSPgdQOWsDDgLgQggIBFDkAAAjEi4HX/hIAVoyTCVAh4JYCA5TUy2AUBCHjdgBEZCEAAAtQncgACEPBKwGt9QsDymjHYBYEYEUDAilGwMBUCCSPgdQOWsDDgLgQgkIYA9Ym0gAAEvBLwWp8QsLxmDHZBIEYEELBiFCxMhUDCCHjdgCUsDLgLAQggYJEDEIBAjAh43T8hYMUoiTAVAl4JIGB5jQx2QQACXjdgRAYCEIAA9YkcgAAEvBLwWp8QsLxmDHZBIEYEDpz0lFV2+WGMLMbUuBLo0LaZDdy70kb2rYyrC9hdYgJeN2AlxsDrIAABhwSoTw6DgkkQgEAg4LU+IWCRoBAoIIGvvvrKKioqwp8kXQhYSYq2D19HHFBpYw5q6cMYrHBNwOsGzDU0jIMABEpCgPpUEsy8BAIQyIOA1/qEgJVHMHmkPAls2LDBli1bZkuXLrXVq1fbunXrrF27dta7d28bMGCADRkyxLbbbru0zm/atMmeeOIJu+222+zXv/61derUKdz32Wef2VlnnWXz58+3lStXWp8+fcoSHgJWWYbVtVPqxFp8ZhvXNmKcDwJeN2A+6GAFBCDQlASoT01Jn3dDAAINEfBanxCwyNvEE/jmm2+C+DRlyhRbu3ZtvTw6duxo06dPt9NOO81at25d674PP/zQTjzxxPB3d999NwJW4rMKAMUmgIBVbMLls77XDVj5EMYTCEAgXwLUp3zJ8RwEIFBsAl7rEwJWsSPP+q4JSLxauHBhEKV0qctK/77nnnsGkUqdVe+9957df//9dt1119lLL71kZ5xxhl1xxRXWtm3bGt8QsJiB5TrRy9A4jhCWYVCL5JLXDViR3GVZCEAgRgSoTzEKFqZCIGEEvNYnBKyEJSLu1ibw9NNP13ROzZs3z4488khr1qxZWkw6Ujh+/Hh76KGHgoA1efJka968ebgXAQsBi9+t0hBQ59WQ3pU2bH+GuJeGePzf4nUDFn+yeAABCDSWAPWpsQR5HgIQKBYBr/UJAatYEWdd9wQ082rChAmhu+qGG26w4cOH1yteRc68+OKL4b4vv/zS7rvvPtt9993t4osvthkzZtTyt1evXnbvvffaDjvsUGsGVvv27e3qq6+2Bx98MNx/xBFH2NSpU22vvfZK+24JY+oQW7x4sa1YscK6detmhx56qE2cONF69uxZ65lIROvevbude+65dskll9g999xjO++8c7DvuOOOCzO5HnjgAbvlllts+fLlYcaX5nKdcsopdswxx1irVq3yiltVVVV4rrq6Oq/neQgCEIBAsQh43YAVy1/WhQAE4kOA+hSfWGEpBJJGwGt9QsBKWibibw2B5557LhwZ3GOPPYKg06FDh4x0dORQApTmZUn0OvXUU7MWsDQ/68477wzD4VMvzdbS8HcNik+9dFxxzJgxpi6xupeEp5kzZ4bjji1atAg/jgQsiWQSou66667w9127dg3D6XfbbTc7++yz7frrr0/r56RJk8Kaded7ZYRiZghY2VDiHghAoCkIeN2ANQUL3gkBCPgiQH3yFQ+sgQAE/kPAa31CwCJLE0tAHVLDhg2zCy64IPyp7+hgXUASlI466igbOXKkzZ4927bYYousjhBqHXVb6eihRKV33303vPemm24Ka2nGloQpXR988EEQxx5//PEwc0sdV9tuu61t3LgxCFrnn3++SYCTIDZw4MBaAtYjjzxi++67r82dO9f23ntv+/jjj8O66uAaNGiQHXjggUGEU2eWBLlnn33WJF79z//8j/3hD3/I60uJCFiJ/TXCcQi4J+B1A+YeHAZCAAJFJ0B9KjpiXgABCORJwGt9QsDKM6A8Fn8Cl112WThqp06l6AuC2XilzqihQ4faNttsU/PFwWxmYI0dOzYIR6nD36O19HcLFiwIRwR1LVmyxAYPHhy6u6ZNm1bTZRXZJ/FK4puEqmuvvTasGdkgASvqDkv1J/L39ttvt1GjRtVydf78+aGb66qrrgpHHnO9ELByJcb9EIBAqQh43YCVyn/eAwEI+CVAffIbGyyDQNIJeK1PCFhJz8wE+x/NriqVgKV5VBK+Uq9IdNKXDtURtuuuu4b5WhKtdL+O/qmLqu716aef2plnnmmrV6+2RYsWheOB0VrPPPOMPfroo7bffvvVeizqONN8Ls3EOvjgg7M6NplNijzWbx/7QWX64ffZPM895U+gokMna33sEGszckz5O4uHrgh43YC5goQxEIBAkxCgPjUJdl4KAQhkQcBrfULAyiJ43FKeBEotYK1cuXKz43npBKyPPvooHCnU1w6zuaJ1062V+vz7778fjiVGA+T1M3VwHX/88WEWmIa/V1RUZPPKze5BwMoLWyIfajPiZGv7szMS6TtONw0BrxuwpqHBWyEAAU8EqE+eooEtEIBAKgGv9QkBizxNLIGoI0mDy88555ysOUQzsEaMGBGOBGroeTZHCLMVsFKPAmZjVLYCltbSbC3N3Lrxxhs3GyavrxDqCOEuu+ySzWtr3YOAlTOyxD7QbKuO9u3FDyfWfxwvPQGvG7DSk+CNEICANwLUJ28RwR4IQCAi4LU+IWCRo4kl8MILL9gJJ5wQjt/l8xXC1HlRxRCwUo8VZhOkTB1YqWvomOJ///d/m+ZlqdNLRxF1aci75mF17tw5m1fW3IOAlROuRN+MgJXo8DeJ8143YE0Cg5dCAAKuCFCfXIUDYyAAgRQCXusTAhZpmlgCX3zxhZ199tk2Z86c8DU/DXLP9CXCF1980YYPHx7mVN133322++67B36FFLA+//xzmzJlil1//fVhltVhhx2WVYxyEbBSF9SXCP/2t7/ZuHHjwpcI083PymQAAlYmQvw8IsARQnKh1AS8bsBKzYH3QQAC/ghQn/zFBIsgAIH/T8BrfULAIkMTTaC6ujrMf9J13XXX2VFHHVXvHKh169bZ+PHjQ8fSFVdcYZMnT7bmzZsXXMDSguoIO+WUU8LXAufOnWvt27evFae33347zMnSMPeFCxdajx49akS0dJ1bkSgmoW7p0qXWv3//WutFQ+F1rBIBK9G/EkVzPgxxHzLc2gyt/QXMor2QhSHwbwJeN2AECAIQgAD1iRyAAAS8EvBanxCwvGYMdpWEgLqPJNpImNq4cWMQsyZNmhSOFbZs2dI2bdpkEoTuv//+IHC99NJLdsYZZwQBq23btjU2Rt1Pr732mi1YsMCqqqrCzz777DM766yzwrG8bGdg6Tm9UwKWxDJ1fF144YW20047BXuef/55u+iii4IQpfld6iKTkJapA2vJkiU2ePDgMEh+1qxZ4euG8nHDhg3BZnV96cuEmpHVpUuXnPhH/koQ5IIABCDgiYDXDZgnRtgCAQg0DQHqU9Nw560QgEBmAl7rEwJW5thxR5kTkIj15JNP2rRp0+wvf/lLvd527NjRpk6dGgQuDW5PvVKFKv19165dbdmyZfb9738/LwFLa6hoSFiL5lPVNUwdWLNnz66ZV5VJwJJQJbFLRxPTXd26dbPbb7/d+vXrl3PEEbByRsYDEIBAiQh43YCVyH1eAwEIOCZAfXIcHEyDQMIJeK1PCFgJT0zc/w8BiVBPPfVU6Eb64x//GL7SJ9HqgAMOsAEDBthxxx3XYGfS3//+dzvvvPPs4YcftsrKynC070c/+lHeApYskyildRYvXmwrVqywdu3ahQ4qdWfpq4GtWrWqcSCTgKUbNffrd7/7nd122232zDPP2Pr1623XXXcNw+zHjBlj3bt3zyslELDywsZDEIBACQh43YCVwHVeAQEIOCdAfXIeIMyDQIIJeK1PCFgJTkpch0ChCCBgFYok60AAAoUm4HUDVmg/WQ8CEIgfAepT/GKGxRBICgGv9QkBKykZiJ8QKCKBVfO3sqqdNxTxDQleuuXWVvGd06yix/QEQ8B1CORPwOsGLH+PeBICECgXAtSncokkfkCg/Ah4rU8IWOWXa3gEgZITmjMvPgAAIABJREFUQMAqPvKK7tOsYqeLi/8i3gCBMiPgdQNWZphxBwIQyIMA9SkPaDwCAQiUhIDX+oSAVZLw8xIIlDcBBKwSxLdlF2vxo7dL8CJeAYHyIuB1A1ZelPEGAhDIhwD1KR9qPAMBCJSCgNf6hIBViujzDgiUOQEErBIEGAGrBJB5RTkS8LoBK0fW+AQBCORGgPqUGy/uhgAESkfAa31CwCpdDvAmCJQtAQSs4oeWI4TFZ8wbypOA1w1YedLGKwhAIBcC1KdcaHEvBCBQSgJe6xMCVimzgHdBoEwJIGAVMbAa4r7DmVbR7RdFfAlLQ6B8CXjdgJUvcTyDAASyJUB9ypYU90EAAqUm4LU+IWCVOhN4HwTKkEBVVVXwqrq6ugy9wyUIQCDOBLxuwOLMFNshAIHCEKA+FYYjq0AAAoUn4LU+IWAVPtasCIHEEUDASlzIcRgCsSHgdQMWG4AYCgEIFI0A9aloaFkYAhBoJAGv9QkBq5GB5XEIQMAMAYssgAAEvBLwugHzygu7IACB0hGgPpWONW+CAARyI+C1PiFg5RZH7oYABNIQQMAiLSAAAa8EvG7AvPLCLghAoHQEqE+lY82bIACB3Ah4rU8IWLnFkbshAAEELHIAAhCIEQGvG7AYIcRUCECgSASoT0UCy7IQgECjCXitTwhYjQ4tC0AAAnRgkQMQgIBXAl43YF55YRcEIFA6AtSn0rHmTRCAQG4EvNYnBKzc4sjdEIBAGgIIWKQFBCDglYDXDZhXXtgFAQiUjgD1qXSseRMEIJAbAa/1CQErtzhyNwQggIBFDkAAAjEi4HUDFiOEmAoBCBSJAPWpSGBZFgIQaDQBr/UJAavRoWUBCECADixyAAIQ8ErA6wbMKy/sggAESkeA+lQ61rwJAhDIjYDX+oSAlVscuRsCEEhDAAGLtIAABLwS8LoB88oLuyAAgdIRoD6VjjVvggAEciPgtT4hYOUWR+6GAAQQsMgBCEAgRgS8bsBihBBTIQCBIhGgPhUJLMtCAAKNJuC1PiFgNTq0LAABCNCBRQ5AAAJeCXjdgHnlhV0QgEDpCFCfSseaN0EAArkR8FqfELByiyN3QwACaQggYJEWEICAVwJeN2BeeWEXBCBQOgLUp9Kx5k0QgEBuBLzWJwSs3OLI3RCAAAIWOQABCMSIgNcNWIwQYioEIFAkAtSnIoFlWQhAoNEEvNYnBKxGh5YFIAABOrDIAQhAwCsBrxswr7ywCwIQKB0B6lPpWPMmCEAgNwJe6xMCVm5x5G4IQCANAQQs0gICEPBKwOsGzCsv7IIABEpHgPpUOta8CQIQyI2A1/qEgJVbHLkbAhBAwCIHIACBGBHwugGLEUJMhQAEikSA+lQksCwLAQg0moDX+oSA1ejQsgAEIEAHFjkAAQh4JeB1A+aVF3ZBAAKlI0B9Kh1r3gQBCORGwGt9QsDKLY7cDQEIpCGAgEVaQAACXgl43YB55YVdEIBA6QhQn0rHmjdBAAK5EfBanxCwcosjd0MAAghY5AAEIBAjAl43YDFCiKkQgECRCFCfigSWZSEAgUYT8FqfELAaHVoWgAAE6MAiByAAAa8EvG7AvPLCLghAoHQEqE+lY82bIACB3Ah4rU8IWLnFkbshAIE0BBCwSAsIQMArAa8bMK+8sAsCECgdAepT6VjzJghAIDcCXusTAlZuceRuCEAgDYEDJz1llV1+CJsyINChbTMbuHeljexbWQbe4AIEzLxuwIgNBCAAAeoTOQABCHgl4LU+IWB5zRjsShSBb775xr766iurrIynaICAVX7pOuKAShtzUMvycwyPEkfA6wYscYHAYQhAYDMC1CeSAgIQ8ErAa31CwPKaMTnYdffdd9tJJ53U4BPdunWzfffd14YNG2Y//vGPrVWrVjm8gVuLSeCDDz6w2bNnW69evWz48OE1r/rwww/txBNPtPfee8/uvfde23XXXYtpRqPWRsBqFD6XD6sTa/GZbVzahlEQyIWA1w1YLj5wLwQgUJ4EqE/lGVe8gkA5EPBanxCwyiC7shGwUt0888wz7dJLL7W2bduWgffxdyGK31133RUEq+hCwIp/bOPsAQJWnKOH7akEvG7AiBIEIAAB6hM5AAEIeCXgtT4hYHnNmBzsqk8ASV3io48+sqVLl9pFF11k69evtzvvvNMGDhyYw1u4tVgEsolfsd5dqHXpwCoUST/rcITQTyywpHEEvG7AGucVT0MAAuVAgPpUDlHEBwiUJwGv9QkBqwzyLRcBZMmSJTZ48GA766yz7PLLL7eWLZlx09QpkEv8mtrW+t6PgOU1Mrnbpc6rIb0rbdj+8ZzHlrvHPFHuBLxuwMqdO/5BAAKZCVCfMjPiDghAoGkIeK1PCFhNkw8FfWsuAsjTTz9tffv2tVNPPdWuvvpqa926dS1b3nzzTbvjjjtMQteaNWvC3KWjjz7aJk6caN27d69170svvWRDhw61bbbZJnR0rV27Nohiy5cvD8+dccYZNnbs2PCON954w2bOnGn3339/WEMi2rnnnltrzUxH5lLfJ587depkn332WRDj5s+fbytXrrSKigqbO3euPfLII7Zx40br37+/TZo0yQ488EBr1qzZZtz1zoULF9rixYttxYoVpllhhx56aPC3Z8+etZ6J7BMH2X7JJZfYPffcYzvvvLPNmDHDjjvuuLC+7pOf6ngT708++STw+NGPfmQTJkyoWTfyR9xSL3XJnX/++WGd+mZgbdq0Kdg7b968wFtddf369QvxGDVq1GbHQ1PjLltlt44sRjE++eSTbdy4cdaxY8e8crOqqio8V11dndfzPAQBCECgWAS8bsCK5S/rQgAC8SFAfYpPrLAUAkkj4LU+IWCVQSZmK2DpS3c333xzECrSdWD96U9/Cj+TsFL3krBz1VVX2aBBg2pEnUiA6dy5cxgMf8EFFwSxJvW64oorbO+99w5iVt11+/TpE0SUSBhrrIClQfYPPvjgZja0a9cu7ZFJ2TNmzJggMtW99IwEt9NOO81atGhRI0xJUGrfvn0Ygi/bdXXt2tWWLVsW/GxoTd0rjrfffnsQm/IVsDZs2BBs05901+GHH27XXnut7bLLLjU/jgSsgw8+2CLxq+6zJ5xwQhACO3TokPNvBQJWzsh4AAIQKBEBrxuwErnPayAAAccEqE+Og4NpEEg4Aa/1CQGrDBIzk4AlwUJfstN96pBSZ5I6jiR0RNff//53GzlypOmf06dPN3XkSMiQWKJuJnUcff755+G5SKxIFWAkzFx55ZWhW6uystIWLFgQuo2+9a1vha4edQbpf2+11Vb24osvBgHt0UcftRtuuCF0g+lqrIAl0Unrjh8/3rp06WLvvvtuENVuuukmGzJkSBDvttxyy/AufflP73388ceDuKaOq2233TawkdijDqjnnnuulvAV2Sce+qKjOr0kWn388cemd3/xxRfBx9tuuy28V8PyxVD8X3311fB36vYSWwlM0RD9XIa4p4qQ6uqaNWuWHXHEEUFkS31HXTEqErDku4RDdY+pE0/XH/7wh+D/unXrggB47LHH5vxbgYCVMzIegAAESkTA6wasRO7zGghAwDEB6pPj4GAaBBJOwGt9QsAqg8TM5SuEElokzkjoiTqLJIroOOGUKVOCYKMuo7rH7SQ2SQTScTwJMc2bN6/VQXTjjTfaKaecUvOcOrEkJGm9dMcVI5vPOeccu/jii8N6jRWwfv7zn5s6vtQdFV2RyCZfo+N++lk0C0zvnjZtWg2L6DmJV8OGDQtCVSQ2pQpYqcJb6jNitMcee9gtt9yyWSfTs88+G44Z6mhidARSz+YiYEmU0xHBF154IXSAHXLIIbUyWEKl4qBuOh1h1BFKXZGApW6xBx54wHr37l3znOKvr1IqL9TVpZjkeiFg5UqM+yEAgVIR8LoBK5X/vAcCEPBLgPrkNzZYBoGkE/BanxCwyiAzsxGw1K2jTp2f/exnm812UgeRRI933nkndE6pm6rupY6lESNGhL/WPTo2GIlD6jBatGiR7bbbbjWPff3110EQueyyy8KROYkuqVe6WVyNFbAkUKnTK/VKt+aXX34ZRCvdHx39q+vvp59+GjqoVq9eXeNbtNYzzzwTusf222+/nLIn9chlxFAL5CJgrVq1KnTOSQi77rrrQudX3StaT0Kj/kiMjHirQ06iYt1jgtEz0fytnBwzs8f67WM/qNx8xliu65TT/RUdOlnrY4dYm5FjysktfIFA7Ah43YDFDiQGQwACBSdAfSo4UhaEAAQKRMBrfULAKlCAm3KZ+gQQdetobpWO9km4UpeNBq7XvV555ZXQbRQlaUO+9OrVy+69994wlLw+QSZ6Xt1NGhiuYeMaol5sAUtD3HU8LpOA9dFHH4Xjkg899FBWYYvWzSSwpS721Vdf2T//+U97/fXX7a233rI///nP4biihqanMsxVwBJ7xaohoSmdOJhpeD8CVlapkNdNbUacbG1/dkZez/IQBCDQeAJeN2CN94wVIACBuBOgPsU9gtgPgfIl4LU+IWCVQc41NANLM6zOPvtsu/76623gwIFhSPfWW29dy+v6homnQ5NOwJIolnokrq6AlU5YKkYHVrYCVupRwGzCn4uApU61a665Jsz20pcBMzHMVcDKRmhCwMomqqW7p9lWHe3bix8u3Qt5EwQgUIuA1w0YYYIABCBAfSIHIAABrwS81icELK8Zk4NdmYa4v//++2EOlQZ0a2C55kRFA8T1mkjAqk+Iqs+UTM9FHVheBSzNi4q6ybLBnakDK5WzBtcfcMABYdaUhsNr2LsuDXDXlfreXI4Q0oGVTaR83YOA5SseWJM8Al43YMmLBB5DAAJ1CVCfyAkIQMArAa/1CQHLa8bkYFcmAUtL6Rjf6NGjQ1eQBq7rGFp0RUfqXn755fCVQQ0Zz+YqtYClweoakr7jjjvWdHx99tlnYSC9Osuy7cDS1xQ1sF5daZplddhhh2XjbsYh81EcTj/9dPvVr3612XwqFYEBAwaELyTmK2BlMwNLA+Q10yzdDKx0A/XlfDadXQ1BYgZW/XQ4QpjVrxc3QaBoBLxuwIrmMAtDAAKxIUB9ik2oMBQCiSPgtT4hYJVBKmYjYGkm0+WXXx4Gq2tOlL5g17179+C9Bq5feOGF4WuA5557bvj36AuFEZ7oq3wa1B59Ya/QAlbqlwvrCkv6Ut6cOXPCVxA1jD46spiPgCWfIpFHw+Xnzp1r7du3r5UJb7/9dpiTpWHuCxcutB49emQUsKKOM7HVlxxTr1T+jZmBle1XCDXfSx13xx57bDCDGVil/0UPQ9yHDLc2Q2t/wKD0lvBGCCSbgNcNWLKjgvcQgIAIUJ/IAwhAwCsBr/UJActrxuRgVzYClpZ744037KSTTgpihsQWfYkvEqpefPFFGz58uK1du9amTp0ahCIdfdu4cWO4X8KX/pkqzhRawEoV0vS1vKuvvtp23nlnk7Clr/ZJgFMHmY7mNVbA0vFBdSlJ6JHfEu122mkn0xcVn3/++TAkfenSpTZz5swwQ6x58+YZBaxIFJPts2fPtl122SVE8dVXX7VLLrnE7rjjjvC/6xOwxF33tWrVKtyX7siihLybb77Zxo0bFwbpz5o1Kwh6iqPeo64rCW4nnHBC6EqLvjZYbAGrqqoq2FxdXZ1D5nIrBCAAgeIT8LoBK77nvAECEPBOgPrkPULYB4HkEvBanxCwyiAnsxWw5Oo999wTxA/NaNJz0Vf7JIw8/PDDpuNv69atS0tF3Vn6E83PKrSApZdKSPvpT39qq1evrmVDt27dglgjkUhXYwUsraFfyvHjx2/2rujF6sCSENW5c+d6BaVUI1NnYNUFKLFp+vTpwW6JhMuWLauZiyVx6aijjgpCnS4diZRYp/+tTq66s7o0mF/Cmv6kuw4//HC79tprawQ03YOAVQa/6LgAAQjkRcDrBiwvZ3gIAhAoKwLUp7IKJ85AoKwIeK1PCFhlkGa5CFgSPySQ3HTTTZbu+Nybb74ZOoWWLFlia9asCUJX//79g7DVr18/q6ioqCFWDAFLi6tTTMcFZYM6rgYNGmSTJ0+27bbbLnSQFUrA0jrqclLHkmZ/aU5Yu3btgqin7qxjjjmmphsqujedoJSaQvoKoY4kLlq0KAzHl3Alm8V6++23D11lmr+lLqoxY8aER3W8UMKcfqZnNOhd/n/55ZdpBSw9o04x2Ttv3jxbvnx54KT4DB06NLwrdUg/AlYZ/JLjAgQgkDcBrxuwvB3iQQhAoGwIUJ/KJpQ4AoGyI+C1PiFglV2q4RAESk+AI4SlZ84bIQCB7Ah43YBlZz13QQAC5UyA+lTO0cU3CMSbgNf6hIAV77zCegi4ILBq/lZWtfOG0tiyRTer2Ha0VfQ4vzTv4y0QgECsCXjdgMUaKsZDAAIFIUB9KghGFoEABIpAwGt9QsAqQrBZEgJJI1BSAevfcCu2n2gV370qaajxFwIQyJGA1w1Yjm5wOwQgUIYEqE9lGFRcgkCZEPBanxCwyiTBcAMCTUmgKQQs26KbtejzSlO6zbshAIEYEPC6AYsBOkyEAASKTID6VGTALA8BCORNwGt9QsDKO6Q8CAEIRASaRsDawVr0eZUgQAACEGiQgNcNGGGDAAQgQH0iByAAAa8EvNYnBCyvGYNdEIgRgaYQsDQDq2LHGTGihKkQgEBTEPC6AWsKFrwTAhDwRYD65CseWAMBCPyHgNf6hIBFlkIAAo0mUFIBa4sdrKLraMSrRkeNBSCQDAJeN2DJoI+XEIBAQwSoT+QHBCDglYDX+oSA5TVjsAsCMSJQVVUVrK2uro6R1ZgKAQgkgYDXDVgS2OMjBCDQMAHqExkCAQh4JeC1PiFgec0Y7IJAjAggYMUoWJgKgYQR8LoBS1gYcBcCEEhDgPpEWkAAAl4JeK1PCFheMwa7IBAjAghYMQoWpkIgYQS8bsASFgbchQAEELDIAQhAIEYEvO6fELBilESYCgGvBBCwvEYGuyAAAa8bMCIDAQhAgPpEDkAAAl4JeK1PCFheMwa7IBAjAghYMQoWpkIgYQS8bsASFgbchQAE0hCgPpEWEICAVwJe6xMClteMwS4IxIgAAlaMgoWpEEgYAa8bsISFAXchAAEELHIAAhCIEQGv+ycErBglEaZCwCsBBCyvkcEuCEDA6waMyEAAAhCgPpEDEICAVwJe6xMClteMwS4IxIgAAlaMgoWpEEgYAa8bsISFAXchAIE0BKhPpAUEIOCVgNf6hIDlNWOwCwIxIoCAFaNgYSoEEkbA6wYsYWHAXQhAAAGLHIAABGJEwOv+CQErRkmEqRDwSgABy2tksAsCEPC6ASMyEIAABKhP5AAEIOCVgNf6hIDlNWOwCwIxIoCAFaNgYSoEEkbA6wYsYWHAXQhAIA0B6hNpAQEIeCXgtT4hYHnNGOyCQIwIIGDFKFiYCoGEEfC6AUtYGHAXAhBAwCIHIACBGBHwun9CwIpREmEqBLwSQMDyGhnsggAEvG7AiAwEIAAB6hM5AAEIeCXgtT4hYHnNGOyCQIwIIGDFKFiYCoGEEfC6AUtYGHAXAhBIQ4D6RFpAAAJeCXitTwhYXjMGuyAQIwIIWDEKFqZCIGEEvG7AEhYG3IUABBCwyAEIQCBGBLzunxCwYpREmAoBrwQQsLxGBrsgAAGvGzAiAwEIQID6RA5AAAJeCXitTwhYXjMGuyAQIwIIWDEKFqZCIGEEvG7AEhYG3IUABNIQoD6RFhCAgFcCXusTApbXjMEuCMSIAAJWjIKFqRBIGAGvG7CEhQF3IQABBCxyAAIQiBEBr/snBKwYJRGmQsArAQQsr5HBLghAwOsGjMhAAAIQoD6RAxCAgFcCXusTApbXjMEuCMSIAAJWjIKFqRBIGAGvG7CEhQF3IQCBNASoT6QFBCDglYDX+oSA5TVjsAsCMSJw4KSnrLLLD23rLZvZ2ce0sh90ax4j6zEVAhAoZwJeN2DlzBzfIACB7AhQn7LjxF0QgEDpCXitTwhYpc8F3giBsiMQCVhyTCLWgvFtys5HHIIABOJJwOsGLJ40sRoCECgkAepTIWmyFgQgUEgCXusTAlYho8xaiSCwadMm058WLVqUjb/ffPONffXVV1ZZWZmXT6kClhZYfm7bvNbhIQhAAAKFJuB1A1ZoP1kPAhCIHwHqU/xihsUQSAoBr/UJAStGGfjSSy/Z0KFDbe3atVlZfdddd9mJJ56Y1b3pbrr77rvtpJNOsosuusjOP//8vNfRgxdffLHNmDEjpzVOPfVUu/rqq61169Y5PVfMm9944w274IILbNy4cdanT59ivqpka3/wwQc2e/Zs69Wrlw0fPjyv9yJg5YWNhyAAgRIQ8LoBK4HrvAICEHBOgPrkPECYB4EEE/BanxCwYpSUCFhNH6xIiFu5cmXZCFiRUNkYwbPWEcL2zWzBBI4QNn22YgEEICACXjdgRAcCEIAA9YkcgAAEvBLwWp8QsLxmTBq7IgFrv/32c9eZlA/GDz/8MHSIvffee3bvvffarrvums8yJX0GASs97poh7u2b2dkDGOJe0qTkZRCAQIMEvG7ACBsEIAAB6hM5AAEIeCXgtT4hYHnNGAQsl5FBwEoflqqqqvCD6upql3HDKAhAILkEvG7AkhsRPIcABCIC1CdyAQIQ8ErAa31CwPKaMUUQsDZs2GDLli2zJUuW2PLly239+vXWrVs323fffe20006zfv36WUVFRc2b083Aevrpp61v376m42Y77bSTnX322fbf//3fdsghh9hVV11lO+64Y9ZEs+nA+uyzz+yss84yzZ668cYb7dZbb7W5c+da586dbeLEicHu5s2bh6Hqq1evtltuucUef/xxW7duXfBHM8NGjRplbdtuPlRcg8v/93//1xYsWGAPPfSQrVmzJtiuDreBAwfamDFjwnt0RX7XdS46dpfKavLkyXbzzTfbvHnzTF1z/fv3t3PPPdcOPvhg0zufeOIJu/zyy0MM1HV2+umn2ymnnJLWRjFauHChLV682FasWBHideihhwbfe/bsac2aNasxKZWn7HnzzTdtzpw5wXYNZ5dPYrnnnnuGZ+o7kprPzDMErKzTnhshAIESE/C6ASsxBl4HAQg4JEB9chgUTIIABAIBr/UJAStGCdqYI4Tvv/9+ED3uu+++tB63a9fObrjhhjDEOxJFGhKwJNJIGJFopGvIkCFBtNlyyy2zJpqLgPU///M/ttdeewVBJroefPBBO/bYY8PX8zTsXd1Rn3zyyWbvP/zww+3aa6+1XXbZpeZnEpJ0bHH8+PFByEt3SfCZP3++bb311lkLWOLy+eef2/XXX19rSQlPt912m/3lL39Ja+eUKVPs0ksvtVatWtU8p3hLRBPnupfiNXPmzCDgRV9DjHi+9tprQaSSUFn3kh0SwyQ4IWBlnarcCAEIxJiA1w1YjJFiOgQgUCAC1KcCgWQZCECg4AS81icErIKHungL5itgff3113bhhRcG4WTs2LHhK3rbbrttMPSdd96xa665xq688srQ2XPHHXdY165dw88aErD0c60l0aVDhw728ccfW6dOnXJyPhcBS0KSxJfrrrvOjjrqKFM3mYQbfaHwnnvuCV8F3G233eySSy6xgw46KHQcSbRTF5TErSOPPDKIUbJV1wsvvGAnnHCCffrpp0EU089btmxpX375ZeiQmjZtWvjao0Q5iUjRVd8RwoiV7jv66KODuLTHHnsELuedd16wQ91Wbdq0CbE44ogjQrebRCZ1sendEpbUVaVLXwbUVxjVTXbGGWcE8VEx27hxYxC09FXI5557zu68887QWaUr4vnII49Yx44dQ2xGjBhhErteeeWV0H2lTjP9Ux1gemdqnBszxJ0OrJxSn5shAIESEvC6ASshAl4FAQg4JUB9choYzIIABOjAIgcaTyDbrxD26tWr1lB0iVQalq7jeDqO1qNHj1rGvP7666HzSp1DqcPUGxKw1M2UKrjk412uAtY555wTRDgdGYyujz76KAhM6jqSb9/73vdqmaLuLAl2Ona4dOnScJxPl8QsdS/Nnj07CDqpR/HUnSXRS11RdY/TZRKw9H4JapEQpXdJaFKH2t///vdw9FKxiK7oiKTsefTRR+2www4LP5KwNXjw4OCvxLSoyyp6TmsOGzYsHP9Ud5mOSKYKWOn8kvAl8e/AAw8Mwlck5hXiK4SP9dvHflDZzCq27mrtz55hlb32zicleAYCEIBAwQnwH4gFR8qCEIBAgQhQnwoEkmUgAIGCE/Ban+jAKnioi7dgvgJWJosi4UNC16JFi0Ink66GBCx1GaWKIJneke7nuQpYEoY00yr10i/WgAEDgpiT2lWUes+f/vSnMA9LQpb+pIpV9dkd+V73mUwClmZZ/frXvw6dVtEVCYjyN5Vv9PNozUjcUheYRCv5q5lle++9uRikzrEzzzwzHOGM1ox4PvPMM0EM0yyv1CvKn2222SbENuqYK6SApfdJxOp094P5pATPQAACECg4Aa8bsII7yoIQgEDsCFCfYhcyDIZAYgh4rU8IWDFKwXyPEKa6qGHnOtamIedvv/12mMn0xz/+MQwI17Vy5Urr06dP+PeGBCwdb1OXko7w5XvlKmCl2ha9Ux1jEq+yueqzWV1QskWdaC+//LI99dRTgYkY1X0mk4CVTiSL/NRRTg2MjwbD1ydgqats5MiR4bhfNlfEJRPPUglYsrnz489mYzr3QAACECg6Aa8bsKI7zgsgAAH3BKhP7kOEgRBILAGv9QkBK0Yp2RgBSzOj9BU/dQdJmKnvipuAlTp7KlMoU8UoHRPUVwc1M0tHC+u7chWw0n3BLxKWIlGw7qywuh1YqUcBM/mknyNgZUOJeyAAgaQS8LoBS2o88BsCEPgPAeoT2QABCHgl4LU+IWB5zZg0duUrYEm80qBwfRlPA7179+4djpdpKPgPf/hD69KlSxijlArjAAAgAElEQVQUruHfcRWw0glHDYVWHWejR48OYp6Gq++///7h6OR3v/vd8LVD/fzkk0/OuQOrkALWe++9V2smWaZU9dKBVdFlG+u04LeZzOXnEIAABEpCwOsGrCTO8xIIQMA1AeqT6/BgHAQSTcBrfULAilFa5itgRcO7DznkkPAVv+22266W1xJx9LU6zU6Km4C1atUqO/zww+24444Lvkmgy3RFg9N1nE+innzXFwFTLx2PnDx5cpMIWBqmrwHysi11sHsmvzwIWBKv2v/XBQxxzxQsfg4BCJSMgNcNWMkA8CIIQMAtAeqT29BgGAQST8BrfULAilFq5itgpZtlFbmto3T6uWYu6YqbgPXuu+/aqFGjwjBzfRVRYlbqJf9uvvlmGzduXM0XB9evXx++BFhfh5P+XsPYNYOqKY4Qyv5bbrkl2CDf9AXF9u3b1/JL88sUMw1zj74s2ZQCVlVVVbCvuro6Rr9RmAoBCCSBgNcNWBLY4yMEINAwAeoTGQIBCHgl4LU+IWB5zZg0duUrYC1fvtwGDRpk3//+98Pg9X322ceaN29u+jqexBF1+nzyySexFLBSBbhu3bqFmVbytW3btqZh6Bryft5559n2229fcxxPRyonTJhgt912W/gqob7m16FDB9PX/zS8ffr06WG4va76BCxx07HLqHOrIZEw1xlYem+qiDZ8+HC78MILbaeddjIN4X/++edNRxU1u2vmzJnheOj/a+9OgKyszvyPP+ybIpsLmgRUHHS0SKI9QcVAAog6ICjgAIpCRGRRQBAtI6CoiAwKCuICigIqLiAMLuWooIXjhjIxOpNBJ9HIlIL7RnAF/Nfv/Oftud3cpu/tvt39nH6/t8pS6Xvf9zmfczj13l+f97zqz8oGWJMnTw5+jRo1yvtvBQFW3mR8AAEEqknA6wVYNTWf0yCAgGMB5ifHnUNpCKRcwOv8RIAV0cCsaICVuQdW6ea2atXKtIn4H/7wh7DqZ82aNda3b9/wthieQqg6dUvg7Nmzbfr06Vl7U8HW3LlzQ7BVp06d8J7MPbBKf0jvGzBggI0ZM8ZOOumksIJrn332KWGSfEbHnThxYlar5D0VCbD0WU0aF1xwQVhdlu2lFVhz5swpfqphRQOs5BbTJMRUe2bNmmUNGzbM+W8HAVbOVLwRAQSqWcDrBVg1M3A6BBBwKMD85LBTKAkBBIKA1/mJACuiAVrRAEtNVIilIGbp0qXh6XsKdfr3728jR44Mm5drNY9Cm2nTpoVVSVrRE0uApfZpZZKCHoVwa9euLd6cvXfv3jZu3Dhr3759iZ5OnkJ4ww03hM3rdVthjx497Nxzz7V+/fqF1VgjRoywN99801asWGFHHnlk+Lwc9Zm77747nENe+uehhx6yoUOHhpVR+v/MV0UDLB1Dn9Utgro9UqGb9vjq0qVLuL2wT58+JVZLVTTA2rFjR3DT6jyNMW1eP3/+/Jz2E0vaSYAV0URCqQikTMDrBVjKuoHmIoBAFgHmJ4YFAgh4FfA6PxFgeR0x1IVARAIvL2xhRR22mzVuZ/X+frHVadktouopFQEEarOA1wuw2mxO2xBAIDcB5qfcnHgXAghUv4DX+YkAq/rHAmdEoNYJFAdYalnjdla/y19qXRtpEAIIxCng9QIsTk2qRgCBQgowPxVSk2MhgEAhBbzOTwRYhexljoVASgVKBFhmVr/HDymVoNkIIOBNwOsFmDcn6kEAgeoXYH6qfnPOiAACuQl4nZ8IsHLrP96FAAJ7ECDAYngggIBXAa8XYF69qAsBBKpPgPmp+qw5EwII5CfgdX4iwMqvH3k3AghkESh5C+HPrH6Xt3FCAAEEXAh4vQBzgUMRCCBQowLMTzXKz8kRQGAPAl7nJwIshi0CCFRa4P82cf+Z1fv7u9jEvdKiHAABBAol4PUCrFDt4zgIIBCvAPNTvH1H5QjUdgGv8xMBVm0febQPgWoQKCoqCmfZuHFjNZyNUyCAAAK5C3i9AMu9BbwTAQRqqwDzU23tWdqFQPwCXucnAqz4xxYtQKDGBQiwarwLKAABBMoQ8HoBRochgAACzE+MAQQQ8CrgdX4iwPI6YqgLgYgECLAi6ixKRSBlAl4vwFLWDTQXAQSyCDA/MSwQQMCrgNf5iQDL64ihLgQiEiDAiqizKBWBlAl4vQBLWTfQXAQQIMBiDCCAQEQCXq+fCLAiGkSUioBXAQIsrz1DXQgg4PUCjJ5BAAEEmJ8YAwgg4FXA6/xEgOV1xFAXAhEJEGBF1FmUikDKBLxegKWsG2guAghkEWB+YlgggIBXAa/zEwGW1xFDXQhEJECAFVFnUSoCKRPwegGWsm6guQggQIDFGEAAgYgEvF4/EWBFNIgoFQGvAgRYXnuGuhBAwOsFGD2DAAIIMD8xBhBAwKuA1/mJAMvriKEuBCISIMCKqLMoFYGUCXi9AEtZN9BcBBDIIsD8xLBAAAGvAl7nJwIsryOGuhCISIAAK6LOolQEUibg9QIsZd1AcxFAgACLMYAAAhEJeL1+IsCKaBBRKgJeBQiwvPYMdSGAgNcLMHoGAQQQYH5iDCCAgFcBr/MTAZbXEUNdCEQkQIAVUWdRKgIpE/B6AZaybqC5CCCQRYD5iWGBAAJeBbzOTwRYXkcMdSEQkQABVkSdRakIpEzA6wVYyrqB5iKAAAEWYwABBCIS8Hr9RIAV0SCiVAS8ChBgee0Z6kIAAa8XYPQMAgggwPzEGEAAAa8CXucnAiyvI4a6EIhIgAAros6iVARSJuD1Aixl3UBzEUAgiwDzE8MCAQS8CnidnwiwvI4Y6kIgIgECrIg6i1IRSJmA1wuwlHUDzUUAAQIsxgACCEQk4PX6iQArokFEqQh4FSDA8toz1IUAAl4vwOgZBBBAgPmJMYAAAl4FvM5PBFheRwx1IRCRAAFWRJ1FqQikTMDrBVjKuoHmIoBAFgHmJ4YFAgh4FfA6PxFgeR0x1IVARAIEWBF1FqUikDIBrxdgKesGmosAAgRYjAEEEIhIwOv1EwFWRIOIUhHwKkCA5bVnqAsBBLxegNEzCCCAAPMTYwABBLwKeJ2fCLC8jhjqQiAiAQKsiDqLUhFImYDXC7CUdQPNRQCBLALMTwwLBBDwKuB1fiLA8jpiqAuBiAQIsCLqLEpFIGUCXi/AUtYNNBcBBAiwGAMIIBCRgNfrJwKsiAYRpSLgVaDrRf9mDfY72mt51IUAAggggAACCCCAAAIIIJBFoGWzOtbvmAZ29gkNin9KgMVQQQCBWitAgFVru5aGIYAAAggggAACCCCAQAoEzjy+gY34TcPQUgKsFHR4bW7izp07bdq0aXbdddfZ3LlzbeLEiVmbq4F+6qmn2tatW+3kk0+2e+65x9q0abPbe5PjLViwwJ544gnr0qVLwfk+/fRTO+uss+yDDz6wBx980Dp27FjhcyTHevLJJ/d4jGOPPdZ69uxpI0aMsPbt21f4fMkHv/nmm2C9cOFCe/7556vEqdJFmhkBViEUOQYCCCCAAAIIIIAAAgggUDMCWom1ckJTAqya4eeshRZ45JFHrF+/fnbeeefZvHnzrGnT/z+4M1/Lli2zYcOGhT9q27atPfroo3bMMcfs9r5PPvnEzj777PDnZYVcla2/JgKspGaFZYsWLbKuXbtWqhkEWJXi48MIIIAAAggggAACCCCAAAI5CBBg5YDEW+IReOutt2zQoEHWrFkzW758ubVr165E8d9//71ddtll9thjj1mvXr3slltusdtvv91GjRq1WyPfeOMNGzhwYPjnmmuusXr16hUcoioCLBV53333WevWrXerd8eOHbZp06awSu3++++3M844I6ycatmyZYXbRoBVYTo+iAACCCCAAAIIIIAAAgggkKMAtxDmCMXb4hDYtm2bXXDBBfYv//IvWW/727JlS7hlr3HjxjZ58mQbM2aMde/e3W688UZr0qRJiUYqBBo6dKitWbPG+vbtWyUA1R1gJY34/PPPwy2EL7/8cpkr0HJtMAFWrlK8DwEEEEAAAQQQQAABBBBAIF8Brbwa+KsGNvg4NnHP1473OxdQGDVp0qSs+2C98MILdsopp9iFF15oF198sY0ePdoUapVerZWs1HrxxRfDSqWDDz64uNUff/yxLV682B566CF77bXXwiov7Sk1btw469Spk9WpU6f4vUlApb2mLr/8cpsxY4Y98MAD1qFDB7viiivs17/+dZl7YP35z38OdWpV2dKlS61bt257lE/OpTeVtQIrOUBZoVN5gVqywu2AAw4oPkd5AZaOKcOVK1fa+vXr9+il+nQ8BZAyXrdune29995hXy3dFtqnTx9r1KhRhUZgUVFR+NzGjRsr9Hk+hAACCFSVgNdNSKuqvRwXAQTiEWB+iqevqBSBtAl4nZ/q/Pjjjz+mrTNob8UFkpDqzDPP3G1lVRJuaVWVNnK/9tprw8bvTz31lJ144oklQip9/tBDDy1xjJdeeims2nr99dd3K1BBy8yZM0MoVr9+/fDzJBBq3rx5CF7uvffe8OfJ3lsKtrJt4v7++++HlWR//OMfcwqvMs+VS4Cl42t/rzfffLPECqxCB1gKvLTSS31S+pXNa/v27XbppZfarbfemnUAXHTRRcG49Gq5XEYLAVYuSrwHAQRqQsDrBVhNWHBOBBDwJcD85Ks/qAYBBP5PwOv8RIDFKM1LILlNMAlyDjzwwPD55PZC7W2VPPHv6aefDnthaY+rKVOmFK+eSp5UeOWVVxbvj5WEPs8++6yNHTs2rKjSsb/++mtbvXq1TZ061T777LOw4bs2ks8MlfRkwM6dO9vNN98cNoz/8ssvw8oi/bt0gPXhhx+Gc+YTXuUaYGl106uvvmrXX3992AfsnHPOCTUpYMs8RllPRcxnBZZWqqkda9euDV5aoSavH374IQRaCg7VF5leWnF1+umnh43lFTZqpZry61deecUUXv3Xf/1XhZ8ISYCV118j3owAAtUo4PUCrBoJOBUCCDgVYH5y2jGUhQAC5nV+IsBicOYlkNz+d+edd5YIO5Lw5bDDDjP9bJ999rHNmzebVlopWEn+TCfTxuZXXXVVidVJuqVNt7GNHDkyhCvaKD55KWTRbXta1TR8+HBbsGBB+HmyokkBVrbN4kuveGrRokVxeHXXXXfZb3/72xK3JO4JIvNcuYDptjy1SU8jTF6FXIG1atUqGzBgQAgHtXF+siotOZfCq8GDB4dgL/HS5vIKBnXLpMK1zJf6RKvb5s6daxMnTsyliSXeQ4CVNxkfQACBahLwegFWTc3nNAgg4FiA+clx51AaAikX8Do/EWClfGBWpPnJBuyZodEjjzwSVkZlrrbS6qkJEyaEvZm0R5P2sPr222/D/lgfffRRcaiV/JlubSt9u2FS3yeffBICLK3U0v5Yhx9+eHGApb209Lljjz22RHMyAyOthLrjjjvsueees3zDKx00lwAr2U9KT1ZUeJQZwmUeo7IrsJIQUft9Pfroo2HVWelXYr9hw4ZiL62MU10///nPwx5hCvAq84TEzHM+3e0f7BcN/m9/soqMKz6DAAIIIICAR4G6LVtbk74DrenZIzyWR00RC3j9ghgxKaUjgECBBLzOTwRYBergNB1Gq3sU0mhfqzlz5oT9p7SiSv+UDqCSfbGSsCu5BbFHjx7FtxXqqX0Kp957773i2w9Le2bbzLy8FU3Jz1WvNkbXpvAKmTJvq8u138raxH3Hjh32zDPPhL2lFMRpI/n+/ftb3bp1dzt0efXmegth4vX444/nVP7zzz8fNmpPbp/UHmXJSyu0VK/6U3uGZas7l5MQYOWixHsQQAABBGIWaHrmcGt27tiYm0DtzgS8fkF0xkQ5CCBQAwJe5ycCrBoYDLGfUntL6XY/rYrSaiytNNL/Z3viYLLpu34+a9assEeUnlT48MMPF2/sXl6wI6/KBFi6xVBPMxw6dGhYfaXVWwqxDjrooJy7orynEGqV2bBhw8I+XQrrhgwZstvtieW1M9cAK5fVYJkNSwIs/Zn2ztJKtEWLFoVbPDNfegqhbiHUbaD5vgiw8hXj/QgggAACsQnUadHK2qz819jKpl7HAl6/IDomozQEEKgmAa/zEwFWNQ2A2nQa7UmlJwzOnj07rLhq2rRpWMHTvXv33Z5MmKy40h5Ny5cvD08K1O2GCr6SDeCrYwXWsmXLrFu3bjZ9+vTwpL2y9o4qq5/KC7Bkcv/994d9pFq1apX16YaFDrDKuhUxl7Gm2xC1kb3CPa3k0q2GemmTd+2Hte++++ZymOL3EGDlxcWbEUAAAQQiFCDAirDTnJfs9QuiczbKQwCBahDwOj8RYFVD59fGUyRPGNSG4PXq1Qurm7JtAJ7s16Sn8t19990hHGnTpk1YjdWwYcNAk8seWFu3bg0bj+s2uNJ7YJUV5GQLjN59991Qq25XVIimW+tyeZUXYOkY27dvD7cSai+vbEFQeQFWcmvmIYccEmpr3bp11pVnuXjl0qbkPQrf/uM//sPOP//88CTCbPuJlXc8AqzyhPg5AggggEDsAtxCGHsP+qvf6xdEf1JUhAAC1S3gdX4iwKrukVBLzpc8YfDoo48OT8DTE/eeeOKJrIFQsum7Vj7p1kE95e6ss84qIZHrUwi10it5omF5gVC2n2c+0fCMM84IgVouG5nnEmCpQZs2bQq3D77++ut200032fjx44tvJdy2bZtdcMEF4fbF0nuFqa758+fbRRddZCeddNIeAyydJ/FSqKcN6ps3b17CU5vda18xbeaulWFt27YNm+fr3KtXrzbtQZb5SjZ910bvBFi15C8pzUAAAQQQKIhA2MR94BBrOqjkE3wLcnAOkmoBr18QU90pNB4BBIKA1/mJAIsBWiGBZE8q3Q6oV8eOHUvcFph50GRl0V577RVWW61YscKOPPLIrIHLs88+a2PHjrXLL7883GKoYEWBy9SpU8P+UpkbsFckwNJJv/rqKxs3bpzptkLtBaX9uerU2fMT9HINsDKDKD3tT+HREUccEdq6c+fOsNG9bl/s3bt3uN2yQ4cOpmBLt1dqVZraePzxx5cbYGnVmerW7X8KzHTcQw891Hbt2mX/+Z//aVdffXVwU2ioVWFaJbdq1SobMGBACBmvv/768PRCrYLTyjGdXwGXnkyoPbL222+/vMZFUVFReP/GjRvz+hxvRgABBKpawOsFWFW3m+MjgIB/AeYn/31EhQikVcDr/ESAldYRWYB2a/WS9nzSS6uqMm8LzDx8sun7ypUrw6qgW265JTwNsPTrpZdesjFjxoTVS6Vfer/CGJ1PK770qmiApc9qc3mtAmvRokWJkKksllwDLH1eG6WPGjUqBEgXXnhh2CusSZMm4dBaofW73/2ueM+p5HzaZF6hklZW6bWnWwiTz2hS0YquZP+q0rXLWk+JTPazyrzFMVs7VYNuCdVeYfm+CLDyFeP9CCBQXQJeL8Cqq/2cBwEE/AowP/ntGypDIO0CXucnAqy0j8xKtF+D+tRTTzXtT6XN2UvfFpgcOtn0fdq0aVn3ycosQeGPQhztc/Xaa6+Fpwf27NkzrJjq1KlTiZVSlQmwduzYEQI31VQ6ZMpGkk+Apc8/88wzYa+tv/3tb6bgrlevXsWH1T5cul1QK6K04kr7ZU2aNCk8FVGfyTXA0vtUl1Z56Rx6EqKCPq2w0uosPVWwUaNGJZrz3XffmfYjW7Jkib344ovh/Fo9p9spR4wYYe3bt6/QiCDAqhAbH0IAgWoQ8HoBVg1N5xQIIOBcgPnJeQdRHgIpFvA6PxFgpXhQ0nQECiVAgFUoSY6DAAKFFvB6AVbodnI8BBCIT4D5Kb4+o2IE0iLgdX4iwErLCKSdCFShwMsLW1hRh+1VeAYO7U6g4f5W9yejre7BU92VRkEIZAp4vQCjlxBAAAHmJ8YAAgh4FfA6PxFgeR0x1IVARAIEWBF1VoFLrdv+Mqt76DUFPiqHQ6BwAl4vwArXQo6EAAKxCjA/xdpz1I1A7RfwOj8RYNX+sUcLEahyAQKsKif2e4KG+1n9X7/vtz4qS72A1wuw1HcMAAgg4PYx9XQNAggg4PX6iQCLsYkAApUWIMCqNGG8ByDAirfvUlK51wuwlPDTTAQQ2IMA8xPDAwEEvAp4nZ8IsLyOGOpCICIBAqyIOqvApXILYYFBOVzBBbxegBW8oRwQAQSiE2B+iq7LKBiB1Ah4nZ8IsFIzBGkoAlUnQIBVdbZuj6xN3H82weq2u8RtiRSGgAS8XoDROwgggADzE2MAAQS8CnidnwiwvI4Y6kIgIoGioqJQ7caNGyOqmlIRQCANAl4vwNJgTxsRQGDPAsxPjBAEEPAq4HV+IsDyOmKoC4GIBAiwIuosSkUgZQJeL8BS1g00FwEEsggwPzEsEEDAq4DX+YkAy+uIoS4EIhIgwIqosygVgZQJeL0AS1k30FwEECDAYgwggEBEAl6vnwiwIhpElIqAVwECLK89Q10IIOD1AoyeQQABBJifGAMIIOBVwOv8RIDldcRQFwIRCRBgRdRZlIpAygS8XoClrBtoLgIIZBFgfmJYIICAVwGv8xMBltcRQ10IRCRAgBVRZ1EqAikT8HoBlrJuoLkIIECAxRhAAIGIBLxePxFgRTSIKBUBrwIEWF57hroQQMDrBRg9gwACCDA/MQYQQMCrgNf5iQDL64ihLgQiEiDAiqizKBWBlAl4vQBLWTfQXAQQyCLA/MSwQAABrwJe5ycCLK8jhroQiEiAACuizqJUBFIm4PUCLGXdQHMRQIAAizGAAAIRCXi9fiLAimgQUSoCXgUIsLz2DHUhgIDXCzB6BgEEEGB+YgwggIBXAa/zEwGW1xFDXQhEJECAFVFnUSoCKRPwegGWsm6guQggkEWA+YlhgQACXgW8zk8EWF5HDHUhEJEAAVZEnUWpCKRMwOsFWMq6geYigAABFmMAAQQiEvB6/USAFdEgolQEvAoQYHntGepCAAGvF2D0DAIIIMD8xBhAAAGvAl7nJwIsryOGuhCISIAAK6LOolQEUibg9QIsZd1AcxFAIIsA8xPDAgEEvAp4nZ8IsLyOGOpCICIBAqyIOotSEUiZgNcLsJR1A81FAAECLMYAAghEJOD1+okAK6JBRKkIeBUgwPLaM9SFAAJeL8DoGQQQQID5iTGAAAJeBbzOTwRYXkcMdSEQkQABVkSdRakIpEzA6wVYyrqB5iKAQBYB5ieGBQIIeBXwOj8RYHkdMdSFQEQCBFgRdRalIpAyAa8XYCnrBpqLAAIEWIwBBBCISMDr9RMBVkSDiFIR8CpAgOW1Z6gLAQS8XoDRMwgggADzE2MAAQS8CnidnwiwvI4Y6kIgIgECrIg6i1IRSJmA1wuwlHUDzUUAgSwCzE8MCwQQ8CrgdX4iwPI6YqgLgYgECLAi6ixKRSBlAl4vwFLWDTQXAQQIsBgDCCAQkYDX6ycCrIgGEaUi4FWAAMtrz1AXAgh4vQCjZxBAAAHmJ8YAAgh4FfA6PxFgeR0xKa/rxx9/tB07dliDBg1SLhFH87te9G/WYL+j4yjWeZUtm9Wxfsc0sLNPYOw77yrKi0TA6wVYJHyUiQACVSjA/FSFuBwaAQQqJeB1fiLAqlS31syH77vvPhs6dKjde++9dtZZZ+2xiBdeeMFOOOEEGzVqlN14443WpEmTmik6j7N+/PHHNmfOHPv5z39uQ4YMyeOTvt/66aefhv764IMP7MEHH7SOHTu6Kbiy44QAq/BdeebxDWzEbxoW/sAcEYGUCXi9AEtZN9BcBBDIIsD8xLBAAAGvAl7nJwIsryNmD3XV9gArn/bF1H0EWDH1Vs3XqpVYKyc0rflCqACByAW8XoBFzkr5CCBQAAHmpwIgcggEEKgSAa/zEwFWlXR31R40n4CnsitrqrYl2Y+eT/tqor7aeM7KjhNWYBV+VBBgFd6UI6ZTwOsFWDp7g1YjgECmAPMT4wEBBLwKeJ2fCLC8jpg91JVPwFPZYKImePJpX03UVxvPWdlxQoBV+FHBLYSFN+WI6RTwegGWzt6g1QggQIDFGEAAgRgEvF4/EWDFMHpK1ZhPwFNWMJEc4+qrr7YRI0bYLbfcYg8//LC99dZb1rlzZxs+fLgNGzYs655Z3333nT322GN25513mo6vV48ePWz8+PHWrVs3q1u3bomKdeucjr169erw/m3btoX9n37961/bhRdeaJ06dbI6deqEcw8aNMhef/31Ep9XjdOmTSv+M53/2WeftbvuusvWrVtnP/zwg3Xp0sXOO+8869OnjzVq1Gi3Xk1qvu2228JndP4xY8aEz8ydO9euuOIKe/7558NxMl/aj2vx4sX20EMP2WuvvWbt2rWznj172rhx44rrTt6f3CLYvn17u/zyy23GjBn2wAMPWIcOHcLx1d7Se2Al/VDeMCy939muXbtsw4YNoba1a9fa5s2bg738zjnnHGvWrFnWQ7777rs2f/58W7VqlX322Wd28skn22WXXWbffPNNpfZKI8Aqrwdz/7lWXg38VQMbfBybuOeuxjsRKFvA6wUYfYYAAggwPzEGEEDAq4DX+YkAy+uI2UNdhQywFGB8/vnnIQwp/br44ovt2muvLREIffjhhyG8WbFiRdYKZ82aZfpc/fr1w88VSikgS4Ku0h9SILR06dIQvuQSYG3fvt2mTJli8+bNy3r+s88+O2wAv++++xb/fE+fUUjXuHFjW7hw4W4B1ksvvRRCrtKBmg68995728yZM2306NHFbU0CrObNmwczhU56tW3b1h599FFTsFXRAEtBmMIpvfR0Rm3If80114QwsPSrV69etmDBAjvssMNK/Oi5556z888/Pzhnvlq1amWDBw+2W2+9tcKb/RcVFYVDbty4McK/UZSMAAK1WcDrBVhtNqdtCCCQmwDzU25OvAsBBKpfwOv8RIBV/WOh0mcsZIClYk4//XSbPn26HXXUUaaVSgpeFIQPoF0AACAASURBVELttddeIXg55phjioOTK6+8MgQ3CkkUbh199NGm1UDPPPOMXXrppfbRRx+FVUddu3Y1BUdaYbVkyRLT5yZMmGAtW7YM73/77bfDn91///1htZcCl2TVUFnt27lzZ1gtpfNopZVWNf3yl78MK760suif//mfbdGiRaH2zOAtOZ6eajh79mzr3r17qOHJJ5+0Sy65pDjQyVyB9f7775vCMK30Gjt2bFhRdeCBB9rXX38dVpJNnTo1rGC65557rF+/fsEnCbB0XK1iu/nmm4Pdl19+GQIv/TvXpxD++OOPwUYB2e9//3ubNGlScZAoXwVRhx9+eFjl9Zvf/MYaNGhgChe1wkzhloJJhXLy1itpjwImtVn90qJFC9uyZUvoT4VXelX0aZUEWJX+a80BEECgigS8XoBVUXM5LAIIRCTA/BRRZ1EqAikT8Do/EWBFOBALGWApaFFQcvDBBxdL6HayiRMnhgAkc+XPn/70JzvjjDNMK3YUcmlFUeZLt6UNGDAgBC5aHaT3Dxw4MARjutUtCVOSz7zyyit22mmnhVvx1KbWrVuHH5XVvr/+9a82ZMgQa9OmTbh98YADDihx/q+++iqsDnv11VfDCrEjjzwyrC7TCrCXX3451KzwKvP11FNPhRq1kikzwFK9ur1w5MiRIRDKvCVP4ZJqVMCVGb5lBli33357CIMyX/k8hXD9+vXhFs7evXuH0C05f9Ked955J/TbEUccUeIcWp2lYFDhmYI23dqZaZptVV3itmzZMgKsCOcDSkYAgT0LeL0Ao98QQAAB5ifGAAIIeBXwOj8RYHkdMXuoq5ABllYX6ZY73UaX+VIApRVOmXsvPfjgg+FWsySgqlevXqX0klsGdbvf8uXLi2/7K6t9jzzySFjtpFVYCtiyvRTCKPjRbYnaC0p/8U499dSwb5X2+dJKqMxXEggp7EkCrG+//Tas4tKqJAVcJ5544m6n+uSTT0KApZVN2h9Lq6GSgOrFF18Mnzv22GMrFGAl4dUvfvGLECLuv//+xcdJ2qN+0O2aDRs23K023SqoWzIVZOkfrapL2qNja3Vc6VcSPrICq1JDmg8jgIBDAa8XYA6pKAkBBKpZgPmpmsE5HQII5CzgdX4iwMq5C/28sZABVukN0pNWZguwrrvuunArXekNxXOR0cqgL774wrSK6r333jPtL6XNx7Uxum7tUzimjdX1Kqt9yflzOV/SriR0K6udui1RG8Tr2EmApVBL4ZTqzKwr87yZq9SSz5W3wqq8n+v4mzZtst/97nfhVHffffduK6yS9uRikIRRCuTKa08SjPXt2zesOGvSpEkupyh+z9Pd/sF+0aBOXp/x8ua6LVtbk74DrenZI7yURB0IIFBAAa8XYAVsIodCAIFIBZifIu04ykYgBQJe5ycCrAgHXxLwZLtNrXRzcnkKYeYT/vYUYGULtcrj01P8brrpJlOt2jMq2yvXACs5f3nn1M+TwCrzaYvZ2qn3JsfNNYjSZ6oiwNIeVgqdPvjgg7BaLNl7LLO9uT61UJ9JAizt21Xe3lvJajitGktbgJX4Nj1zuDU7d2wuw4v3IIBARAJeL8AiIqRUBBCoIgHmpyqC5bAIIFBpAa/zEwFWpbu2+g+QSyiTVJXcTlb6VsHyjpEtrMo3wEoCmTVr1oR9s44//nj71a9+FTZDT8IZ7SGlVy4rsPI9f3Jc3W7nfQVW8nRH7QuWPJUx28gqr9+yfSaXFWVvvvmm/dM//VPoo7QGWHVatLI2K/+1+v9Cc0YEEKhSAa8XYFXaaA6OAAJRCDA/RdFNFIlAKgW8zk8EWBEOR21IrqcAagP0bPs6ZTZJYYSeYFd636jygpA97YGV7K1Up86ebxlLzjFmzJjwhMDS+08lt63tt99+OQVYFdmDq7w9sPRkQG3WvnLlyrz2wNq6dWvYY0vBU+k9sLSCKtuth2XdQqinNerJinqioVaqaaP6smzz6ftkHHz//fd22WWXhWCqrD29nn766TCmKroHVsy3ECZOBFgRToaUjEAOAl4vwHIonbcggEAtF2B+quUdTPMQiFjA6/xEgBXhoErCEz3lL9uT9ZImKUhROKNVWE888YR16dKluLUVCbDKewph8pRAPW1QYcxtt92220bwSQHaE0ubkOu2vlxvIUzOr2Po6Yh6emHmK3kC38yZM+3hhx+2/v37Fz+F8A9/+EMIqYqKikp85plnnrGhQ4eaTCvyFEI9wVBPRNxnn32KN3HPJ8BSzdpEXwGTPLTZev369csclUnfb9iwIbRHoVPmS09IVD3nn39+OK42u1cYlmzSnu2pigrQ9L477rgj1QEWtxBGOBlSMgI5CHi9AMuhdN6CAAK1XID5qZZ3MM1DIGIBr/MTAVaEgyozpGjXrl0IifR0Pt2mp7Dib3/7mymwuf766+2xxx4z3T44e/Zsa9asWaUCrMyA6PTTT7fp06fbUUcdFY759ttvhyfe3X///WHPq/Hjx9tdd90VArTevXuHMOWwww4rfu+MGTNMTwzUq6wAa/Lkyab3NWrUKLyvdOilwKd79+7WoEGDsBJKgZlWGf32t78NYYxWdumVhHWdO3cOIdEJJ5wQ/lzhlVY+vf766+H/MwMsPV1QG58/++yzwU+b1+vWR+0npScWTp06NezppaBO9nqVt0l76Z8feuihYcWVjj1u3Ljw78w+yjY01fdqj2pT38tHfaHP6VZBrfyaMmWK/fSnPy2xCkx7kWl1lWqXq1bltW3bNgR3Wp13ww03hNOlcQVW2MR94BBrOuicCGcDSkYAgfIEvF6AlVc3P0cAgdovwPxU+/uYFiIQq4DX+YkAK9IRpU3EFQopmNq2bVuZrVDQofftu+++Jd5TkRVYOoCCEK0SUnCT7aUVPgqJFKZl7oFV+r164qBCINWhAOnRRx8t3hdLG8+fcsopxe3S6iAds2HDhiE00molBVTZXgrDFGQdd9xxxT/WCiOFOvPmzdvtI7q9UcfVzzIDLL1RT0rUz5OAK/PDuh1SK71Gjx5dvGIq3wBLxxs0aFDW45cuNDNYUt+r3xUgZnsp2FIopWAr81bE5AmHWr2V+dL7NU4UhlU0wEpWtm3cuDHSv1GUjQACtVXA6wVYbfWmXQggkLsA81PuVrwTAQSqV8Dr/ESAVb3joKBn02ocbb69fPlyW7t2rWl/JL0UDinAOfPMM61r167FK5gyT17RAEvH+O6778LKLt2qprBJL92eqNVWffr0KXE+BV4333xz2CdKT7pTbbplT/tHaZWQVkwpENOxRowYEY6llVaLFy8OP9NntNH7/Pnzi/fQ0vm1MkorvNatWxdCrV/+8pdhE3Ido3RYl1mzwi19RnUonNLT+RSkLVy4cLcAS59T/apF9b/22mth1VPPnj3DiindwpgZEFVXgKW6du3aZQqiVJv6fvPmzaFNWu2m2tq3b591rCXtWbJkiW3ZssVOPvnkEAgqFNPKNAKsgv4V5WAIIOBAwOsFmAMaSkAAgRoWYH6q4Q7g9AggUKaA1/mJAItBm2oB3RI4YcIEW79+fdhTqvS+WqnGyaPxrMDKA4u3IoBAtQp4vQCrVgROhgACLgWYn1x2C0UhgICZeZ2fCLAYnrVaQCu4dJueNpbXqjPtY5X5euONN2zw4MG2//77Z/15rcYpYOMIsAqIyaEQQKCgAl4vwAraSA6GAAJRCjA/RdltFI1AKgS8zk8EWKkYfultpDY2122FyeblF110UQixdu7cGW4J1O2DTz31VNjPShu616tXL71YlWj5ywtbWFGH7RU7QuN2VvfAYVb34GkV+zyfQgABBPYg4PUCjE5DAAEEmJ8YAwgg4FXA6/xEgOV1xFBXwQR0e+CwYcPCPlHZXmVtdF+wAlJwoEoFWP/rU/en46zu381NgRZNRACB6hTwegFWnQacCwEEfAowP/nsF6pCAAFuIWQMIFCjAu+++27YTP7xxx8PG8PrKYk9evSwIUOG2D/+4z9m3ei+RguO7OSFCLCscTur3+UvkbWcchFAwLsAXxC99xD1IZBeAean9PY9LUfAu4DX+YkVWN5HDvUhEIFAYQKsn1n9Lm9H0FpKRACBmAS8XoDFZEitCCBQNQLMT1XjylERQKDyAl7nJwKsyvctR0Ag9QKFCLC0B1bdQ65IvSUACCBQWAGvF2CFbSVHQwCBGAWYn2LsNWpGIB0CXucnAqx0jD9aiUCVClQqwGr8M6vbdhjhVZX2EAdHIL0CXi/A0tsjtBwBBBIB5ifGAgIIeBXwOj8RYHkdMdSFQEQCRUVFodqNGzdGVDWlIoBAGgS8XoClwZ42IoDAngWYnxghCCDgVcDr/ESA5XXEUBcCEQkQYEXUWZSKQMoEvF6ApawbaC4CCGQRYH5iWCCAgFcBr/MTAZbXEUNdCEQkQIAVUWdRKgIpE/B6AZaybqC5CCBAgMUYQACBiAS8Xj8RYEU0iCgVAa8CBFhee4a6EEDA6wUYPYMAAggwPzEGEEDAq4DX+YkAy+uIoS4EIhIgwIqosygVgZQJeL0AS1k30FwEEMgiwPzEsEAAAa8CXucnAiyvI4a6EIhIgAAros6iVARSJuD1Aixl3UBzEUCAAIsxgAACEQl4vX4iwIpoEFEqAl4FCLC89gx1IYCA1wswegYBBBBgfmIMIICAVwGv8xMBltcRQ10IRCRAgBVRZ1EqAikT8HoBlrJuoLkIIJBFgPmJYYEAAl4FvM5PBFheRwx1IRCRAAFWRJ1FqQikTMDrBVjKuoHmIoAAARZjAAEEIhLwev1EgBXRIKJUBLwKEGB57RnqQgABrxdg9AwCCCDA/MQYQAABrwJe5ycCLK8jhroQiEiAACuizqJUBFIm4PUCLGXdQHMRQCCLAPMTwwIBBLwKeJ2fCLC8jhjqQiAiAQKsiDqLUhFImYDXC7CUdQPNRQABAizGAAIIRCTg9fqJACuiQUSpCHgVIMDy2jPUhQACXi/A6BkEEECA+YkxgAACXgW8zk8EWF5HDHUhEJEAAVZEnUWpCKRMwOsFWMq6geYigEAWAeYnhgUCCHgV8Do/EWB5HTHUhUBEAgRYEXUWpSKQMgGvF2Ap6waaiwACBFiMAQQQiEjA6/UTAVZEg4hSEfAqQIDltWeoCwEEvF6A0TMIIIAA8xNjAAEEvAp4nZ8IsLyOGOpCICIBAqyIOotSEUiZgNcLsJR1A81FAIEsAsxPDAsEEPAq4HV+IsDyOmKoCwEEEEAAAQQQQAABBBBAAAEEEEAgCBBgMRAQQAABBBBAAAEEEEAAAQQQQAABBFwLEGC57h6KQwABBBBAAAEEEEAAAQQQQAABBBAgwGIMIIAAAggggAACCCCAAAIIIIAAAgi4FiDAct09FIcAAggggAACCCCAAAIIIIAAAgggQIDFGEAAAQQQQAABBBBAAAEEEEAA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DwKfDjjz/aG2+8YfPmzbM1a9bYZ599Zj169LAxY8ZYnz59rFGjRj4LpyoEEIhaQPPO4MGDbcqUKXbWWWeV2ZaPP/7YFi9ebEuWLLG33nrLOnbsaMOHD7cRI0bYvvvum/Vzu3btsvXr19v8+fNt3bp14T2a18aPH2/dunWzunXrRm1H8QggUFiBZM647bbbwpyhayHNNb1797Zx48ZZ+/bts55w+/bttmzZMlu6dKlt2LDB2rVrZ/379w9zTVmfYX4qbN9xNARqu4C+q7355pt2xx132KpVq2zz5s3WuXNnGzp0qA0ZMsRat25dsGuh6v5eSIBV20cv7UOgwAKapB588EG74IILwsVa6dfYsWNt9uzZ1qxZswKfmcMhgECaBT788EMbNWpUCM3vvffeMgMsBVYKql544YXduHTxdvfdd9sRRxxR4mc7duywG2+80a655hrbtm3bbp+bNWuWXXzxxVa/fv00dwFtRwCB/xX47rvvwrXOFVdckdVEoZQCKoXfmS/NYwq3VqxYsdvnyvoM8xPDDgEE8hEo77taly5dwi/5FLhnvioy15R3rqr4XkiAlc9o4L0IIBBWMwwaNMi++OILmzFjhg0YMCCsuHr11VfDFzx9aVy0aJGdd955VqdOHcQQQACBSgvoN4cKzR9//PFwrLICrG+++cYmTpxoCxcutMmTJ9ukSZOsbdu2tnXr1jBf3XrrrXbOOefYzTffbM2bNy+u67nnngsru/bbb7/wpbR79+7hZ08++WSY17Zs2WIrV660Xr16VbotHAABBOIXUJB+9tln2yGHHGIKuDVnNGjQIMwVN910k91www2mL4maq5JVVTt37gzzy+WXXx5WQGhOOvjgg0NorhXt119/vRUVFdk999xjBx10EPNT/MOEFiBQIwKlv6udfvrpYWGBroXmzp0b5ietSl+wYEGJBQcVuRaqie+FBFg1Mqw4KQJxCihl1yoFfaHTBZqWu2eGVMntPbrw0vJ4fXHkhQACCFRUQKscHn74Ybv66qvDF8MmTZrYRx99VGaA9corr9hpp51mJ5xwQgixWrZsWXzqr776Kqx8WL16dfhHtwfqpXNceumlYWWWvjj269evRLlPPfWUDRw4MIT1pS/2KtouPocAAvEK6BbACy+8MATcCqiSwDtpkX6uIF237jzwwAPhl356/fWvfw3BlVZyZgZb+plWPlx55ZU2c+ZMu/POO8MqUuaneMcIlSNQkwK6/hk9erTNmTMnzEWZ39V0DTVy5EjbtGlT+MVcp06dKjzX1NT3QgKsmhxdnBuByAQ+//zz8BvH//7v/y4x6SXNyPwi+MQTT4TfPvJCAAEEKiLw7bff2mWXXRZWJmiZuy7EtNLzqquuKjPAuu6668Lqhttvvz3cblj6pX0gFETpVkHto6WLur/85S9h9dXee+9t9913nx144IElPqZ5T18m33nnnXD7dOkl9xVpG59BAIF4BbQi9MwzzyyeM7LtJaNf4g0bNiyE79OmTQuN1fyhueb3v/99mIPq1atXAiEJ4Pv27Rt+WajAnvkp3nFC5Qh4FMhcqf78888Xf1eryFxTU98LCbA8jixqQsCpQLJM9Cc/+UlYqZC5uiEpOUn9y/oC6bRplIUAAs4EdJGl2wC1klNhlDZf15c+7TmT7RbC5KJs+fLlplVTxx577G4t0ipRrabSz2655ZbwBVS3PWvFlvZpUEjWuHHjEp/TbT/6AqpwTMc98cQTnUlRDgIIeBNIAizdrqMVEHol81fmqqzMurXKNHk4RRKmMz9561nqQSBugffffz8sRtCiA10vae89vSoy19TU90ICrLjHINUjUK0CyeSmL5PJbwdLF6CLLj3hIvO3jtVaJCdDAIFaIaCl6bqtRvvKJK89BViffvpp+PL3wQcflLlSKrnYOuCAA8JqK62cyGXO2tN5awU2jUAAgYIJJLcY6vbnZDV6WaseMk+abQ5jfipYt3AgBFItoOsp3TaoX8Y99thjYaW6bmlObi+syFxTU98LCbBSPZRpPAL5CeQyUSXvIcDKz5Z3I4BA+QKVDbCSL4g6Uz4BVnJht6enH5ZfPe9AAIE0CCT75mnj5OSBEbkEWMl7Xn755eIQPpcvlcxPaRhVtBGBigskc4SOoBVX8+fPtz59+ljdunWLD1qRuaamvhcSYFV8LPBJBFInkM9EpX1oFGKV3uMhdWg0GAEECiZQqADr+++/D0vnk5VY5a0aTS7sMjdXLlijOBACCNQagX//938PT0zVSw+GOOKII8J/5xNg6UlgDz30kB111FE5rRBlfqo1w4eGIFAlAnrC6dq1a8M89Mc//jGsbJ86dWrY6F177emVT4CVXAvV1PdCAqwqGSYcFIHaKZDPRMUKrNo5BmgVAjUpUKgAK7lYy/UWQlY41GSvc24E4hB46aWXbMyYMfbFF1/Y0qVLrVu3bsWF5xNgsQIrjv6mSgRiFHjvvffCw260l3HmE+XzCbCS1eg19b2QACvGkUfNCNSQgC6qevXqFZ6+wx5YNdQJnBaBFAvsKcBKnoaji7OynhaYbQ+s5Mlgewrd2QMrxYOOpiNQjsCuXbtM+11dcskl1qJFC7vtttvsuOOOK/EpPVX14osvtltvvdUyn/yV+aZse2AxPzH8EECg0ALJtZAexpU8MKIic01NfS8kwCr0iOB4CNRigXyeNqHfPp5zzjm1WIOmIYBAdQsU6imEWhkxb948a9q0aV5P3lm/fr117dq1upvN+RBAwKmAnuSluWTGjBkhtNJ/H3744VmrzfUphPXr1w+3OOvJq/k8GYz5yekgoSwEnAl8/fXXNmHCBHv11VeLf+FXkbmmpr4XEmA5G1CUg4BngS+//NLOO+88+/Of/5x1hYMu5C699NKw70Py5B3P7aE2BBCIS6C8lVBaGTpp0iQra7P1VatW2YABA8Lj7KdMmRKevrN58+awqrR58+ZhSX2bNm1KoGhl14gRI+ydd94pc2VXXIpUiwAChRDYtm1bmEe0UfvIkSNt1qxZ1qpVqzIP/cgjj1i/fv1KzD+Zb37llVfstNNOs759+xavcmd+KkRPcQwE0iOQudpTD5Q48cQTd2t8tu9zFZlraup7IQFWesYzLUWg0gJ6rP21115r06ZNK3HfdHLgN954wwYPHmwHHXSQLVu2zNq2bVvpc3IABBBAIBEoL8DSbxBPOeUUO/nkk23hwoWm5fHJ66uvvrJx48bZ6tWrwz89evQIP0r2ptGKBwVY+oKZ+UqeKKbga8GCBdasWTM6BAEEUi6wffv28As73RI4ffr08N/JZshl0SSrFfbaa68Qsrdv3774rXrE/ZVXXmkzZ860zIdFMD+lfKDRfAQqILB48eKw4GDUqFFZt3xJrmt69uxpeq+ulSoy19TU90ICrAoMCj6CQJoFkpBK+8zMmTPH9PSuRo0ahWWo2t9BXyAXLVoUJk6tbuCFAAIIFEqgvAArCakUoGtFxFVXXRWC9K1bt4ZbfPRlU7c2J4+2T+pKLua0ekI/Uwim15NPPhnmtS1bttjKlSvDHoC8EEAg3QI7d+60uXPnhtBKq640R+i2v/JemSFV7969wxfLDh06mFZy6dZDPSmsqKgoBOn6RSDzU3mi/BwBBLIJvPvuu+H7mb6TTZ48OaxM17WQgnf9Ak9PIPzss8/C9zUtPKjMXFMT3wsJsBj3CCCQl4DSdm30p8dEa/Ir/Ro7dqzNnj2bVQp5qfJmBBDIRaC8AEvH0CoH3fKnC7fSr86dO5d4tH3yc32x1JdJHV9fJku/8vmSmks7eA8CCMQr8Kc//cnOOOMM27RpU7mNKL0C4sMPPwwrQVesWLHbZ9u1a7fb0wv1Juancpl5AwIIlBJ47rnn7Pzzzw/XRKVfe++9d1jtOXr06BLhe0Xmmpr4XkiAxXBHAIG8BTRZKXHXbwzXrFkTgizdjqPHR/fp0yesyOKFAAIIFFoglwBL5/z444/DsvglS5aEi7eOHTva8OHDQ7CljZGzvfQkMW2CPH/+fFu3bl14i+a18ePHmzZ9r1u3bqGbw/EQQCBCgeRpXbmUnu0WHq2C0CpRPexmw4YNpuCqf//+Ya7JvK0w8/jMT7lo8x4EEMgU+J//+Z8w1+iW5eRa6KSTTrJzzz3XOnXqlPVOmYrMNdX9vZAAi3GO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UIsFx3D8UhgAACCCCAAAIIIIAAAggggAACCBBgMQYQQAABBBBAAAEEEEAAAQQQQAABBFwLEGC57h6KQwABBBBAAAEEEEAAAQQQQAABBBAgwGIMIIAAAggggAACCCCAAAIIIIAAAgi4FiDAct09FIcAAggggAACCCCAAAIIIIAAAgggQIDFGEAAAQQQQAABBBBAAAEEEEAA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UIsFx3D8UhgAACCCCAAAIIIIAAAggggAACCBBgMQYQQAABBBBAAAEEEEAAAQQQQAABBFwLEGC57h6KQwABBBBAAAEEEEAAAQQQQAABBBAgwGIMIIAAAggggAACCCCAAAIIIIAAAgi4FiDAct09FIcAAggggAACCCCAAAIIIIAAAgggQIDFGEAAAQQQQAABBBBAAAEEEEAA2ca5wwAAARBJREFU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X+H/BUBRqBJfEU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8" descr="data:image/png;base64,iVBORw0KGgoAAAANSUhEUgAABLAAAALlCAYAAADUsh+xAAAAAXNSR0IArs4c6QAAIABJREFUeF7snQe0FUW2hjdXgoARFbOYw+hgADGBmNFRwAAq0YAoRowMBlQMmBOYA2POmMAxgQlEUGYUcxwxjDn7zKhv/fVeXfse+oQ+6Vaf+/VaLJHTXb3r29X7VP9n165mf/zxxx/GAQEIQAACEIAABCAAAQhAAAIQgAAEIACBQAk0Q8AK1DOYBQEIQAACEIAABCAAAQhAAAIQgAAEIOAIIGAxECAAAQhAAAIQgAAEIAABCEAAAhCAAASCJoCAFbR7MA4CEIAABCAAAQhAAAIQgAAEIAABCEAAAYsxAAEIQAACEIAABCAAAQhAAAIQgAAEIBA0AQSsoN2DcRCAAAQgAAEIQAACEIAABCAAAQhAAAIIWIwBCEAAAhCAAAQgAAEIQAACEIAABCAAgaAJIGAF7R6MgwAEIAABCEAAAhCAAAQgAAEIQAACEEDAYgxAAAIQgAAEIAABCEAAAhCAAAQgAAEIBE0AASto92AcBCAAAQhAAAIQgAAEIAABCEAAAhCAAAIWYwACEIAABCAAAQhAAAIQgAAEIAABCEAgaAIIWEG7B+MgAAEIQAACEIAABCAAAQhAAAIQgAAEELAYAxCAAAQgAAEIQAACEIAABCAAAQhAAAJBE0DACto9GAcBCEAAAhCAAAQgAAEIQAACEIAABCCAgMUYgAAEIAABCEAAAhCAAAQgAAEIQAACEAiaAAJW0O7BOAhAAAIQgAAEIAABCEAAAhCAAAQgAAEELMYABCAAAQhAAAIQgAAEIAABCEAAAhCAQNAEELCCdg/GQQACEIAABCAAAQhAAAIQgAAEIAABCCBgMQYgAAEIQAACEIAABCAAAQhAAAIQgAAEgiaAgBW0ezAOAhCAAAQgAAEIQAACEIAABCAAAQhAAAGLMQABCEAAAhCAAAQgAAEIQAACEIAABCAQNAEErKDdg3EQgAAEIAABCEAAAhCAAAQgAAEIQAACCFiMAQhAAAIQgAAEIAABCEAAAhCAAAQgAIGgCSBgBe0ejIMABCAAAQhAAAIQgAAEIAABCEAAAhBAwGIMQAACEIAABCAAAQhAAAIQgAAEIAABCARNAAEraPdgHAQgAAEIQAACEIAABCAAAQhAAAIQgAACFmMAAhCAAAQgAAEIQAACEIAABCAAAQhAIGgCCFhBuwfjIAABCEAAAhCAAAQgAAEIQAACEIAABBCwGAMQgAAEIAABCEAAAhCAAAQgAAEIQAACQRNAwAraPRgHAQhAAAIQgAAEIAABCEAAAhCAAAQggIDFGIAABCAAAQhAAAIQgAAEIAABCEAAAhAImgACVtDuwTgIQAACEIAABCAAAQhAAAIQgAAEIAABBCzGAAQgAAEIQAACEIAABCAAAQhAAAIQgEDQBBCwgnYPxkEAAhCAAAQgAAEIQAACEIAABCAAAQggYDEGIAABCEAAAhCAAAQgAAEIQAACEIAABIImgIAVtHswDgIQgAAEIAABCEAAAhCAAAQgAAEIQAABizEAAQhAAAIQgAAEIAABCEAAAhCAAAQgEDQBBKyg3YNxECg/gUse+cWeemOuffLNH2VrvG0rs+07trCDtm1ZtjZpCAIQKA+BX2f/y/7n0gts7ttvlKfB/2+lxbob2AIHHmnNV129rO3SGAQgkJDA3K/ttzeOsj8+u9ds7jcJL85x+vwdrG6ZvaxupVHla5OWIAABCEAAAiUQQMAqAR6XQiBtBKa98ZuddOdPFTP7oG1a2m5dWlSsfRqGAASSE/i895b2x/ffJ7+wgCuar7K6LXrFjQWcySkQgEClCPz+3kX2+5tHV6p5m2+DydZs0e4Va5+GIfDrr79a8+bNrVmzZsCAAAQgkJMAAhYDBAJNiMB1U3+x66f+WrEeD+7WwvbqVnwW1ldffWUHH3ywPfHEE4lsHDdunO26666JrinmZG/fZ599ZpdffrmtssoqxTRTtWvi7P3pp5/spJNOshtvvNHuuece23DDDatmT1O4UYh8P9umS0XRLzH5mbK2/8cff9hbb71ld999t02dOtX+/e9/u/bXWWcd23rrrW2XXXaxVVdddZ4XnbQ9n2WFRmNVJfDss8/azjvvbAMHDrTRo0fb/PPPX9X7Z97s9/+cYr+/c2rFbFAGVt3KJ5bcfmjcSu4QDZRM4Oeff7Z//vOfNnv2bBs5cmSjP0sld4gGIACBihNAwKo4Ym4AgXAIIGCV5ou0vSAjYJXm72KuRsAqhtqf12jMnnPOOXbddddlbaht27Z20EEH2bBhwxq87KTt+SyNFFc3JoHQhBgErMYcDdy7FAJvv/22i+UbbLBBEGJwKX3hWghAoDoEELCqw5m7QCAIAqELWNkghfayEIQzCzCCF/oCIJX5FASs4oEqs3HEiBH28MMP27rrrmtHHnmkdenSxRZaaCFTVtbXX39tDz30kF166aWml57jjjvODjjgALfsRAfjvXj2XJmMQGjfSQhYyfzH2eEQQMAKxxdYAoG0EEDASounsBMCZSCAgFUGiClqghf66jsLAas45nPnzrVzzz3XtBx48ODBdvzxx9sCCywQ29jTTz9tw4cPN9VMueyyy2zjjTdGwCoOO1cVSQABqzhwoXErrhdcVU4CCFjlpElbEGgaBBCwmoaf6SUEHIFaFrB+//1304vt9ddfb9OmTXPZGnqx7dWrl/Xt29fatGnTYBTcddddduihh9rRRx9tQ4cOdddde+219t///te6du3qXqK32WYba9WqVf11uQShuPtna0cv67LR2/r999/ntDXf8P3hhx/sjjvucH+ee+45W3/99W2//fZzbSqLJVqzK5fA8vHHH9utt95qYqNJ5bLLLmvdunWzfffd1/7yl7/EFlf94osv7JZbbrGJEyfaSy+95K7529/+ZkOGDLHll1++3vR8Ly5RfxxxxBH118neBx980N1DzLR8THW7+vfvP49/dFHS83WNanBMnz7d9V33kDCS6x7+msmTJ9f7UPXQNGZUi+2ss84KqsZYGmpgqf6JnsMOHTrY2LFjbemll8467JWNdeWVV9opp5xiBx54oP3973+3Fi1azJOB9emnn9pVV13lfLrIIovYFlts4Z756Lj0N9Hzq1pb9957r6vBp/GvsaZnSeM5M4ZEx7PGq67TGNYzoLGw++6724ABA2zRRRedpx/Zntctt9zSxowZ4+yIq7Gn2KRn/IEHHqi/j2qC6fmM61Mxz3M26En5+Hbef/99u+aaa1yNG8Vk9fGQQw5x8Thz2ZCPTbpGy0j1PI4fP94WW2wx22effdzzNd9885m3RTFBNdLEJVes97Yk5afrstkvW6mBle+bad7Ps30PROO/sipvvvlmF1v1HOp7VM/tZptt5jIxn3rqKbv44ovdc+3jrr4Pot/xxXy/Jxl/hcw1ZOtFF13kxvI//vEP22677eYB8ttvv9n5559vF154ofuO23zzzevPSTJey83PG6E5j2plTpo0yWbMmJFzTpA5t1Axdj2/iqf6TpUfFeP1rOqz6PlRMN27d7dLLrnExc5yz5WSj1iugAAEQiSAgBWiV7AJAhUiUKsCll4I9dKr7I24Q5PC008/3VZeeeX6j/2Eb//993cCRlzNHYkwKirqJ8bZBCzd/8wzz3QvanHHXnvtZSeccIJrRxOyK664wr2oxh0S3E477TT30lbIIXFKbWuCmXmo2PWcOXNc//wLcTYB68033zS9iEsAyzz08q/+9ezZs8FHmtBqyZdeMjIPCVmavG+yySbuo2IELHEVi2z1kCTSHXvssfV1kJKeL7vy+W633XZzRe+j/sh1zVZbbeUm51OmTAmmSH4aBCwJUiqGfeKJJ5qeyXw7UX377bemlz+NTX+ufz4/+eQTJ5ToBVjicPTQC69efjt27Fj/z3omdX+9RGae70+KPsPR8bzppps6QUXPQuax0047OTFTNvoj1/MqkebLL780PYuZAla+Z+3kk0+2HXbYoZ5FMc9ztnhTDB+1lc1mxYZ+/fo5USta98bHpjfeeMMV7NfLrz+8AJDPlrhYn8sWfSZ7Mvnlukb+7N27t4tLFHEv5Fvqz3PyCVjZvo/lIz2fzz//fOxzKtFLQrb/wamY7/dCxl/SuYa+TyUwKxboezr6g5ioKFYpm1SHvi+XXHJJ9/ekz3u+/iblJxv0vX7UUUe57+7MQ+K+vnsHDRpUv4Q7OrfQDzla7p0ZT3Wd5mk9evTIK2AtuOCCZZ0rJRupnA0BCIRMAAErZO9gGwTKTKAWBSz9yqlfayWk6OVUk0RlWqgujsQbLUtSdkTmy6Sf8PkXGE1+d9xxR3edfuGVcPLKK6+4yZbf4TBOwIreX1lKur9+Ka6rq7MXX3zRCT9PPvlkfTuvv/66e0HX5Ewv7Mrw0Av4O++8416iJHwUuqtidNnV9ttv72oCrbTSSm5ieN9999mpp57qsh5kVy4BK/orsDK2vH1qZ8KECc5OZSTJrnbt2rlR+dFHH9lhhx3mMpeUSaFrNPn+7rvvXPbRBRdc4Djo1+fFF1+8KAFL2RUSEfWLrdiob+KtlwKJSnrRvemmm+p3Ukx6vvotMVHiprLtJODpxVm+U+aFfgVW+9GXo6i/xWTUqFGuXpNEjMcff9yNGy/ohbLLY+gCln/x0a6DUX8mDX/RXUz1oiR/SmDQUsTo86UMIMULZfPo8ONm9dVXd+NsvfXWc3FAL6vKdpIIpedIArUyEnX4F3H9XeNA7alel45HH33UxQFlUEQzLzTeVL9LMUFCi8Txv/71rzmfV7X3n//8xz1r6oNedpXdJRFF9mnMqT0xVLaZxmIxz3Mu1sXw+fzzz+2YY45x9cx8fGjfvr0pK0xxxIvSUQEo+gKsF26J/BKE1U/5Qzv9KZarXe1CqZgtgVzZdxIGJVhKiJR4GRUOk/KLxjdlBirLT+LiwgsvnNP+pOO1nOenvQZW9PtYWYV6NtZcc02TUC1fyrf6fm/durUTVfQdrzgtEVQxt2XLls73+q7TUcz3e77xJ/Ep6VxD9ivL+8MPP3TP/gorrNDA7ZobSMw9/PDDXba0YlIx47Xc/JRZrZimZ1/ivUS4pZZaymVSKfbpe93PjyRG6YjyU/zVnGDvvfd23/8S6jQXEz/Ns/R31TbUkW0JYTnnSuV81mgLAhBofAIIWI3vAyyAQNUI1KKA5X/B1GRHL0ZKU48eWkakCaR+0Yy+gPoJnyZamiBrOUg060PLE7RsQRkC5513nnthjBOw/P016fQvkNH7+19g9eKrFzIJVNpBTZNV/Yne009mlWYvMUqT8lyHn/j5XzWjy4gyhbVcApZezvWCrBduCTp6OfTH//zP/zhbNJHVS6fPXNFyB3HN/OVb1ynjSy8VyqDwyyKKycCSP/Vyrl/etYQretxwww3uJUdClibKOpKe/9577zlfSJTThFov2NFDYpyECP3qr5ejNdZYw2XIaFwowyXO31ouIf/pl2cErMJCW7lqtUUFLIkcEqp8gXdZojGoZX16+fUvUBJ7zj77bJeVJX9quWD0iI7lqLDsx7PGjMa5hGh/RJcOaYxqvOjw401t6mV2tdVWa3CNfzmOCs7R5ZLKMpWYnpmd5secxp1iisZt0uc5m6eK5SNhQfZoaZcE8OjyLv9c3XnnnQ0ymKIvwJkio+xTnJJ4IY6Z/PS5F/TlDx/ri+EnEcF/P8TFt2z2FzbaK3NWrQhY+u5RXTsvRImWhBLFeAm4mT/uRMdMdAleMd/v+cZfsXMN/12pmCOxyh+//PKLmxPouffCfanjtVz8/PMbF0e9TyTsan6kH4D0fEf5SfDKzDjz8xU9X/KxfpDSkU3AklhdrrlSZZ46WoUABBqLAAJWY5HnvhBoBAK1KGD961//cpNCZSBpMhhX+NlPZqOikf83vcxGM4u8W/wvp5o8+1924160C7l/1NX+fAliyqbYdtttbYkllsi7ZCpuuOSa4GW+MOcSsDTxVD0hCVRaGqMXz7XXXjurgBY9P7NuR7ZhXYyA5funlxll02i5VnQ5Vua9kp6v7BBlVkRFsMw2VXNIv457Ec37T0s9leGmjIDo4V+yVbcLAauwIFduAWvWrFlOOO3UqVMDA/yLkp43X2OlEAuVTaiXz6iQ6sezskUkLGWOy7iabn68xYkz2Z5XH4f08iybl1tuuXlMVrbEwQcf7P5d50jQTvI8F8Ig1zmZfPyLuQTBbPHBvyBny8CSQKVYFD1eeOEFlw2if88m8OuHCi379bFeYpOE9mL5KQPVbxIQtSXO/lI5lnJ9rQhY+i7PjKvK2tMzoziR+QOLmPnxFxW3ivl+jwowceOvkO/6uLmGzySKij3R512Zy/5HsmKedy1v9/ctBz///Or7NPqjVXR8/vjjjy77WD/QeZ/k45ctzmcTsMo5Vyrl2eJaCEAgPAIIWOH5BIsgUDECtShgedFCLynR4t9RiHHiiZ/wZct2imYe+JeYuAlYIfeP2hJXp0lLI7TEUTWmlJURzRrJNRh8xlG2JYd+MqxfrvPVwPI7uykLS4degpXNppdFFVWNvqD7jC0tI4wrNh1nczEClpYFaRmDXvz94YtqaxmCMs60jMQfSc/3/Ap54Pz4yufv6Ms7AlYhZP8vs0YZQ0nGU1zL+YSwQgQsZc5JEHr33Xddlt3MmTPrN4WIxphixnO+59VnO7766qv1z5WeXWU6aDlyviOauZXkec7XbvTzQvgU4k+fVaNlxsrQ0vLAfDt4+mevEHu9MKYxlZSfBIF849GLaSrM7e0vxK5KnVMrAlZcZrJ/rrVMWwJtZn3IXAJWku/3Qsdf0rmGz+J87LHHGixz9CJotO5fsc97nHDmx1pSfv75VbZ4IYf/nsvHL6mAVc65UiH94BwIQCA9BBCw0uMrLIVAyQRqUcDKtntdoQJWrslo5sQ4bgJWyP0zHed3IVNdj9dee63Bx6pho1+gM7NH4pwfN3GPnucnlNFdzbJNMrV0wWebqe5PtPiqxCwVTPe7h+UTCsolYKkdiQlaXqG6Wl5c8+2rbpWyp6LF+ZOc7/kV8mD5cVKIv327CFiFkP2/2ik+YyhbxkshLeUbl9kELL0Yq+6ddgN75plnst6qVAGrmOfV26xnM9+RufSw0Oc5X7tJ+eTzg+4Xl3WR7wU4Wucnn81ewFLMUA2uJPy0pFgZbdHdWzPvly1rJJ9dlfq8VgSsuO9jP57ELi5zMpeAleT7vdDxl1TAkt2Z2b7+Xoo70dpdxT7vub6XkvKLLsUuZLxWSsDSvcs1VyqkH5wDAQikhwACVnp8haUQKJlALQpY+TJiBC1XBla25TzRDCw/QSuXgOUdqZotqp2lGjaTJ092mR46lGWkZUlRYSbO+fkyOnyavwoR58vAiravX2C1DEu/wOqPF46OP/54V/NKmV35XvAy7S0mYyXahjKbXn75ZVe0Wjb53RK1dFQ1jDJ/lS/k/HyCQhzzfONNQqCEEP1BwCo8ZPmaZoXuQqhaZMq41GYIKuatbLx8wkmcgCV/yU9qQ6KtivhLPFZ7KiK91lprOQFV/ixVwMr3vMZlYBWSNZaPcr7n2Rezj2unGD6VysAqRDzOJjQlWTZaiP1vvfWWi4WdO3cmAyvfAIx8nm8XwnILWEm+3/MJWPlif7a5hv7d18/Sj0FaLqj/V12vzGWFxT7vlRCwcgm4cS7Pxy9pBlb0HqXOlRIMUU6FAARSQAABKwVOwkQIlItALQpYhdSl8EVU42pgqV5KXO0sv/xOE0pf4yFXDaxsNZGS+E5CkQqf6tfauBocmW3lq6nja4d88803iQSszImjdoeTeKVaMBLWtNwnacZMPgHLCxi5ft32dumlWsustLxQOxHG1TuK9iHb+f6FJNtLTpzv/NIhX5Q/s+aaFyGUSYSAVfjo93ViVBRdY2zppZfOebEvXC4/5NpkIdpI3MthtCi/RCotaYsWSY8uCS1VwMr3vH7wwQdOGFbWgRecvZgioTuaqVE42YZn6kUw83nOVVeuGD6F1MDyLLLVwIp7dgqJ9ZlciuFXiP1+w42o/cX6pBzXkYF1boMC717QSfL9nk+AKWT8xc015F+/M6gKtmuTAWVeK55kFnYvZryq/XIKWMXUuJQN+fiVImBlPiNJ50rleMZoAwIQCIcAAlY4vsASCFScQC0KWIXuDKSsneiW9n7CpxfmuN0L/Quyai35XXaK2YUwunOWXkpV90I762VOXOX8aPZOIQJWvl3N1EfVcokuLYqbZPq6G3qRveiii0xFZaOHzzbQ1va+YHWuXQh1bXQXIxWrl+CkX5y1Fbd2fNN//SFGyoCZNGlSfZaLn0Rrp7Lo7pH+Gp9ddt999zkBS0XnJaoVer6ybLxoojYzd77Sv/ldzTQ+/A513p9alhk3bvzuldr9EgGr8JAWZT148GAnmMZtyKAW/cufsvCi9d+KycDKl/GgOljaCUtL0EoVsPzzqhp3sjtz19C459W/+KqAvHYzlA2ZNfJkm+o8aQcyiXnioP9P8jxn81SxfPzzH7eLnwQ6Lf3Vy3wSAcvHej17eh5Vmy96RHde9Zl8Wv4oYTIJP3HLtYtiNvsLH+3lPxMBK17ASvL9nk+AKXau4b3tdyQeNGiQvf/++/bSSy/NU0OymOdd47WcApbs9d/vffr0cTsKK9M1eqi2nOYW+h7WXGWFFVYou4DlM1bLMVcq/xNHixCAQGMSQMBqTPrcGwJVJlCLAlb0pUXF0JXBpJ0F9ZI3Z84cJxQp00ZF0s8666z6YuTReioSeHSdsi90aJmaxBBlMEVflOJekKP333DDDV1WUJcuXUzLcnT91Vdf7Sap/kVOL5vaYloTQt1z8803dxlN+tVf99W/LbzwwgUVR9dkV9lhEtjUzsiRI+2vf/2ra+v+++93/dUvlfkELF9kVr8Ma5cvZSRJYFImivqgF0C9bKp9vcyrb34Cq+WJEqb23ntvW3zxxd29VddDWW3K/BI/1fXyk/+pU6e6HcJ0jQQKZZ1oovrII4+YRJ+oSOBfIsVVXDp27Oh2RtQLpLJIVDxZPjvnnHPcvZOeL9FEYpquFyPtbKb2WrRo4erfqEaZsl6i99D40HjS9uIdOnRoMG7Ub032fb0dBKxkAS5ahF9jRgWY9Sz7DCF9LpHz2muvdTWUNFY1LrSFu45iBKyoKCJRZZdddnHtaYypFpwEXd1LR6kClp5XvexJwNbuhXqetEwx1/Oq+0ZFNNVzUj06PZ+//vqrWx6t8av/ejGvmOc5m6eK5fP555+7Z0SZVnrRHTJkiHtG1Z6eKcVEHUkELMVaL/JJTJfovcMOOzh/SViWmK2Yt8wyyzSIn0n5yS7V0lMs126iYq54JWE/l/3JRnt5z0bAihewRLnQ7/d8Alaxcw3vaf/jh55V3WuPPfZw8atVq1YNBkMx47XcApb/LtYPf9rIRbFvxRVXNAnC+gFBy+/1bETnBPn45cvA0nxAMczvtOoFv3LMlcr7tNEaBCDQ2AQQsBrbA9wfAlUkUIsClvDpZVOZQZr8xB0SdyTyRGtK+Qnf7rvv7l5+ojvdqQ3Vqjj22GNNv5b6jIdsE7B899fLqgQdTcwkmkh00v/HHbqvXsJ23nnnBkuZsg2TuJ16/LkSyvQrr5a15auBpUmzagr52lKZ99NuW6o1pVoy/lCdLDGKK5Csfkhg6tu3r+OXWUsn2r7a3nXXXd2LYlQkyNU3Xa+XWAkMm2yyiWsu6fm6Rj6VLyTQxR16+TnjjDNcrRt/5PKh+iFBQkILAlby4KYXJ4mAWoKZ69BSOwkj0SytYgSsXONS95dIpp1B9aIZ3dEs35LYbC+UEuHUlsZH5qEMqw8//NBlK0Z395SN2sFML4uZGxn4NnSteHgxr5jnOY53sXzU1owZM5wI5AVA376eWz3rqi0WrSGV7wVY1+sciYDKNIs71PbJJ5/shC2/FLQYfmo7G0PdQ5kpij0sIUz2jFe7BlaS7/dCxl++7/q4uUaUkF8qr3/zWb2ZBIsZr+UWsGSTlsvrR51scwItz5To7+tP5uOXLT77Zcr6AU+HYoKK9UukL+dcKdlI5WwIQCBkAghYIXsH2yBQZgK1KmAJk34Z1NbxyprRMi6JUqrZpNpUElH8i51HGp3wacmSMqX00qxCzj169HAZAxIvovVwcr0gJ7m/P1eTWS2H0UupXook5PTr12+e++YbBsq4UBF433cVgVeWhvqvbKdoMdZck0xlHWjpwEMPPeTs0tG1a1cnpulX2EyG+txfM3HiRCeWqR+qSyTxLJOf77eWBMpHyqzRC+CAAQNcMXvdJ7MGlu/b7bff7grLy6/KtFNGnVhFl2HJnqTn+2umT59ut956a/3YUTHvnj17untkFoiPjjffF022NY4kYEmA1K6JCFj5Rm785xII9dKkjBrtCqhxpUM+2XTTTa1///5uuVz02dTnxQhY3pfKnpNopBdsP+4lXut+yrpR5qHEMr/EtlgBS237nbXuuOMO189cz2uUkOKErlFmmJjo+dHzqXEnEbeurq4B0GKe5ziP+F0Ik/Dx7WiplJ4RZUfq2d1yyy1dhqfikJ73JBlYvk3Zo/ikWKWMTnFRTNAPBYo7mTHBX5eUXzS+Kf4oGzWX/cWN9vJcRQZWfAaWvk8K/X7PJ8BEx1+SuUbUw37Zup5diTQ+2yhuFCQZr5UQsHxM1feYBHcJ0vphShnRisHaBTiaPZaPX674rPpi+oFM84LVV1/didTaQKPcc6XyPG20AgEINDYBBKzG9gD3h0AVCaRVwKoEomJ2tKqEHbQJgUoT+GybLhW9xRKTn6lo+02lcQlOyizzS1ujdeJqjYFehpXBkWQDhVpjUM7+pEXAKmefc7XF93u1SHMfCEAAAtUngIBVfebcEQKNRgAB60/0THAbbRhy4yoTQMCqMvAst/NZW9l2RvMbR2y//faxO6OG0YvCrFCNHNUfVL0vZbJFj2jB/rjPC7sDZ0UJIGA1HA98v/NxiFWNAAAgAElEQVR8QAACEKhdAghYtetbegaBeQggYCFg8Vg0PQIIWGH43O9C+MYbb7h6c1qeqqVE0Y0PVE8uurNiGJYnt8JvqBDdHEEbMGgZoZb+SeDSJgjRWl/J78IVngACFgIWTwMEIACBpkIAAaupeJp+QsDMHnphrp096eeKsThom5a2W5cWFWu/nA3zC205adJWyAQqKWDVtV/KFrv5vpC7H4xt+Qqiy9DMYuzBGJ/QkEI2VMgstp7wFpweIVBpAWu+jndasyV6p4Y53++pcRWGQgACEEhMAAErMTIugEB6CfzPT2aj7vzRXnjv97J3YuX2dXbBwNa2wPxlb7oiDTLBrQhWGg2QwE8PTbLvzjml7JY1a9vWFhpxkrXcbIuyt12rDUrEUpbV+PHj6wuQa+MDFYvfY489bKONNpqnGHtaWfgNFbTDp5ZPaoMMFeJXsfW4DRjS2s8g7J77tc3919Zm//NC2c1ptsjmNl+nKWVvt5IN8v1eSbq0DQEIQKBxCSBgNS5/7g4BCEAAAhCAAAQgAAEIQAACEIAABCCQhwACFkMEAhCAAAQgAAEIQAACEIAABCAAAQhAIGgCCFhBuwfjIAABCEAAAhCAAAQgAAEIQAACEIAABBCwGAMQgAAEIAABCEAAAhCAAAQgAAEIQAACQRNAwAraPRgHAQhAAAIQgAAEIAABCEAAAhCAAAQggIDFGIAABCAAAQhAAAIQgAAEIAABCEAAAhAImgACVtDuwTgIQAACEIAABCAAAQhAAAIQgAAEIAABBCzGAAQgAAEIQAACEIAABCAAAQhAAAIQgEDQBBCwgnYPxkEAAhCAAAQgAAEIQAACEIAABCAAAQggYDEGIAABCEAAAhCAAAQgAAEIQAACEIAABIImgIAVtHswDgIQgAAEIAABCEAAAhCAAAQgAAEIQAABizEAAQhAAAIQgAAEIAABCEAAAhCAAAQgEDQBBKyg3YNxEIAABCAAAQhAAAIQgAAEIAABCEAAAghYjAEIQAACEIAABCAAAQhAAAIQgAAEIACBoAkgYAXtHoyDAAQgAAEIQAACEIAABCAAAQhAAAIQQMBiDEAAAhCAAAQgAAEIQAACEIAABCAAAQgETQABK2j3YBwEIAABCEAAAhCAAAQgAAEIQAACEIAAAhZjAAIQgAAEIAABCEAAAhCAAAQgAAEIQCBoAghYQbsH4yAAAQhAAAIQgAAEIAABCEAAAhCAAAQQsBgDEIAABCAAAQhAAAIQgAAEIAABCEAAAkETQMAK2j0YBwEIQAACEIAABCAAAQhAAAIQgAAEIICAxRiAAAQgAAEIQAACEIAABCAAAQhAAAIQCJoAAlbQ7sE4CEAAAhCAAAQgAAEIQAACEIAABCAAAQQsxgAEIAABCEAAAhCAAAQgAAEIQAACEIBA0AQQsIJ2D8ZBIB0EOnfu7AydNWtWOgzGSghAoMkQ+Ne//uX62qlTpybTZzoKAQikgwDxKR1+wkoINEUCocYnBKymOBrpMwTKTAABq8xAaQ4CECgbgVAnYGXrIA1BAAKpJUB8Sq3rMBwCNU8g1PiEgFXzQ48OQqDyBBCwKs+YO0AAAsURCHUCVlxvuAoCEKglAsSnWvImfYFAbREINT4hYNXWOKM3EGgUAghYjYKdm0IAAgUQCHUCVoDpnAIBCNQ4AeJTjTuY7kEgxQRCjU8IWCkeVJgOgVAIIGCF4gnsgAAEMgmEOgHDUxCAAASIT4wBCEAgVAKhxicErFBHDHZBIEUEELBS5CxMhUATIxDqBKyJuYHuQgACMQSITwwLCEAgVAKhxicErFBHDHZBIEUEELBS5CxMhUATIxDqBKyJuYHuQgACCFiMAQhAIEUEQp0/IWClaBBhKgRCJYCAFapnsAsCEAh1AoZnIAABCBCfGAMQgECoBEKNTwhYoY4Y7IJAigggYKXIWZgKgSZGINQJWBNzA92FAARiCBCfGBYQgECoBEKNTwhYoY4Y7IJAigggYKXIWZgKgSZGINQJWBNzA92FAAQQsBgDEIBAigiEOn9CwErRIMJUCIRKAAErVM9gFwQgEOoEDM9AAAIQID4xBiAAgVAJhBqfELBCHTHYBYEUEUDASpGzMBUCTYxAqBOwJuYGugsBCMQQID4xLCAAgVAJhBqfELBCHTHYBYEUEUDASpGzMBUCTYxAqBOwJuYGugsBCCBgMQYgAIEUEQh1/oSAlaJBhKkQCJUAAlaonsEuCEAg1AkYnoEABCBAfGIMQAACoRIINT4hYIU6YrALAikigICVImdhKgSaGIFQJ2BNzA10FwIQiCFAfGJYQAACoRIINT4hYIU6YrALAikigICVImdhKgSaGIFQJ2BNzA10FwIQQMBiDEAAAikiEOr8CQErRYMIUyEQKgEErFA9g10QgECoEzA8AwEIQID4xBiAAARCJRBqfELACnXEYBcEUkQAAStFzsJUCDQxAqFOwJqYG+guBCAQQ4D4xLCAAARCJRBqfELACnXEYBcEUkQAAStFzsJUCDQxAqFOwJqYG+guBCCAgMUYgAAEUkQg1PkTAlaKBhGmQiBUAghYoXoGuyAAgVAnYHgGAhCAAPGJMQABCIRKINT4hIAV6ojBLgikiAACVoqchakQaGIEQp2ANTE30F0IQCCGAPGJYQEBCIRKINT4hIAV6ojBLgikiMDmh0+1Fu03SJHFmAqBhgQWbdvMendqYYO6tgBNjREIdQJWY5jpDgQgUAQB4lMR0LgEAhCoCoFQ4xMCVlXcz01qhcDcuXOtrq7O/eH4kwACFqOhVgj037SFDdmiZa10h36YWagTMJwDAQhAgPjEGIAABEIlEGp8Sr2A9f3339vEiRPt7rvvtpkzZ9q7775r7dq1s6233tp23XVX69mzp7Vt2zbUcdGk7Pr555/tpptusiuvvNL5Sn4aPXq0HXLIIRXn8NRTT1nXrl3tgAMOsAsuuMBat25tX3zxhQ0YMMA+/vhju+2222yNNdawH3/80Y444gi74oorbNq0abbZZps5237//Xd79NFH7dprr7WLLrrIFltsMffv2c6veIcCuwECVmAOwZyiCSgT687hbYq+ngvDIxDqBCw8UlgEAQhUmwDxqdrEuR8EIFAogVDjU2oFrD/++MMeeughO/zww+3111/P6gcJEGPHjrUNNmB5U6GDtVLnXXPNNbbffvs1aP7WW2+1PfbYo1K3rG+3VAHLi11qUCIcAlZDlyFgVXwIc4MqEUDAqhLoKt4m1AlYFRFwKwhAIFACxKdAHYNZEIBAsBnsqRSwJF7dcsstNmzYMDe0lFWjv3fo0MGaN29uv/zyi7322mt23nnn2fXXX28bbbSR/eMf/7C11lqLodiIBE499VQ78cQT7dJLL7WhQ4c6XzXmEZeBlc2ebAJWY9of0r0RsELyBraUQoAlhKXQC/NaXhDD9AtWQQACLHFmDEAAAuESCHX+lEoB64UXXrA999zTfvjhBxs/frxtueWW1qxZs3m8r+WFI0aMcIJJdOlYuMOkdi0LcakdAlb5xhsCVvlY0lLjEFDmVZ8uLWzPTSji3jgeqNxdQ52AVa7HtAwBCKSFAPEpLZ7CTgg0PQKhxqfUCViqo3T88ce77CrVUtKStDjxyg+xd955x/r16+fqHN1zzz223nrrNRh9c+bMsXHjxtn999/vliKqDtKOO+5ohx56qK244ooNztXnWu621FJL2Q033GCzZ8+2M88806ZMmeKuO+igg1xmkeorqd0xY8bYhAkTXBu77babHXfccQ3azGxvxowZds4559jUqVNde3vvvbcNGTLEllhiiVhxTrW/7rrrLnf/L7/80mWgKdtM2Wjdu3dvUGg8uoROWVBaunfjjTfac889V3+v/fff39Wl0iHxT7WpdN2dd95pHTt2nMcGDWrVGOvbt6+dffbZ1qpVq9gnW0vuBg4cOM9nUVHR1zIrtD++sc8++8y0NPH22293fRED1T477LDDGrAuZQmhzxyLdmDdddd1dbNWWGGF2JpZ/lyJZMoWFMMnnnjC2bfNNtu48SWmmWNXQp/Gqfokvy644IKuDpfG+U477ZSVcWOH1M6dOzsTZs2a1dimcH8IQAACDQiEOgHDTRCAAASIT4wBCEAgVAKhxqfUCVgq0t6/f3/77bffnDCw0kor5fS5zvvkk09s8cUXt5Yt/9xZSssQVfj9yCOPdIXfMw8JDeeff77tsssu9SKDF5wkKP3tb3+zk046yb777rsGl0rI6dSpkxOzMmtzSYiQaOSFsULa0zUSMyRo+UP9kQByxx13xPZdosfll1/uhDsvkHgBR9lqKkguMSXzkBCl4uWLLrqo+8gLT1dffbUT0jIPFUMXP4l0Eo2yHfkErG+//TZxf3SvJ5980iS6xdVAk/+uu+46J+TpaAwBS3aJm+6dechHEjglNvqllNGMwTiWqvemaySQhnYgYIXmEeyBAAQ8gVAnYHgIAhCAAPGJMQABCIRKINT4lDoBK06IKMbpfhniBx98YMccc4zLNpJw89VXXznB6JRTTnHZSMqc8S/nXnBS5pUEknPPPddla7Vo0cJuvvlm18YCCyzgrlOmlv5/kUUWsVdffdVl6Tz88MNOWFLmkY5oe/r/o48+2glCyvBS5tgJJ5zgRLpoppIEOe3cp6wgZXtJRFtmmWVcex9++KFdeOGFzi5l+aj+19JLL91AwNH/SBQ77bTT3K58Oh544AEnIEnIu/fee61Xr14N7Ft//fXt4osvbrCb4zfffOOygt5///2ChMRsSwiL7c9///tfGzRokD322GP13NRXiWHKzJP/JNZdddVV1r59+5IELMFIWsRdmWHy2+TJk52YKb7y06+//upsGTVqlGkMKpOvd+/ejrcyriSYbr755m6nxFVXXdUktD7zzDNus4JXXnnF+crvjFjMuK/UNQhYlSJLuxCAQKkEQp2AldovrocABNJPgPiUfh/SAwjUKoFQ41PqBCyfzSOBQiJAMUdUNJEQNHLkyAYFxefOneuWBqp9/ZFINN988zUQnDKXLyoT6+CDD3aCRFy9LW/3scce68SnzPYkcih7q23btvVd0rJHiUT//ve/3bKyLl26OJFqwIABJkEoLgPNL5n86aef3BI3n7nlhT+JPL4tfyOJJKeffrrrqzJ8ZKMOLddUDbFHHnnEZXutvfba9bYVunzQX5BNwCq2P35Hw6OOOsrZHl2+6O3W7pMSDbfddtuqC1haCqllo3HjS0y8gKoln14cPOOMM9wyU2WODR48uMHQVmacsrWUFSgxNLQDASs0j2APBCDgCYQ6AcNDEIAABIhPjAEIQCBUAqHGpyYpYCnLStk7b7zxRtb6TtHlfcqu0rJB/29agqeaS2uuuWb9eJMoJgFIIkScABGXOebb+89//pM1s8Yv04tmbuUa5D5TSMJQ1EZ/f2WMSWTzywR9W9mEQS/EZC4j9HZFM7Zy2VVsEfe4/kick3Cl4vxeoMr34JeyhFBtJ8nA0i6YEkVVZ0x1yrSkNPPQBgTDhw+3mTNn1vtJgqM2J1B9LdUpUwZZpp/y9bOxPn+k+4a2Xot5N1JoLHu4b+UJ1C26mLXu1cfaDJp3eXHl784dIFA4gVAnYIX3gDMhAIFaJUB8qlXP0i8IpJ9AqPEpdQKWf8kvJQPrrbfeckKB6mJJuFlsscXmGWFxO9TFiVrRC32xb9WX0jKw6JFLwFLWlUQyLUvMPJT9tN1227ksMP2JFv2WkKalfFr6pyV1zz77rD3++OP19a2mTZtWv9ws39LLbAKWrzm2+uqr12cK+eWDEsmy2Z3Zj0IErEL74wVILf+MZpnlChPVFLC8fdoYoJDD+0m1zZS9J1HQH8rQUn2xPn36uNppdXV1hTRZ9XMQsKqOPJgbtum/t7Xd96Bg7MEQCGQSCHUChqcgAAEIEJ8YAxCAQKgEQo1PqROwtFOfBB3VmLrooousTZs2iX0e3f2vGAFLNarirvMCVlQ48sblErCytadr465TsW8tYVT/4wrQ+3uWQ8DymWVaduiXEfrlgxIBtdQyWhw/mzNyCVhJ+xMnLuYbBNUUsLx9Dz30UD6z3OdRP6l2lup2yb+ZvtUuhFpCuNpqqxXUbjVPQsCqJu2w7tVskXa2+J0PhmUU1kAgQiDUCRhOggAEIEB8YgxAAAKhEgg1PqVOwMpXMyluAEhsOu+881xR9b322ssVSC8lA6vcApaWiclGX4w92gefgeUzzqI71WknO9XF2njjjd21G2ywgStYrnpaEk/KIWDJFm+DX0aYdPmg2sgmYBXTn7QIWKphVmiGWOa41TLE559/3vlRmVxaaqhDRd5VD0tLWkM6ELBC8kZ1bUHAqi5v7pacQKgTsOQ94QoIQKDWCBCfas2j9AcCtUMg1PiUOgErWoA9s5B63HDRrnTaAU478k2YMMEtxyqkBtbLL79sffv2tWWXXdYtk4vWwCq3gKV6SNrtsGPHjvN0wYtFvq6WMol22GEH22qrreySSy5x9kUPv+Rv+vTpZROwPvroI1dUfLnllnNFyVVE/PPPP88qusX5IZuAVUx/ojWw4pZrxt2/mhlYxdToyhXqVGT/xRdftP3339/tRKi6XxItQzoQsELyRnVtYQlhdXlzt+QEQp2AJe8JV0AAArVGgPhUax6lPxCoHQKhxqfUCVgaEn4HNwk/48ePd8Wuo7Wh/LDRbnRacqWd3Xr16uWWZilDKckuhBJr/DK5fEsPi11COHv27Njd6lTXSsXmlcnjl+/l2oVRQoc+1zU6ypWB5Xndd999bodCFatXTSa/m2Ihj2k2AavY/uTahVD2RHcBPP74402CXteuXRvsEBmXyZXNziRF3HV/b5+Ev3HjxtlCCy3UAJP3rcawdpPU7pAqTK8C+3fffbdtvfXWDc73Rd+V0YWAVciI45xKE3BF3Pv0szZ7NNwxs9L3pX0IJCUQ6gQsaT84HwIQqD0CxKfa8yk9gkCtEAg1PqVSwJJQo5f+YcOGufGhZYFDhw51uwKqHpOWXz3zzDNulzqdp+LoymDq3r17/XjyIpgKgR9zzDFueaGW8ik7S+KDluy1a9fOZUZ17tzZXVdJAUvLAbXznLJs9HcVmv/73//uxAwJcKNHj7bmzZvblClT3DKyv/zlL6bsrA033NDmm28+09JKCSXq83fffVdWAUuN+UwpFafXkrZCd//zwLMJQ8X2xwtAs2bNchlhBx98sBMn5ftHH33U7QL49ddf1/uvXBlY2jFSGXl+TGTrl0TH/fbbz7Hq16+f898qq6xiKlT/0ksvufEl344ZM8ZGjBjhfOhFt80228zOOecct3uhxrOWWeqeErgk1nohNqTg6HnIHxwQgAAEQiIQ6gQsJEbYAgEINA4B4lPjcOeuEIBAfgKhxqdUCljCLSFASwIlPuUqZL7uuuu6pXabbrppgywtiWASEI488sjY6yV6KXtLYpHP7qqUgKXsnPXXX9/Gjh07z0hSNpXqd/maR9GaUZknS3BTVtS///1vJ8JpNztlnnkBKjMDKXp9rkwonSdhb8iQIY7ZFltskWj5oK4vpAZWkv7o3KefftoOPPBAUwZb5iERUAKfxE0Jf6UKWFH7dS9lTE2cONEJiRLQVJcqs3i/HnoJa75+VaaNSXyra+OE2GjB+BtvvNEGDBjQ4DZ+zIpRrs0F9JwUW69LN0TAyv8lwBkQgEDjEAh1AtY4NLgrBCAQEgHiU0jewBYIQCBKINT4lFoBy8P99NNPTTvkSUzQMrEvv/zSZU5JsFLmS+/eva1t27ZZR+OcOXNc5pIyZfSyv8Yaa9iOO+7o6matuOKKsWJAuWtgqT0thVQ9J+0sKMFDS8gkzmjnuVatWjWwQyKWCqorq+y5555zwoZqe/ksNIlMu+22m1vqd9JJJ7nsnjgBJ4mAJcFPgpCygKLtFvqY59uFMGl//H21a5/Euttvv72exTbbbOP8p5piXnwsVcDS/d58803TcsQHH3zQWrRo4bL7unXrllXA0jUSmHSeMvnkXwlryrBSdlacb7XsddKkSXbttdfWj2eNSdVjk4CYOSYRsAodgZwHAQg0VQKhTsCaqj/oNwQg8CcB4hOjAQIQCJVAqPEp9QJWqA4vxK58GV2FtFGtc3wdrAsvvDC2RlO17OA+YRIgAytMv2AVBCBgFuoEDN9AAAIQID4xBiAAgVAJhBqfELAaccSkScDyOxEqg0gZT6oXxgEBT2DGFYtY51W/B0glCbRc0uqWG2Z1K51QybvQNgRqjkCoE7CaA02HIACBxASIT4mRcQEEIFAlAqHGJwSsKg2AuNuELmDNnTvX6urqXP0qFRVXIXIt9dNSNg4IRAkgYFVvPNStONLqVjm1ejfkThBIOYFQJ2Apx4r5EIBAGQgQn8oAkSYgAIGKEAg1PiFgVcTdhTUauoA1Y8YM22677ep3NVRBexUr9wXlC+slZzUFAghYVfRyy/bWvNt/q3hDbgWBdBMIdQKWbqpYDwEIlIMA8akcFGkDAhCoBIFQ4xMCViW8XWCboQtY//nPf+yAAw5wReX79OnjMrCWX375AnvHaU2JAAJWFb2NgFVF2NyqFgiEOgGrBbb0AQIQKI0A8ak0flwNAQhUjkCo8QkBq3I+p2UINBkCCFjVczVLCKvHmjvVBoFQJ2C1QZdeQAACpRAgPpVCj2shAIFKEgg1PiFgVdLrtA2BJkIAAasKjlYR9xWGW12HY6pwM24BgdohEOoErHYI0xMIQKBYAsSnYslxHQQgUGkCocYnBKxKe572IdAECHTu3Nn1ctasWU2gt3QRAhBIE4FQJ2BpYoitEIBAZQgQnyrDlVYhAIHSCYQanxCwSvctLUCgyRNAwGryQwAAEAiWQKgTsGCBYRgEIFA1AsSnqqHmRhCAQEICocYnBKyEjuR0CEBgXgIIWIwKCEAgVAKhTsBC5YVdEIBA9QgQn6rHmjtBAALJCIQanxCwkvmRsyEAgRgCCFgMCwhAIFQCoU7AQuWFXRCAQPUIEJ+qx5o7QQACyQiEGp8QsJL5kbMhAAEELMYABCCQIgKhTsBShBBTIQCBChEgPlUILM1CAAIlEwg1PiFglexaGoAABMjAYgxAAAKhEgh1AhYqL+yCAASqR4D4VD3W3AkCEEhGINT4hICVzI+cDQEIxBBAwGJYQAACoRIIdQIWKi/sggAEqkeA+FQ91twJAhBIRiDU+ISAlcyPnA0BCCBgMQYgAIEUEQh1ApYihJgKAQhUiADxqUJgaRYCECiZQKjxCQGrZNfSAAQgQAYWYwACEAiVQKgTsFB5YRcEIFA9AsSn6rHmThCAQDICocYnBKxkfuRsCEAghgACFsMCAhAIlUCoE7BQeWEXBCBQPQLEp+qx5k4QgEAyAqHGJwSsZH7kbAhAAAGLMQABCKSIQKgTsBQhxFQIQKBCBIhPFQJLsxCAQMkEQo1PCFglu5YGIAABMrAYAxCAQKgEQp2AhcoLuyAAgeoRID5VjzV3ggAEkhEINT4hYCXzI2dDAAIxBBCwGBYQgECoBEKdgIXKC7sgAIHqESA+VY81d4IABJIRCDU+IWAl8yNnQwACCFiMAQhAIEUEQp2ApQghpkIAAhUiQHyqEFiahQAESiYQanxCwCrZtTQAAQiQgcUYgAAEQiUQ6gQsVF7YBQEIVI8A8al6rLkTBCCQjECo8QkBK5kfORsCEIghgIDFsIAABEIlEOoELFRe2AUBCFSPAPGpeqy5EwQgkIxAqPEJASuZHzkbAhBAwGIMQAACKSIQ6gQsRQgxFQIQqBAB4lOFwNIsBCBQMoFQ4xMCVsmupQEIQIAMLMYABCAQKoFQJ2Ch8sIuCECgegSIT9VjzZ0gAIFkBEKNTwhYyfzI2RCAQAwBBCyGBQQgECqBUCdgofLCLghAoHoEiE/VY82dIACBZARCjU8IWMn8yNkQgAACFmMAAhBIEYFQJ2ApQoipEIBAhQgQnyoElmYhAIGSCYQanxCwSnYtDUAAApsfPtVatN8gEYglF25m23dsYYO7tUh0HSdDAAIQSEIg1AlYkj5wLgQgUJsEiE+16Vd6BYFaIBBqfELAqoXRRR8g0MgEihGwvMm7btjCDt62ZSP3gNtDAAK1SiDUCVit8qZfEIBA4QSIT4Wz4kwIQKC6BEKNTwhY1R0Hwd7tjz/+sLlz51qLFmTDBOukBIZV25+lCFjKxLr54DYJesepEIAABAonEOoErPAecCYEIFCrBIhPtepZ+gWB9BMINT4hYDXi2Prxxx/t73//u33yySfWpUsX69atm3Xq1Mnmm2++rFb9/PPPNm3aNJs6dar776mnnmqbbLJJSb347LPP7LzzzrN1113X+vXrV1JbIV38xRdf2IABA+zjjz+22267zdZYY4285onniSeemPM8tSPme++9t/NZXV1d/fny6RFHHGFXXHGF889mm22W957ZTijGfrXVGP4sScBaqJndfAgCVtEDhQshAIGcBEKdgOE2CEAAAsQnxgAEIBAqgVDjEwJWI46YqNghMzbddFO7+eabrUOHDlmteuaZZ2znnXe2jz76yJ1TqkiiNm666SYbOHCg3XjjjU7wqZWjGAGoEAHL81lwwQVt1KhRTrBq3ry5++cQBKzG8GcpApZqYO3VjSWEtfLc0Q8IhEYg1AlYaJywBwIQqD4B4lP1mXNHCECgMAKhxicErML8V5GzomLHHnvs4bKEHn74Ydt2221j76dlYRdccIETuRZddFGbPHkyAlYOz5QiYGUTBuUDZcxdd911dvrpp1u7du3szjvvtM6dO5d9jBRjf2MJksUIWEsu1Mx6rNsc8arsI4cGIQCBKIFQJ2B4CQIQgADxiTEAAQiESiDU+ISA1YgjJipgXXzxxXbJJZe47CplAcUtI/zqq69syJAhtvrqq9uXX35pV111FQJWlQUsfzsvJh511FF2/vnnuyysch9pErC8gDdr1qxyY3bvkssAACAASURBVKA9CEAAAiURCHUCVlKnuBgCEKgJAsSnmnAjnYBATRIINT4hYDXicIsKWA888IDLrNLSwOuvv96WXnrpeSx76qmnbNddd3VL/SZMmJC1zpKED31+9913m6757rvvXP0n1Ws65JBDrGPHjtasWTN7/fXXTZlfs2fPbnCvU045xS2N84fqbj322GM2fvx4mzJliv3666+uttN+++1nO+20k7Vq1ar+XN+nOXPm2JVXXumuGTdunC2xxBJ26KGH2l577WVHH310ve2qH6XPH3roIdfu1ltvbYcffrhtvvnmzsboIdHotddec5zuv/9+e+6559zHG2+8sfXu3duJe7qPP4oRgPwSwkKWZvqlelFe+ZYQisvYsWPtrrvuciLk9ttvbyNHjrS2bds6X6gvyrJr3bq1ZdqvWl4XXnih84Eyv3r06GHHHnusrbjiiq7LhfhT9t1zzz12zTXXuHa0DDKbL5M8GghYSWhxLgQgUE0CoU7AqsmAe0EAAmESID6F6ResggAEzEKNTwhYjTg6M8UO1bc66aSTnPAkISdTvNGSNQlSKhA+ZsyYWAFLIoaEHJ0Xd6i+lpa/de/evSDB4/vvv7fjjz/eLrrootj2Bg0a5ArAe+HI9+mVV16x9ddf34k1/rj33nvd8khf5Fx1t/RvEtiih0SVG264wYlS/pB4pSWWBx98sBN+4g6dLzZLLrmk+7iSApZ2bJSv5IdoBlYuAevJJ5+0/fff33GPHvKJfCbRMU7A+vDDD53Qdfnll8/DSsKkhDQV/88nYMmXI0aMsEsvvTSWn4RD9UfiWdIDASspMc6HAASqRSDUCVi1+s99IACBcAkQn8L1DZZBoKkTCDU+IWA14sjMFDvmn39+69mzpx100EFONIpmICkza/DgwU54kgCkpWuZO91JoFCG1bXXXuvEleHDh7taWb///ru9/fbb7t9uueUWt3ueliwq60dHtqLfv/32mxNnJHoo00q780mUUtaUMonOOussl2UlWySuKRMr2icJM1oWucMOO5hs84XOvYAloUp/lyjVvn17l30mG7U0sk+fPnb11Vfbwgsv7Gx8+eWXrW/fvvbDDz84UUyCTsuWLe2XX36xRx991GUxKZNM10gMqpSAJeHq3XffdWKS+C+33HJ26623uqw2HdkErE8//dSGDh1q9913n8tAO/LII22ppZYyiVMSjbyodMABB8yTgaXsNLESfwlg+vtbb73l2CkTTVlY0WWn2fypjKtddtnFZbcpy2vVVVc1CYMSTiVeSXRUJmAxOyciYDViIOHWEIBATgKhTsBwGwQgAAHiE2MAAhAIlUCo8QkBqxFHTKbY8Ze//MWJL/p3ZSAtvvji9dZJfOjfv79berbBBhvUZzFFl7q98MILTvhZZ5113BIxiVfRw+9gKLFFIsdiiy2WU8B65513rF+/fs4OCUMSXKLHt99+65YFPvvss3bHHXfY2muv3UDAyRRWMgWeww47zM4+++wGSxB9FpHELglDEll0SCwaNmyYy/aScBMV96L1qKLL+UrJwCpkWGgZnwQ6Lf3z9mQTsOS33XbbzYlYEo+8eKj7eI5aOppNwJJAJZHOi4C6Tll2Ege1lDAq9mUTsM444ww77rjjXAaexNDo4fkWW8/rke4b2notGi75zGRYt+TS1rrHTtZm8NBC8HIOBCAAgbIQCHUCVpbO0QgEIJBqAsSnVLsP4yFQ0wRCjU8IWI047DLFjk033dRlMknUiWbCKBNq9OjRTiiSsCXxw2cxFVKryXfRi0Na7qc6Un7ZXzbBQ9lCWpaXS9SQ6KK6Vl4UifZJApTEneiR7/NiRCe17/ugDC79kaBUTFu+BlauYaEstB133NGJjb7+lD8/TsBSlpjEJwlX2XaZ9AJXnIA1ffp0d52WF0YP708Ji4UIklqCueeee9q6667rsrm23HLLeUTOYh+HQgQs33brXfa0BQ4+sthbcR0EIACBRARCnYAl6gQnQwACNUmA+FSTbqVTEKgJAqHGJwSsRhxecWKHz6o5+eST6zONossHtbTwp59+yitgaanb119/bcqi+uCDD+zpp5+2yZMnu8LnEjAkZqh+UlT8UXH4AQMG1BPxGTuFIPKZT/mKmOf7vBDRSW3oPPXtjTfesKlTp9rjjz/ulvbFCUAqfh7tb67+xBVxV4aX7nXCCSfYpEmTXNaZBCkt5cs84vqn3SNVK0x+yGaHz57baqutshZx9/7y90wqYH3yySeOj+qO+WOjjTZyGwMoc09inJaHFnMkEbCUibXYTX/aUMz9uAYCEIBAoQRCnYAVaj/nQQACtUuA+FS7vqVnEEg7gVDjEwJWI46sOLFDNZEkImn5n18G+Mgjj7jlZz4rK5cI9Nlnn7md6lSjKVux80IFrEKykTy+SgtYEpEkvp122mmuyH22oxIClr9XVABSnTJlykWXAuq8ON8UIsp5MSrXLoSlCliyT+NDNcZUu0yCX/RQnTNl26222mqJn4pEAlb7pWyxm+9LfA8ugAAEIFAMgVAnYMX0hWsgAIHaIkB8qi1/0hsI1BKBUOMTAlYjjrI4sUPLBUeNGuUKsU+cONHWW2899/8Sb3xdrGwCVlRgUX0mLUns0qWLLbPMMm6XOh0q4K6jkAwsL2BlZmblQpYvwyrf59nEnieeeMItVZToIiFnk002sTXXXNNWX311V1hen6tvlRSw1O9XX33V9tlnH5s5c6adeeaZroB9tC5VyBlYUb9pWePzzz9vKhCvQvDqjw4VeVc9LL+8tNDHI4mA1WbQftZ2r/0LbZrzIAABCJREINQJWEmd4mIIQKAmCBCfasKNdAICNUkg1PiEgNWIwy2bmBOtPaUaUsrI2nrrret3Jsx2na8DdeCBB7odAjOXuGkQapdD7fhXiIDlaybFFWPPhi2fQJXv8zgBy1+jul3arU/F7DOXuqm+lHb2q7SApUww7eSogvISCcU8umtfsTWwvM+T2J90CWE2n6lPL774otvhUDsRxtXbyveYFCJg1bVfyubvsRPiVT6YfA4BCJSVQKgTsLJ2ksYgAIFUEiA+pdJtGA2BJkEg1PiEgNWIwy+bmKMsI4k0q6yyivXq1cv23XffBkXds12XK2NKNbGUMaRsrkKXEL788svWt29fR0gF2bV7YfRQmyqYPmbMGJswYYKrpZRPoMr3eZyAlW8Jnmpc7bfffi6TKIkAFOf6uBpYmed9//33rgaZluKJjzKW/I6P+XYhVMaWCvW3atWqvtloe0nsTyJgqW6a7q0sPi3BlCAaPX744QcbPny4EzaLEbA6d+7smps1a1YjPlHcGgIQgMC8BEKdgOErCEAAAsQnxgAEIBAqgVDjEwJWI46YbGKH//cnn3zSll12WZdJ5ethydxs1+kcCTnaIe+8886rr2X09ttvu9pR2jFQRzYB6+ijj3bneXElU/SSAKYi4y1atDAtV7zssstcwXHtZicxR5ld+QSqfJ/HiVUSeA455BC3rFKCmYQWCUZaBqfi7Squrh0adSQRgIoVsLxQo8LnEhslCilLTjsfZuvfp59+akOHDjVlWqkQ/2GHHeZ4qUC/6k6de+65ie3PJ2Bl+tPvdKiMsXPOOcctK23ZsqWJr7LbJHBFfZnk0UDASkKLcyEAgWoSCHUCVk0G3AsCEAiTAPEpTL9gFQQgYBZqfELAasTRmUvM8csBZZ7EKGX8SCDJJWDF7TLnu6e6URJ61O7s2bNdfS1fF8vvfPjdd9+503UviVUSN1QIXjvuSaCKOySGSchSTapctvlrixGwdG20BlamHarbpCL3WjrZo0cPu/rqq23hhRd2OxVKWCp1F8K4fqtWmYSnESNGmHbyk4il4ue5+idBUsv0JDxFjw4dOjjxSIxVt0yiYOvWrfPan03AyubPX3/91dmrZZhxh+y47rrrrHv37omfCgSsxMi4AAIQqBKBUCdgVeo+t4EABAImQHwK2DmYBoEmTiDU+ISA1YgDM5fY4Zfvff3113bPPfe4YuyFiEDaZW7cuHF2++23O6FEwtXAgQNt8ODBtvzyyztxRGKJRJ4hQ4a4JpVppewtfaZrVAx97Nix9TW0fv75Z3vsscds/PjxNmXKFCdqqXD67rvv7tqIFvzOJ1Dl+zyb6OR3IVSmkgqPywYtg9Pyyt69e7tsLNny2muv2R133GFrr712XgEozvWFLCH010WXLh533HE2evRok0gkAVDLCqdNm9agPpaumzNnjmOrbCj1Yfvtt3cCobh07do1UQZZNgErlz/ly0mTJrlstunTpzsbNEa0FFL8VlxxxaKeCASsorBxEQQgUAUCoU7AqtB1bgEBCAROgPgUuIMwDwJNmECo8QkBqwkPSroeDgFlZynzKUnB/HCsN5txxSLWedXv402av4PVLbOX1a00KiSTsQUCEGgiBEKdgDUR/HQTAhDIQYD4xPCAAARCJRBqfELACnXEYFdNEfCZXZdffrnLsooe0WL4cZ+nAUROAev/O1C3/KFWt/r5aegONkIAAjVEINQJWA0hpisQgECRBIhPRYLjMghAoOIEQo1PCFgVdz03gIC5JYOq06WaYb4YvmqMffXVV2755imnnGIrr7yy2wVQS/rSdhQiYNn8Haz5Zm+lrWvYCwEIpJxAqBOwlGPFfAhAoAwEiE9lgEgTEIBARQiEGp8QsCribhqFQEMC2ukvXwF1FYVXQXpfrD9NDAsTsFaw5pu9naZuYSsEIFADBEKdgNUAWroAAQiUSID4VCJALocABCpGINT4hIBVMZfTMAQaEvAF1FVAXzsFatdHFcPfcccdSyqgHgLnQgQs1cCqW/nEEMzFBghAoAkRCHUC1oRcQFchAIEsBIhPDA0IQCBUAqHGJwSsUEcMdkEgRQRyF3FfweqW3gvxKkX+xFQI1BKBUCdgtcSYvkAAAsURID4Vx42rIACByhMINT4hYFXe99wBAjVPoHPnzq6Ps2bNqvm+0kEIQCBdBEKdgKWLItZCAAKVIEB8qgRV2oQABMpBINT4hIBVDu/SBgSaOAEErCY+AOg+BAImEOoELGBkmAYBCFSJAPGpSqC5DQQgkJhAqPEJASuxK7kAAhDIJICAxZiAAARCJRDqBCxUXtgFAQhUjwDxqXqsuRMEIJCMQKjxCQErmR85GwIQiCGAgMWwgAAEQiUQ6gQsVF7YBQEIVI8A8al6rLkTBCCQjECo8QkBK5kfORsCEEDAYgxAAAIpIhDqBCxFCDEVAhCoEAHiU4XA0iwEIFAygVDjEwJWya6lAQhAgAwsxgAEIBAqgVAnYKHywi4IQKB6BIhP1WPNnSAAgWQEQo1PCFjJ/MjZEIBADAEELIYFBCAQKoFQJ2Ch8sIuCECgegSIT9VjzZ0gAIFkBEKNTwhYyfzI2RCAAAIWYwACEEgRgVAnYClCiKkQgECFCBCfKgSWZiEAgZIJhBqfELBKdi0NQAACZGAxBiAAgVAJhDoBC5UXdkEAAtUjQHyqHmvuBAEIJCMQanxCwErmR86GAARiCCBgMSwgAIFQCYQ6AQuVF3ZBAALVI0B8qh5r7gQBCCQjEGp8QsBK5kfOhgAEELAYAxCAQIoIhDoBSxFCTIUABCpEgPhUIbA0CwEIlEwg1PiEgFWya2kAAhAgA4sxAAEIhEog1AlYqLywCwIQqB4B4lP1WHMnCEAgGYFQ4xMCVjI/cjYEIBBDAAGLYQEBCIRKINQJWKi8sAsCEKgeAeJT9VhzJwhAIBmBUOMTAlYyP3I2BCCAgMUYgAAEUkQg1AlYihBiKgQgUCECxKcKgaVZCECgZAKhxicErJJdSwMQgAAZWIwBCEAgVAKhTsBC5YVdEIBA9QgQn6rHmjtBAALJCIQanxCwkvmRsyEAgRgCCFgMCwhAIFQCoU7AQuWFXRCAQPUIEJ+qx5o7QQACyQiEGp8QsJL5kbMhAAEELMYABCCQIgKhTsBShBBTIQCBChEgPlUILM1CAAIlEwg1PiFglexaGoAABMjAYgxAAAKhEgh1AhYqL+yCAASqR4D4VD3W3AkCEEhGINT4hICVzI+cDQEIxBBAwGJYQAACoRIIdQIWKi/sggAEqkeA+FQ91twJAhBIRiDU+ISAlcyPnA0BCCBgMQYgAIEUEQh1ApYihJgKAQhUiADxqUJgaRYCECiZQKjxCQGrZNfSAAQgQAYWYwACEAiVQKgTsFB5YRcEIFA9AsSn6rHmThCAQDICocYnBKxkfuRsCEAghgACFsMCAhAIlUCoE7BQeWEXBCBQPQLEp+qx5k4QgEAyAqHGJwSsZH7kbAhAIIbA5odPtRbtN4ANBCCQcgKLtm1mvTu1sEFdW6S8J3+aH+oErGYA0xEIQKBoAsSnotFxIQQgUGECocYnBKwKO57mIdAUCCBgNQUv08emRKD/pi1syBYta6LLoU7AagIunYAABEoiQHwqCR8XQwACFSQQanxCwKqg08vR9BVXXGHDhg2zI444ws4880xr2XLeF4p3333X+vfvb9OnT7d1113XbrvtNltjjTVib+/bu/HGG23AgAHlMLFBGz/++KOzVfeZNm2abbbZZjnvkfT8shucp8FTTz3VTjzxxIL6ctNNN9nAgQPtlFNOsVGjRlXb1Ea9HwJWo+Ln5hAoOwFlYt05vE3Z222MBkOdgDUGC+4JAQiERYD4FJY/sAYCEPiTQKjxCQEr8FGqgdOzZ09be+217eabb7YlllhiHouffPJJ6969e/2/33vvvdarV695zvNi0YwZM3KKXKUgSSpIJT2/FNuKuRYBqzBqCFiFceIsCKSFAAJWWjyFnRCAQJoJhPqCmGam2A4BCJSHQKjxCQGrPP6tWCuff/65DRo0yGbPnm0TJ060Tp06zXOvCy64wI488kg76qij7Morr7RDDjnEJLzMN998Dc798MMPXdbV8ssvb5dccoktuOCCZbc7dEEqaYcRsAojhoBVGCfOgkBaCLCEMC2ewk4IQCDNBEJ9QUwzU2yHAATKQyDU+ISAVR7/VqyV3377zS1HO+OMMyxu2d93331nBx98sL3wwgt2/vnnO+Fq/vnntxtuuMEWX3zxBnY99dRTtsMOO9jo0aPdMr9KHAhYLCGsxLiiTQhAoDoElHnVp0sL23MTirhXhzh3gQAEmjKBUF8Qm7JP6DsEIPB/BEKNTwhYKRih9913n/Xu3Tu2Dtbrr79ue+yxh3Xs2NGUiXX66afbrbfeGputpc/POeccu+eee6xLly71Pf/5559t0qRJdvXVV5tELh2qXbXffvvZTjvtZK1atao/1wtUc+bMcdle48ePt3HjxrmljYceeqjttddedvTRR8fWwPrss89clpjuf/nll1u/fv3sp59+iq2ZJTu6du1qBxxwgKtBpT5JwHvuuedcfa+9997b9t9/f2vXrt08Hvz+++/t+uuvt+uuu85mzpxpG220kQ0fPtyJdyNHjrQkSyjLlYH1+++/2xNPPGGXXXaZTZkyxb788ku37FO+Gzx4sLVt23YesdH3X35r3bp1g8/j6m198cUXLsNuxRVXtOOOO85OO+00x23VVVd1DHfeeWeT/8T/mmuucXYoCy+br5M8Gp07d3anz5o1K8llnAsBCECg4gRCnYBVvOPcAAIQCJ4A8Sl4F2EgBJosgVDjEwJWCoakF6mWXnrpeTKrvLil7CtlVXlhQwKRxB9//PDDD07E+eCDDxq04UUlZWzFHVq+eN5559XX3vIC1iuvvGLrr7++jR07tv4y1d7adtttYwUpZYr9/e9/dyKUF6+aNWvmBJW4ou9ewNpyyy3Niz+Z9vXt29cJZYsuumj9R5988okT0u644455uqN/V39fffXVgmuAlUPAkqA2ZswY9yfu2G677eziiy+21VZbrf7jqICXVMBaaKGFnOgo1jo0brT8dM0117QRI0bYpZdeGmvH4Ycf7mzMFMsKeUQQsAqhxDkQgEBjEAh1AtYYLLgnBCAQFgHiU1j+wBoIQOBPAqHGJwSsFIxSv0xQmUN33nmny7bS4ZcXSvx44IEHXCaNlhL26dPHttpqK5eR5cUIv1Ohsn58fay5c+faSSed5EQLXXvuueeaFyKU6XTCCSfYww8/7LKmlNklUSQqOHXo0MHV0lJmk0Sa5s2bO7syBSl9JuFEIllUvNK5+QQsnSPblE2kjCQd6qvEKPUpWrBePM4++2yXfSRRSDZvsMEG7h7amfGYY45xmU/5dmqMDolSBaw//vjDZbYpW0yZY8qA69Gjh2P19ttvO/633HKLZYpxpQhYDz30kMs6U2acaqZ98803LtNKGWC77LKLbb755m5sKDNL9j3zzDMm8UqipB9HSR8LBKykxDgfAhCoFoFQJ2DV6j/3gQAEwiVAfArXN1gGgaZOINT4hICVkpHpC7VH62D5Au/ffvut26FQgpLECi39U8F2/2/q4iOPPOJEnajg8/LLLzvhpGXLlk5EWWuttRrQUKaSlvn98ssvLqNJOyFGBadjjz12nmLxmYLUeuutVy9eKfOnf//+VldXV3+ffAKWsocylzxKdJE4pdpgEt9kh4533nmnflliZn+iQlIxAlaSYXLKKac423R89NFHbomgWMt3Ehajx8cff+z8pZ0k7777btt6663dx6UKWJkZeGpTddQk7mlppWyKHspkGzZsmKujVkx9NASsJCOEcyEAgWoSCHUCVk0G3AsCEAiTAPEpTL9gFQQgQA0sxkCJBHwB9ugOg/rS69mzp/Xq1as+20pCjYq064+yp7Skz4sXqnMVFbWUlbTnnns6AShu18KoUORFj6jgpPpKquEUPaKfP/jgg06YUSZQnHil6/IJWDvuuKPL3IouE9R1cTWg/HLKbP2JClzquzKi8h0+AyvfedHPowKWsuYkHKr+VLadH31flI2lP1paWYqANX36dOf7jTfeuIHZ3t8S8FQTS8szM7km6Wf03Ee6b2jrtWhW7OVcB4FgCdQtupi17tXH2gwaEqyNGJabAC+IjBAIQCBUAsSnUD2DXRCAQKjxiQyslIxNZVSpQLeKfXtBR4XKVTQ9M9smU8hR/SvtVNimTZsGywp9Rk7c7oYeS6ZQlG+Xwejnm266qUlM0XHhhRfaYYcd5sSZbILXtGnT3HJBHcUIOPn6E92xMamAFbUt25CJE9W8aBQVtTKvj+trMf33RdyV1RXXP9UHU100ZeH5Q0sNd911V7fsVMXfo9lxSR4NBKwktDg3jQTa9N/b2u57UBpNb/I2hzoBa/KOAQAEIBDsLl+4BgIQgECo8ycErJSMTS3j0w56yqJSHSwV5Nb/x+046Iu+qyi46i9J0FCm1IEHHtigsLvPLqqUgKW6SxLOVFdJ9stWX7/LY8+XgSXBpdAi5vn64+9VzV0I40StxhKwdF8Vsb/qqqvcDpKqIRY9tOOklhBGi8kX+nggYBVKivPSSqDZIu1s8TsfTKv5TdruUCdgTdopdB4CEHAEiE8MBAhAIFQCocYnBKxQR0yMXV4MkRDUrVs3l5E1//zzz7Mzoc80ev755+3222+3N954w44++ugGBeDVfL6MJZ1TSgbWtddeawMHDrTx48e7IuZDhw51YpSyyCohYOXrT1PPwIoOKQmKGh8q+H7//ffbzJkz3ccq8q56WEsssUSiJwMBKxEuTk4hAQSsFDrt/00OdQKWXqJYDgEIlIsA8alcJGkHAhAoN4FQ4xMCVrk9XcH2/A6DKoSuYt+qD6UC4GeeeaYrxB49fNH3f/7znzZ16lR78803XTbWwgsvXH9avhpY2tVPtbSU2RRXAytuWV1cRtVXX33lMr9UE0uZP6q7VQkBK18NLL8To3ZFrNYSwkJqYF1zzTXOj0lqYPmi69GlifmWEGYbmqp19uKLLzqRUTsRxtXPyjesEbDyEeLztBNgCWF6PRjqBCy9RLEcAhAoFwHiU7lI0g4EIFBuAqHGJwSscnu6gu35HQZ1i/XXX9+OP/54t7OdMrEyD1/0XUv4JE6ooLfOj9agKnQXwk8//dQmTpxonTp1ylp0PZ8g9eijj7psrJVXXtnZrHpLOsq5hNAXaW/evHmDe+g+EmmUTTZo0CArZhfCYmtgFboLobKgojtEerFy2WWXdXYvs8wy9S72gqB2hixUwPrpp5/sqKOOctl60d0OfaOqkzZ8+HAn7CFgVfAhpunUEXBF3Pv0szZ7NNy5M3UdacIGhzoBa8IuoesQgMD/EyA+MRQgAIFQCYQanxCwQh0xMXb5XQH9MjwtH1Q9rMy6UrrUF32XgCLxQlk+ytqKHnPnznVZP2PGjHHF088991zr3LmzO+W5556zE044wYkZEj5OP/10a9WqVdECVvRexx13nMvsktBUTgFLGWNnn322qX1lp6lf66yzjv388882YcIE1x9lYVVTwJLPlPmm7CbtenjOOedYjx49XN/ffvttx/+WW26xvn37uqV7fldAL3xNnjzZnXPkkUeaaorJfi2VlKCocwoVsOTTu+66y3bbbTfna9khQVKZe8pI0+6U8rN2JlSNrPbt2yd6Mvy4mTVrVqLrOBkCEIBApQmEOgGrdL9pHwIQCJ8A8Sl8H2EhBJoqgVDjEwJWykbkI488Ytttt52zWjvHZS4L9N3xRd8ldm2xxRbzZPH481TU22fmxKFQxtJ5551XXxMpyS6EmVlLWsao9t577z2XIbXVVluVVcCS/dpp79BDDzVlJ2UeErbef/99U3ZTtZYQygYJRBLT9CfukD8vvvjiBsXTJXxJ2Bo2bJipdlf06N27t8u623333RMJWLJjxIgRdumll8ba0aFDB7dUtHv37omfCgSsxMi4AAIQqBKBUCdgVeo+t4EABAImQHwK2DmYBoEmTiDU+ISAlbKB6es4TZ8+3dWmylwWGO2OL8B+xBFHxNbJ8ucqQ0m7G0oM09JDHcrSUV0m7UynzCt/lCJgRZfx+WLhCyywgMk+ZR9FBS/Z0bVrV1c7tpUpOAAAIABJREFUq9BdCL2NEmquv/56J8aoOPlGG23klsdJmNl3333drozVFLBk1++//25PPPGEXXbZZTZlyhT78ssvnT3aHXLw4MENCtv7fvhrxo4d665p165dfTF8FeYXnyQZWGrX+1oF9jWGZIcyw5QBNmTIkPqlnUkfCwSspMQ4HwIQqBaBUCdg1eo/94EABMIlQHwK1zdYBoGmTiDU+ISA1dRHZhPqv7LNVABfyxkz60o1IQwV6SoCVkWw0igEIFAGAqFOwMrQNZqAAARSToD4lHIHYj4EaphAqPEJAauGB11T65rP2tIyxUsuucTVjIoequelZZc777xz7OdNjVc5+zvjikWs86rfl7PJ8rXVckmrW26Y1a10QvnapCUIQCA1BEKdgKUGIIZCAAIVI0B8qhhaGoYABEokEGp8QsAq0bFcHg4BvwvhK6+8YieeeKJbEqei6KoHpl0QR44cabNnz866c2M4PUmfJUELWP+Ps27FkVa3yqnpg4vFEIBASQRCnYCV1CkuhgAEaoIA8akm3EgnIFCTBEKNTwhYNTncmmanchU+90RUyF1/2rZt2zQhVajXaRCwrGV7a97tvxUiQLMQgECoBEKdgIXKC7sgAIHqESA+VY81d4IABJIRCDU+IWAl8yNnB05AIpZ2GRw3bpxNnjzZVPReu+tpJ8Z99tnHunXrZnV1dYH3In3mIWClz2dYDIGmQiDUCVhT4U8/IQCB7ASIT4wOCEAgVAKhxicErFBHDHZBIEUE0iBgsYQwRQMKUyFQRgKhTsDK2EWaggAEUkqA+JRSx2E2BJoAgVDjEwJWExh8dBEClSYQtIClIu4rDLe6DsdUGgPtQwACARIIdQIWICpMggAEqkyA+FRl4NwOAhAomECo8QkBq2AXciIEIJCNQOfOnd1Hs2bNAhIEIACBoAiEOgELChLGQAACjUKA+NQo2LkpBCBQAIFQ4xMCVgHO4xQIQCA3AQQsRggEIBAqgVAnYKHywi4IQKB6BIhP1WPNnSAAgWQEQo1PCFjJ/MjZEIBADAEELIYFBCAQKoFQJ2Ch8sIuCECgegSIT9VjzZ0gAIFkBEKNTwhYyfzI2RCAAAIWYwACEEgRgVAnYClCiKkQgECFCBCfKgSWZiEAgZIJhBqfELBKdi0NQAACZGAxBiAAgVAJhDoBC5UXdkEAAtUjQHyqHmvuBAEIJCMQanxCwErmR86GAARiCCBgMSwgAIFQCYQ6AQuVF3ZBAALVI0B8qh5r7gQBCCQjEGp8QsBK5kfOhgAEELAYAxCAQIoIhDoBSxFCTIUABCpEgPhUIbA0CwEIlEwg1PiEgFWya2kAAhAgA4sxAAEIhEog1AlYqLywCwIQqB4B4lP1WHMnCEAgGYFQ4xMCVjI/cjYEIBBDAAGLYQEBCIRKINQJWKi8sAsCEKgeAeJT9VhzJwhAIBmBUOMTAlYyP3I2BCCAgMUYgAAEUkQg1AlYihBiKgQgUCECxKcKgaVZCECgZAKhxicErJJdSwMQgAAZWIwBCEAgVAKhTsBC5YVdEIBA9QgQn6rHmjtBAALJCIQanxCwkvmRsyEAgRgCCFgMCwhAIFQCoU7AQuWFXRCAQPUIEJ+qx5o7QQACyQiEGp8QsJL5kbMhAAEELMYABCCQIgKhTsBShBBTIQCBChEgPlUILM1CAAIlEwg1PiFglexaGoAABMjAYgxAAAKhEgh1AhYqL+yCAASqR4D4VD3W3AkCEEhGINT4hICVzI+cDQEIxBBAwGJYQAACoRIIdQIWKi/sggAEqkeA+FQ91twJAhBIRiDU+ISAlcyPnA0BCCBgMQYgAIEUEQh1ApYihJgKAQhUiADxqUJgaRYCECiZQKjxCQGrZNfSAAQgQAYWYwACEAiVQKgTsFB5YRcEIFA9AsSn6rHmThCAQDICocYnBKxkfuRsCEAghgACFsMCAhAIlUCoE7BQeWEXBCBQPQLEp+qx5k4QgEAyAqHGJwSsZH7kbAhAAAGLMQABCKSIQKgTsBQhxFQIQKBCBIhPFQJLsxCAQMkEQo1PCFglu5YGIAABMrAYAxCAQKgEQp2AhcoLuyAAgeoRID5VjzV3ggAEkhEINT4hYCXzI2dDAAIxBBCwGBYQgECoBEKdgIXKC7sgAIHqESA+VY81d4IABJIRCDU+IWAl8yNnQwACCFiMAQhAIEUEQp2ApQghpkIAAhUiQHyqEFiahQAESiYQanxCwCrZtTQAAQhsfvhUa9F+A0BAAAIQgEANEli0bTPr3amFDeraogZ7R5cg0HgEQn1BbDwi3BkCEAiFQKjxCQErlBFSQ3b8/vvvpj/NmzevoV7RlVwEELAYHxCAAARqn0D/TVvYkC1a1n5H6SEEqkQg1BfEKnWf20AAAgETCDU+IWDlGDQSYZ577jm75557bPLkyTZjxgx39hprrGHrr7++9e7d23r27Glt27YNeOhV17Q5c+bYSSedZPvvv79tttlm1b15Dd/tqaeesq5du9oBBxxgF1xwgbVu3Tqo3iJgBeUOjIEABCBQEQLKxLpzeJuKtE2jEGiKBEJ9QWyKvqDPEIBAQwKhxicErCwj9bXXXrNjjjnGJk2alHMsb7jhhjZ27FjbeOONGfNmduqpp9qJJ55o06ZNQ8Aq44hAwCojTJqCAAQgAIGiCCBgFYWNiyCQlUCoL4i4DAIQgECo8QkBK2Zsvvrqq7bPPvvYzJkzrUePHjZ8+HAnUC2yyCLWrFkz+/HHH00OvfTSS+2WW26xtdZay2699Vbr2LFjkx/pCFiVGQIIWJXhSqsQgAAEIFA4AZYQFs6KMyFQCIFQXxALsZ1zIACB2iYQanxCwMoYd5999plbpnX33XfbmDFj7Mgjj7RWrVrFjs65c+faeeedZyNHjrTDDjvMzj777Kzn1vbw/rN3CFiV8TQCVmW40ioEIAABCOQnoMyrPl1a2J6bUMQ9Py3OgEDhBEJ9QSy8B5wJAQjUKoFQ4xMCVsaIu+mmm2zgwIE2dOhQV2soX32rjz76yAYPHuyysm688UZbccUVXYu+nVNOOcVGjRo1z7j2Qo+uGTBgQIPPv/jiC5swYYIT0SRcfPfdd67uVrdu3eyQQw5xmV7KBNOh+x5xxBGm2lNXXnmljR8/3saNG2dLLLGEHXrooTZs2DCbb7757Pvvv7eJEyfaXXfdZVOmTLEvv/zSOnToYBtttJE7p3v37lZXV1dvR9T+IUOG2CWXXOJsev311901e++9t+211171tZi8wJLZ0cz+vffee3b99dc7O1RfTP3acccdna2eXWYbP//8sz322GOub7L9119/dcsT99tvP9tpp53mEQ0lLOq8yy+/3P1X/NS/PfbYw/kqn08z71+MP6644gq3jFJM5Y+HHnrI2b311lvb4Ycfbptvvnm9D6P3kx+1JFV85KPtt9/eCaTyc8g1sDp37uy6MWvWrFqN4fQLAhBIKYFQJ2ApxYnZEIBAGQkQn8oIk6YgAIGyEgg1PiFgRdwskUcCkYSaBx54oKAaTn/88Yd9/vnntuiiizbYda9YAUsCkQQjCUJxh0Sn6667zgkyUQHrlVdecYXlJX74495777VevXrZJ5984gSiO+64I7bNBRdc0Ik9/fr1qxdVvP0SUL766iu3nDLzOOqoo+z00093AlIhAtaTTz7pirurj5mH+nX++efbLrvs0kDYkU+OP/54u+iii2JtHzRokMuCk2CnI5oVF3eBRCwv8BXyhBfrDwlYEkLlAwlo0UO8b7jhBrcJQPTIxqddu3a25557uiWroRZxR8AqZDRxDgQg0BgEQp2ANQYL7gkBCIRFgPgUlj+wBgIQ+JNAqPEJASsySt966y0nFEiMuvnmm+tFkWIGcjEClhfQrr32WreTn2pvyRbthvj222+7f1PNLWU/XXzxxS6TyGdgSTCRCKRMqR122MFlXDVv3txatmxpo0ePdsXVlVWmNpZZZhnXpQ8//NAuvPBCO/fcc22bbbZxmVFLL720+8zbr79LVDr55JNtnXXWMWVDKatK4tUCCyzgsro6depUjyjbEsI333zTJDbpvyeccILrg/omO5WddNxxx9lPP/1kd955p3kx5LfffnOi1ogRI1ymlYrDS6RTVpMylc466yyXdRYV0l5++WXr27evLbTQQq5vXbp0cYKYfKtMtfvvv9/Zn5n1FufjUv0hoUr3PPjgg619+/ambD3xv+qqq6xPnz529dVX28ILL+xu/d///tfxUQaTNg+QkKqaa/KRlrJKvNKBgFXM08g1EIBAUyYQ6gSsKfuEvkMAAv9HgPjESIAABEIlEGp8QsCKjJhy1hkqRsB64YUXnLAhoeiaa65xAk/0eOaZZ2znnXd2SwjV/mKLLdZAwDr22GOdUKUlg/6QACKxRkKXxK+VVlqpQZvvvPOOy7ySeHTbbbe5JX1RAUvLBTOvi4pmKl6vrCZ/xAlYylLTckwJTco8kj1+CaS/7uGHH3Z91/I6iTzqg7dt8cUXd2LPUkst1cD2b7/91mWWPfvssy67bO2113Z9kAipNvQnep9HHnnEtttuOycqnXnmmU7cy3WU6o+4umjK6BIviYtit+qqqzbgHRXjvG2+nxIYEbBCDfHYBQEIhEog1AlYqLywCwIQqB4B4lP1WHMnCEAgGYFQ4xMCVkIByws0ce6PZvYUI2DlG1Je/NByOZ8hlktMyteePld9JwlKErpuv/12W3PNNRsIKgcddJBbojf//PM3aC5bDa84Aeubb75x9ap0D9mtTLHMQ8Xz+/fv7/7Z9+2+++5zy+yUhSXRKe6QqKNaXFpWqfpWM2bMcCKVlt1p6WHPnj1tySWXjK03VQifXOcU4w/P++OPP64XDCUeSrhSltUTTzzh6mNlHqqJtdtuuwUrYD3SfUNbr8X/1WXjgEBTIFC36GLWulcfazNoSFPobqr7GOoELNVQMR4CECgLAeJTWTDSCAQgUAECocYnBKyIswvJwKqWgKVaTl9//bXLQvrggw/s6aeftsmTJ7vC5+uuu269+BEVsFQ0XMXNsx1aiigx6d1333VL1pS59PjjjzvRREf0+mIFuDgByy/N9A9Brucr2rczzjjDLS0s5PDF8rXsT0sO/ZI7XausMi0r3H333W2ttdZqUKuskLZ1Trn8ESdgqcaYlg/Kz9EsuKhtYicxTjXNlM3WunXrQk2vynkIWFXBzE0CJNCm/97Wdt+DArQMkzyBUCdgeAgCEIAA8YkxAAEIhEog1PiEgBUZMT6jZrnllnNL3TKX8GUbXHHZSMUKQMpEUu0mFVXXLnRxR1IBS6KOakWpELrEq2xHpQQsz3X27Nl5n89o33KJhZkNRXd7VH+VmXXZZZfZiy++2ODUDTfc0BW633jjjfPaohPK7Y84ASvu3zKN8wxlNwJWQa7jJAhUhUCzRdrZ4nc+WJV7cZPiCIQ6ASuuN1wFAQjUEgHiUy15k75AoLYIhBqfELAi48wvdVMm1j333OMKgBdylEvA0m6BqnGkneu0BG7TTTd1Nqjoui+UruLnOnymTr4MrGhGkoqKqz2JIGpzgw02cMXFtUxQhdQrLWCphpWv3VUs10Ku8+coa+qNN94w1deaNGmSTZkyxX2kul4SKFdbbbWczVXCH8VmYL322msug0xjAgErySjgXAhUlgACVmX5lqP1UCdg5egbbUAAAukmQHxKt/+wHgK1TCDU+ISAlTHqVDxd9Zok6px99tlup798R1IBS7vrjRo1yrRELq5u1oEHHuh22JPgFD38MjKJToUKWBLjtCvhVltt5XYoXHbZZRu0qYws1Z6aPn16xQQsv0ROYpJ2GVQR+kIOX5A9rjh9IddnnvPee++ZCqtLIMwsPh/Xns+iK6c/4gSsX375xUaOHOmEKYlt22677Tzm+AL0oRZxZwlhMSOSa2qBAEsIw/diqBOw8MlhIQQgUGkCxKdKE6Z9CECgWAKhxicErAyPasmYRIK7777bTj75ZFdPKVe9oTlz5tgxxxzjhJmoGOUFB9U2knAUFaN0zcCBA03iUvSabIXRZaKyibRznoSvJEsIcy1l1O6A+lw26qhUBpYEu9GjR7sdElXTSn/XLnzRQzv+afdAFZH3OzC+/PLLrnaVDglOmcKXmGinwTFjxtiECRNs1113daKg7qFdC4cMaVhcWf3VvfWnEAGrEv7ItlzQF2kfOnSoE7Kiwqmy6FTE/qqrrqKIe7ERmOsgUGYCroh7n37WZo/BZW6Z5spNINQJWLn7SXsQgED6CBCf0uczLIZAUyEQanxCwIoZga+++qrts88+NnPmTOvWrZsNGzbMZcUstthiVldXZ1q2p9pK2i1PS9FUq0q1lVQ4vHPnzq5FL76oMLd28ZNg1apVK3vppZecMKbd8j766KMGApbP/trxf9k7EyirymNtFw0NAgEFAopGAYdookKMLQ4QUXGMIiIYBgVMEByAiEC8qIhxQiOiBlTEKY6giKAhJk5oiGjA9AoXo9erccLruIwY48IJxX+935/dOd2c7jP0Oadrn/3stVgaeu9vVz1VXfl8V321jz46PBMdcXv11VftkksuCXOddOUiYOnY3KBBg+z73/9+EEZkZ/PmzcMXAefOnRts/uSTTwouYGltdbGJly4xHT58uGkO1tSpU23SpEnhGOPGjRuDkCdhrq6gV1e0k4CnTrLKykrT8T7NuJJPBx98cBB31Jn27LPP2nHHHWft27e3WbNm2aGHHhoESHU5Pfzww6EDa6uttqp3WHpqOhQjHvUJWKnCqfhMnjzZunbtGnJEX2G88sorg2leO7CivK+urk5KTcdPCEAgJgS8bsBigg8zIQCBIhKgPhURLktDAAKNIuC1PiFg1RPW//u//7Pp06fXiEb1RV+zqiRwSZDp3LlzzW0SXyRC6WhY3UvCzp577mk6mpbagZU6c6nuM/qSnuxRx5REoGXLloW5WLnMwKq7pmxXl9Ff//rX0PWko3X6yp2ufIfQR89F75L4ou4hdT9JQJLP9Q2SV+eU/qR2H0kcFEMJVOkuiXkSsvbff//w44a46+fqhNOAfIlpzZo1a/CXuhjxaGhge6pwmmpYt27dQpecRMy6Ala0nmaYpeZS9HzqAP10X6mMvryZKormU+kQsPKhxjMQgEApCHjdgJXCd94BAQj4JkB98h0frINAkgl4rU8IWA1kpUQXzW2SsKPZROruUbeSBAUNAh84cGDo8FHnT7rriy++CMPDJbCoEyoSrUaNGhWGxKsrq67ooE4cdS8tWrTIJD5IuNJ9emb77bcPHUdTpkypOSKXScCSXTqCpiN1t99+u61ZsybYr+N2Oq6mI3s6Ljl48ODQBaUjeerQylfA0rvULfSb3/wmCFVaU3/UNaVLc6jUSaYjc7JFIlr//v2DsNWvX7+ajq1UnuL45JNP2q233ho4StTaa6+9wlBzHRNMFQ713KZNm2zFihVBqFIXneyQzxLndL+OImYSr6L3Fzoemb44qPdJTLzttttCl9yRRx4ZBDzFuW/fvghYSf5/EXyHAATyIuB1A5aXMzwEAQiUFQHqU1mFE2cgUFYEvNYnBKyySjOcgUDTEKADq2m481YIQCAzAa8bsMyWcwcEIFDuBKhP5R5h/INAfAl4rU8IWPHNKSyHgBsCq+ZvZVU7b2hae7boZhXbjraKHuc3rR28HQIQcEXA6wbMFSSMgQAEmoQA9alJsPNSCEAgCwJe6xMCVhbB4xYIQKBhAi4ErH+bWLH9RKv47lWEDAIQgEAg4HUDRnggAAEIUJ/IAQhAwCsBr/UJActrxmAXBGJEwJOAZVt0sxZ9XokRPUyFAASKScDrBqyYPrM2BCAQDwLUp3jECSshkEQCXusTAlYSsxGfIVBgAr4ErB2sRZ9XC+why0EAAnEl4HUDFlee2A0BCBSOAPWpcCxZCQIQKCwBr/UJAauwcWY1CCSSgCcBSzOwKnackcg44DQEILA5Aa8bMGIFAQhAgPpEDkAAAl4JeK1PCFheMwa7IBAjAi4ErC12sIquoxGvYpQ3mAqBUhDwugErhe+8AwIQ8E2A+uQ7PlgHgSQT8FqfELCSnJX4DoECEaiqqgorVVdXF2hFloEABCBQGAJeN2CF8Y5VIACBOBOgPsU5etgOgfIm4LU+IWCVd97hHQRKQgABqySYeQkEIJAHAa8bsDxc4REIQKDMCFCfyiyguAOBMiLgtT4hYJVRkuEKBJqKAAJWU5HnvRCAQCYCXjdgmezm5xCAQPkToD6Vf4zxEAJxJeC1PiFgxTWjsBsCjgggYDkKBqZAAAK1CHjdgBEmCEAAAtQncgACEPBKwGt9QsDymjHYBYEYEUDAilGwMBUCCSPgdQOWsDDgLgQgkIYA9Ym0gAAEvBLwWp8QsLxmDHZBIEYEELBiFCxMhUDCCHjdgCUsDLgLAQggYJEDEIBAjAh43T8hYMUoiTAVAl4JIGB5jQx2QQACXjdgRAYCEIAA9YkcgAAEvBLwWp8QsLxmDHZBIEYEELBiFCxMhUDCCHjdgCUsDLgLAQikIUB9Ii0gAAGvBLzWJwQsrxmDXRCIEQEErBgFC1MhkDACXjdgCQsD7kIAAghY5AAEIBAjAl73TwhYMUoiTIWAVwIIWF4jg10QgIDXDRiRgQAEIEB9IgcgAAGvBLzWJwQsrxmDXRCIEQEErBgFC1MhkDACXjdgCQsD7kIAAmkIUJ9ICwhAwCsBr/UJActrxmAXBGJEAAErRsHCVAgkjIDXDVjCwoC7EIAAAhY5AAEIxIiA1/0TAlaMkghTIeCVAAKW18hgFwQg4HUDRmQgAAEIUJ/IAQhAwCsBr/UJActrxmAXBGJEAAErRsHCVAgkjIDXDVjCwoC7EIBAGgLUJ9ICAhDwSsBrfULA8pox2AWBGBFAwIpRsDAVAgkj4HUDlrAw4C4EIICARQ5AAAIxIuB1/4SAFaMkwlQIeCWAgOU1MtgFAQh43YARGQhAAALUJ3IAAhDwSsBrfULA8pox2AWBGBFAwIpRsDAVAgkj4HUDlrAw4C4EIJCGAPWJtIAABLwS8FqfELC8Zgx2QSBGBBCwYhQsTIVAwgh43YAlLAy4CwEIIGCRAxCAQIwIeN0/IWDFKIkwFQJeCSBgeY0MdkEAAl43YEQGAhCAAPWJHIAABLwS8FqfELC8Zgx2QSBGBBCwYhQsTIVAwgh43YAlLAy4CwEIpCFAfSItIAABrwS81icELK8Zg10QiBGBAyc9ZZVdflhQi7fespkd2bPSRv2osqDrshgEIJAsAl43YMmKAt5CAALpCFCfyAsIQMArAa/1CQHLa8ZgFwRiRKAYAlbk/vH7VNr4w1rGiAamQgACngh43YB5YoQtEIBA0xCgPjUNd94KAQhkJuC1PiFgZY4dd0AgdgS++eYb++qrr6yysjTdS8UUsNSJtWB8m9jFAIMhAAEfBLxuwHzQwQoIQKApCVCfmpI+74YABBoi4LU+IWDFKG/ffPNNu+eee+zRRx+1Z5991j755BPbddddbf/997fhw4fbj370I2vdunWTePT0009b37597dRTT7Wrr746bzs+++wzO+uss2z+/Pm2cuVK69OnT9b+eOaTtRM53Pjhhx/aiSeeaO+9957de++9IRd0ffDBBzZ79mzr1atXyItSXEUVsNo3swUTELBKEUfeAYFyJOB1A1aOrPEJAhDIjQD1KTde3A0BCJSOgNf6hIBVuhzI+03qppFAMX78eFu/fn296xx++OF27bXX2i677JL3u/J9sCkFrDjwyZdrQ8/VJ2DdfffddtJJJ9ldd90VBK5SXMUUsDQDa/SPOEJYijjyDgiUIwGvG7ByZI1PEIBAbgSoT7nx4m4IQKB0BLzWJwSs0uVA3m+SOBQJETNmzLCBAwdax44drVmzZvbll1/a//7v/9rll19uCxcutEGDBoXupc6dO+f9vqZ8MJ8OrCTxySY25SJgbd2+mR3RqwXiVTZB5x4IQKBeAl43YIQMAhCAAPWJHIAABLwS8FqfELC8Zsy/7fr666/t/PPPt8suu8zuvPPOIGRJuKp7/etf/7KJEyfaHXfcYffff78df/zxzj1Lb16uAlbS+GQT1KYQsKqqqoJp1dXV2ZjIPRCAAARKRsDrBqxkAHgRBCDglgD1yW1oMAwCiSfgtT4hYDlPzVwEnUi4uOiii4LolXpt2rTJVqxYYfPmzbPly5eHo4j9+vWzoUOH2qhRo6xt27ZpSWie0i233GKLFi2yNWvWWLdu3YI49vOf/9y6d+9e80xDRwh11E2i2tKlS033RbO7NLNrwoQJ1rNnzxpRLhd/9fJc7s/EZ/Xq1cHXxx9/3NatW1cyPvIjnW3REUFxPvfcc+2SSy4JM9B23nlnUyee+KXOwNI6iufatWtrxVL5MHny5MBa/BcvXhyY171UpAYMGGAnnHCCXXHFFdaqVausfzsQsLJGxY0QgECJCXjdgJUYA6+DAAQcEqA+OQwKJkEAAoGA1/qEgOU8QXVEcNq0aWEw+g033GBjx461ioqKnKzesGGDzZw5M/xJd9U3O+tPf/qTjRs3zl566aXNHpOQdfvttweRR1d9ApaeHTNmTPh5uqvuOrkIUlqvEHz0tT7xvfjii4O4VvcqJp/oXQ0JWO3btw9ikmZa6eratastW7YsCIjZClgSNKN33HzzzSEmdS8xkNCVTwcfAlZOv5LcDAEIlJCA1w1YCRHwKghAwCkB6pPTwGAWBCCAgEUO5E8gmvGkriB1x4wePdr222+/mjlYDa2sAecSLCRE6St1s2bNsiOOOMJatGhhr776ql1wwQVhdpbW1eysDh06hOXefvttGzlypD355JM2derUIGxIONFRxRtvvNHU1XPwwQfbTTfdZF26dEkrYEk4U9fPbbfdFt5z5plnhvXVDZb67pNPPjkMn1cXWK4CViSeScjJh4+eV1eT+Oy2226hy+mggw6yyspKe/8CViEVAAAgAElEQVT990PHmoSdI488suB8UuPWkID1yCOP2L777mtz5861vffe2z7++GNr165d+Ge6rxDWd4RQYqI6tPbaa68a3pENWuuUU06x//u//wv50KNHj5wSFgErJ1zcDAEIlJAA/4FYQti8CgIQyIkA9SknXNwMAQiUkIDX+kQHVgmTIN9XSYR64IEH7JxzzqnVDSVBav/99w+ClESXrbfeerP5WO+++244IvjCCy+EDp5DDjmklhnvvfdeEC7UbaUjfv379w8/11E6/f2UKVPs0ksvrXWc7IsvvrCzzz7b5syZY48++qgddthhaQWs5557zoYMGWJ77LFHWC8SxyIDnn32WTvuuOPCcTaJLp06dcpLwGoMn48++ih0I7322mtBuPne975Xi4+6syS+STwqNJ9cBCx135166qm1bMv1K4RR3B577DG77777bPfdd69ZrzHHB7XIY/32sR9Ubj6braGcr9i6q7U+4hhrM2psvr8aPAcBCEAgIwGvG7CMhnMDBCBQ9gSoT2UfYhyEQGwJeK1PCFgxSil1P/3+97+3e++9N8yxqnvcTV8g1DFBdRJF16pVq0xH4CQUXXfddaFzp+4VdexIqNEfCR0Srq6//voagSoTpoZmYNX3bNQRpC8mLliwIHw5MZ8OrGj9fPhEws2wYcPClxxbtmy5mbkS93RUsph8GurAeuaZZ0Ic1HWXeuUqYOnZJUuW2ODBg0NXXuoxwuj44IMPPmjHHntspnBv9vN8BKxokdaDhtm3xk/O+Z08AAEIQCAbAl43YNnYzj0QgEB5E6A+lXd88Q4CcSbgtT4hYMU0qzT7Scf8/vznP9vDDz9sDz30UBjMrq4sHfE78MADg2cSuyTOpBvsHrleV3z6/PPPw/HBt956KzyvNTNdmQQsdTL985//tNdffz2sK7s1LF2D4Xv16lXznsYIWKk25sonk3/6uTqgJPQUg09DApa65NLFIR8BS8csR4wYYd/97ndrjhFGxwffeeedICRqLlmuV2MELHVidbr7wVxfyf0QgAAEsiLgdQOWlfHcBAEIlDUB6lNZhxfnIBBrAl7rEwJWrNPqP8bra4H6ctyVV15pqTOlGvryXn0C1qeffpp2tlJDqOoTsGTXNddcEwbQS2BLdxVDwKr7nkx8skmDSMAqJJ/ovaUSsL7++uvwhUodSY2OEWbThZaJT6MErC7bWKcFv830Cn4OAQhAIC8CXjdgeTnDQxCAQFkRoD6VVThxBgJlRcBrfULAcp5mdY/3NWtW/5whddBoqLeOFmow+c4775xXB1ahBBoNQZfoo2NpHTt2tAMOOMB69+5t2267bRhGrktim66owyjXDqzG8slG4KubIvV1PuUj8JVawNL7NANLx0qjY4SNPT4Y1sxjBlbke5uRp1jb0eOc/yZiHgQgEFcCXjdgceWJ3RCAQOEIUJ8Kx5KVIACBwhLwWp8QsAob54KvFnXHaOD2HXfcEb4EWN+VTljJZgZWNLA93YynFStW1BxHzFWgicSh008/3X71q19tNn8r8k1fMcxXwCoFn7p+6whhNCOsMXxS19UXIE877bRaRz0zCWX5HCHUO6PB/t/5znfs4osvtrPOOsv+8Y9/hEH6EhfzufIRsCq6bGNbHHEM4lU+wHkGAhDImoDXDVjWDnAjBCBQtgSoT2UbWhyDQOwJeK1PCFjOU0tfyVMXk457aci4hJMWLVqktVqDvvXVP32VUN01W265ZY1YkekrhJqhlTrAu6GvEOrl0TBwCSDnnXeeadB43759a+ZEtW7dOogjM2bMCF8/VGdY6qWZWPJHx9kac4SwUHxWr15tixcvDp1JqZe+cCiW48aNs9mzZwexR11wufL529/+FmKz3XbbbSYUpfqQOqusWAKWjhFeeOGF9tvf/jZ82VIxkG2KV/PmzfP6jaiqqgrPVVdX5/U8D0EAAhAoFgGvG7Bi+cu6EIBAfAhQn+ITKyyFQNIIeK1PCFgxyER1+YwePdo0gHv48OF2xhlnhCN4Eok2bdpkGvKt7hkJQhs3brQ777zTBg4cGDxLFWA0jH3WrFlB4JII9uqrr4Yv6y1cuNBOOOEEUxdQhw4dwnMaEK9B7hIkJNqMHz/e1Cml4ehPPPGETZs2LQxll+gj8SLdDKxI5Dn66KOD+LPLLruEtfXeSy65JHSU6WqMgKXnG8tH7OSrhpfLLn3NsW3btiZhSZ1hEui23377WoPUc+UTdT1pcL2YT548OXSkKaaXXXaZLVu2LIiNhRSwpk6dGvxp1arVZlmueB111FGhu07ipcTPww47LO/fBgSsvNHxIAQgUGQCXjdgRXab5SEAgRgQoD7FIEiYCIGEEvBanxCwYpCQEqEeeeQRmzRpkr300kv1Wqw5U1dddVXodkrt0tqwYYPNnDkz/El3qevo2muvrRGYonv0pUAd/1u7du1mj0l80ewkCWt6VzoBK3UGVt0FJKZNnz49CG9aXwKORLlcZ2BFIl1j+OidGoD/y1/+Mi0fCVviKmErdQZZLnwUQwmFOiaoGWWpl8RGxewnP/lJQQSsSJyK3iMBUuJmy5Yta14rcW7MmDG2dOlSO+iggxp1fFCLImDFoJBgIgQSSsDrBiyh4cBtCEAghQD1iXSAAAS8EvBanxCwvGZMGrv+9a9/2e9///sgOujIm7p3JCRpMLpEqGHDhtkOO+yQ1iN1aqlTad68ebZ8+fLwRcB+/frZ0KFDbdSoUaHjKN2lr/epk2rRokW2Zs2a0KV06KGH2sSJE61nz541gk5DXyGcO3dueF7im4Srk046KbxTXU0SwXQsMhoono+AFdndWD5iKl/VJSW2slXdY/K1e/fujeKjh6MYzJkzJ8RAgqOOJo4dO9ZefvnlcASzEB1YOp4pP8RWzDUoX+9UrkSXBLWIvY4Qqiss3+ODCFgxKiKYCoEEEvC6AUtgKHAZAhCoQ4D6REpAAAJeCXitTwhYXjMGuyBQRALRHKxrrrkmCKL9+/dv1NvowGoUPh6GAASKSMDrBqyILrM0BCAQEwLUp5gECjMhkEACXusTAlYCkxGXIRDN5FJXlrq1otln+ZJBwMqXHM9BAALFJuB1A1Zsv1kfAhDwT4D65D9GWAiBpBLwWp8QsJKakfidOAI6WlhRURHmjGmYv75EGB3dbCwMBKzGEuR5CECgWAS8bsCK5S/rQgAC8SFAfYpPrLAUAkkj4LU+IWAlLRPxN7EEVq1aFWalRcPdNZReX57s3Llzo5kgYDUaIQtAAAJFIuB1A1Ykd1kWAhCIEQHqU4yChakQSBgBr/UJASthiYi7ySXw2muv2amnnho+ADBkyJDQgaVB+oW4ELAKQZE1IACBYhDwugErhq+sCQEIxIsA9Sle8cJaCCSJgNf6hICVpCzEVwgUiQACVpHAsiwEINBoAl43YI12jAUgAIHYE6A+xT6EOACBsiXgtT4hYJVtyuEYBEpHAAGrdKx5EwQgkBsBrxuw3LzgbghAoBwJUJ/KMar4BIHyIOC1PiFglUd+4QUEmpQAAlaT4uflEIBAAwS8bsAIGgQgAAHqEzkAAQh4JeC1PiFgec0Y7IJAjAggYMUoWJgKgYQR8LoBS1gYcBcCEEhDgPpEWkAAAl4JeK1PCFheMwa7IBAjAghYMQoWpkIgYQS8bsASFgbchQAEELDIAQhAIEYEvO6fELBilESYCgGvBBCwvEYGuyAAAa8bMCIDAQhAgPpEDkAAAl4JeK1PCFheMwa7IBAjAghYMQoWpkIgYQS8bsASFgbchQAE0hCgPpEWEICAVwJe6xMClteMwS4IxIgAAlaMgoWpEEgYAa8bsISFAXchAAEELHIAAhCIEQGv+ycErBglEaZCwCsBBCyvkcEuCEDA6waMyEAAAhCgPpEDEICAVwJe6xMClteMwS4IxIgAAlaMgoWpEEgYAa8bsISFAXchAIE0BKhPpAUEIOCVgNf6hIDlNWOwCwIxIoCAFaNgYSoEEkbA6wYsYWHAXQhAAAGLHIAABGJEwOv+CQErRkmEqRDwSgABy2tksAsCEPC6ASMyEIAABKhP5AAEIOCVgNf6hIDlNWOwCwIxIoCAFaNgYSoEEkbA6wYsYWHAXQhAIA0B6hNpAQEIeCXgtT4hYHnNGOyCQIwIIGDFKFiYCoGEEfC6AUtYGHAXAhBAwCIHIACBGBHwun9CwIpREmEqBLwSQMDyGhnsggAEvG7AiAwEIAAB6hM5AAEIeCXgtT4hYHnNGOyCQIwIIGDFKFiYCoGEEfC6AUtYGHAXAhBIQ4D6RFpAAAJeCXitTwhYXjMGuyAQIwIIWDEKFqZCIGEEvG7AEhYG3IUABBCwyAEIQCBGBLzunxCwYpREmAoBrwQQsLxGBrsgAAGvGzAiAwEIQID6RA5AAAJeCXitTwhYXjMGuyAQIwIIWDEKFqZCIGEEvG7AEhYG3IUABNIQoD6RFhCAgFcCXusTApbXjMEuCMSIAAJWjIKFqRBIGAGvG7CEhQF3IQABBCxyAAIQiBEBr/snBKwYJRGmQsArAQQsr5HBLghAwOsGjMhAAAIQoD6RAxCAgFcCXusTApbXjMEuCMSIAAJWjIKFqRBIGAGvG7CEhQF3IQCBNASoT6QFBCDglYDX+oSA5TVjsAsCMSKAgBWjYGEqBBJGwOsGLGFhwF0IQAABixyAAARiRMDr/gkBK0ZJhKkQ8ErgwElPWWWXH3o1D7sKQKBD22Y2cO9KG9m3sgCrsQQESkfA6wasdAR4EwQg4JUA9clrZLALAhDwWp8QsMhNCECg0QQQsBqNMDYLjDig0sYc1DI29mIoBLxuwIgMBCAAAeoTOQABCHgl4LU+uRewLr74YpsxY0ZWcT3iiCPs7rvvtk6dOmV1v4ebPvvsMzvrrLNs/vz5tnLlSuvTp48Hs4pmwzfffGOrV6+2X/3qV7Z8+XL75JNPbNSoUTZnzhzbcssts3qvfpkGDBhg7777rt1///12/PHHZ/VcnG96+umnrW/fvnbqqafa1Vdfba1bt3blDgKWq3AU1Rh1Yi0+s01R38HiECgkAa8bsEL6yFoQgEA8CVCf4hk3rIZAEgh4rU8IWE2cfUkTsF544QU74YQT7MUXX6whf8YZZ9js2bNtiy22yBgNCWAScKZMmRLuPfnkk+3aa6+1tm3bZnw2zjcgYMU5euVlOwJWecUzCd543YAlgT0+QgACDROgPpEhEICAVwJe61NsBKxy7U5KmoAVCTEjR44MQlSu3XLqulLHVkVFhW211Vb21FNP2QMPPGC9e/f2+rufCLvowEpEmIOTHCFMTqzLxVOvG7By4YsfEIBA/gSoT/mz40kIQKC4BLzWJwSs4sY94+pJE7B0xPOkk06yiy66yM4///yMfOresGTJEhs8eLDpaOn3vvc9GzJkSFjnggsusObNm+e8Hg8UhgACVmE4el5FnVdDelfasP0Z4u45Tti2OQGvGzBiBQEIQID6RA5AAAJeCXitT2UrYEVCiTq3PvjggzBH6+233w7zki6//PKazp8333zT7rjjDpMwsmbNGtt1113t6KOPtokTJ1r37t3T5tMXX3xhTz75pN16661hjtPGjRvD7KpTTjnFjjnmGGvVqtVmz+mZ3/3udzZv3rzwjN5z+umn24knnmjTp0+vdwaWbL/lllts0aJFwb5u3brZoYceGuzr2bOnNWvWrOZdL730kg0dOtS22WYbu/POO23t2rXB1+h9Oqo3duzYMD/pjTfesJkzZ4YZUrokCp177rn1+lzfL1a29kW2yabUq1evXnbvvfcGHpkuMTz77LPtN7/5jf3hD3+w73znOzZixAj7+uuvbeHChdajR4+0S3z11VeBwQ033FAzd6tfv36Blbq56h4/zPV+vXTTpk22YsWKmviuX7/eGnpHZGg6fsrRn//857Vi4f0IYVVVVXCpuro6Uxj5OQQgAIGSEvC6ASspBF4GAQi4JEB9chkWjIIABMzMa30qewFL4pDEnHXr1oVE1MB0iTotW7a0P/3pTzZu3DiTuFL3klB01VVX2aBBg2qJRBs2bLDzzjvPfv3rX6dNbB2N0zynzp071/y8oWd+/OMfh/UfeuihzYa4//nPfw4iV13RRwu3a9cuCFCnnXaatWjRIrwrEon0bq2rriQNSU+9rrjiCtt7771NYlZdvyXC3XXXXVmLWLnYVwgBK5qftdtuuwVRr3379nbhhReGbqybb77ZxowZs1lMJEYpHtOmTUsbL4lYc+fOrYlXrvdrUcVXsdCfdNfhhx8e5nTtsssutX6cKf9uv/32IILpQsDi/0cgAAEI5EfA6wYsP294CgIQKCcC1Kdyiia+QKC8CHitT2UvYCmNJOT84he/sMrKSvv000/D7KS///3vJrFJ/5TIpWHgHTp0CGLEI488ErqRPv/8c1u8eLFF3SXq9JGopS4gdVqpq2uvvfYK85jU0aQv6914441hwPill14aOrE0dFziioQyCURXXnllWE8dO3qP7IqEpNQ5X+oWk33q9JLYJHu23XbbYP/SpUuDzerykTg3cODAWgKWBC8JcHqXusnk94IFC2zChAn2rW99yzp27Bi6j/S/xUID1SXsPfroo6FLSV+6y3TlY5/WzPcIYerw9lQbJewcddRRoStNopZimHpFopfErmuuuSbMypJg+MorrwSfJRxKtFMnnK5c70+Nr7rIZs2aZfoapkTFV199NeSeusM0uF5fmozsS+U3depUmzx5snXt2tX+9a9/hRzSEcuDDz7YbrrpJuvSpQsCVqaE5OcQgAAE6iHgdQNGwCAAAQhQn8gBCEDAKwGv9Sk2AlamwNadqRQJJQcddFAQTST+RFeqGCIBSOJF6lE83ScxR/OVJk2aVDNf6fXXX7fhw4fbt7/97SBK6ahe6iXxQUf7/vKXv9h9991nu+++u/3jH/8IQpREolQxLHoueo86pVIFLIkxOpKoI38adp56zE32yyetm/oVvtQuJ4kgej7yS+uPHz8+CF4SqLSmjhJGV8TrnHPOCR1NmeZJ5WNfYwSsiKM66SK2Wu+jjz4KnVePP/54EPb69+9fKyY6njhs2LAQQ/1JjfNjjz1m6o5K7crL9f5oqLyELwlhhxxySK33v/feeyEO6rZKtS/ilyp2Rg9GRyXnzJkT8vCwww5DwMpUAPg5BCAAAQQscgACEIgZAa//gRgzjJgLAQgUgYDX+lT2Apa6l3SEbIsttqgJ68cffxxEhXfeeSd0Jqlbqe6l2USar6RL9+hY3m9/+9vQ7aQuLIke6S7N0xo9erTp+JfmK61atSqIJOp40rHDNm3a1HosEmAkbkQCljq/JGxcf/31NQJG3XdFgo46eTQfS8fqIgFL3V3R30XPqXtMw84vu+yyGttS18zliFq+9jVGwNIMKx3n/OlPf2o6Bpk6Z0ydTTpKqblRdX8W8VfXmY5+DhgwwLbeeuvNBMuIRb73H3fccXbdddeFo511r0gcjEQ0CVSZ4lt3jVziU4T6lXHJx/rtYz+o/M88towPOLihokMna33sEGszcvOjpw7MwwQIQKBABLxuwArkHstAAAIxJkB9inHwMB0CZU7Aa32KjYCV2p2UTa40dFRNx8fUlRMFpaH1UoeMS/zRUb5srqgjLOroqe+re19++WWYz6SOqMhHiVrqrnrrrbfqHXCe7uuFqTOwItEt1VZ1VunYo4aNH3jggbXcyEUgyde+fAWs1I6kBx980I499thatkfH/vSXqd1Z+t86EqojnxIDo0tH/XSk7yc/+Un4kmE0Qyyf+zPFV2vWZSsBMFN86+ZYLvHJJj8LfU8cBayIQZsRJ1vbn51RaCSsBwEIOCHgdQPmBA9mQAACTUiA+tSE8Hk1BCDQIAGv9SmRAlZ9A8XTRTBVwIoEoGxyPRKsspn5FK0bCVgffvhhONao42f1faGvIQFLRxv13k6dOtUyte57Un+Yi0CSr335CliRQKVjmJkuddupOy71qKBELHXG6QuQf/vb32otsc8++5iO6u233341f5/L/dnEty5bzTHLFF8ErEyRLtzPm23V0b69+OHCLchKEICAKwJeN2CuIGEMBCDQJASoT02CnZdCAAJZEPBanxItYNUn9NQXz0gASh36nSn2mTp0NM9KX9LTn0J1YBVbwCp1B1Y0LyoTa/1cw9wlVmkget1LXxh8+eWXw7HM3/3ud6Zjibr23XffMBus7lcCs7k/U3y1PgJWNpFrunsQsJqOPW+GQCkIeN2AlcJ33gEBCPgmQH3yHR+sg0CSCXitT4kUsCIBRmKGBqv37Nkzq9yMxIpsB51rUQVec5ckrKSbkZQ6XD2XGVjR8PD3339/sxlYxRawspmBlc4+8cimYyk1GJmGtEf3Ru/TMPf777/fjj/++IwxffPNN8PcLB1LvOeee8KcsoaudPdHM7MamoEVCXDpZmClO86ZzoZcOuQyOl6EGzhCWASoLAkBCBSEgNcNWEGcYxEIQCDWBKhPsQ4fxkOgrAl4rU+JFLA00FwdT+qo0kwr/XvqHCRl4nPPPRfmZGk4ugSIDh06WOqsJQkedYUvdexIpJg5c2aNiBIJMBI60n2l7oknnrCTTjrJJMDk8xVCfSlRX0Tccssta4a4F1vAEp9sv0KYal8+AlY0vF0CYBSHdJUiNaapX2aM5paJkb5WmHqldr9FAlau92f7FcKHHnooCGXR/K6GvkIoG5csWWKDBw8OOarh888884z17ds37RckPVTOOApYYYj7kOHWZugoDwixAQIQKBIBrxuwIrnLshCAQIwIUJ9iFCxMhUDCCHitT4kUsJR7mqc0fPhwW7t2rU2dOtUmTZpk2267rW3cuDEc+dIX+/TP1OOCEqguv/zy8DPNxtK/H3LIIVZZWWnqhNKMJQ1jP/jgg+2mm26yLl26hDSXODJu3Djbcccdw1fy9IwuiVcaMC4bdKUKWPq6oAZ9P/nkk6YvKUpok32an6QvFk6fPt3Wr18fjr7py4i6otlepRCw8rEvVwErVZRKN9uqbg159tlnTZ1Quh544AHr3bu3RX/Xvn17mzVrVuiEa926tWl4/sMPPxw6sLbaaquaWWO53i8RTOKY4qvh8HrHEUccEQTRV199NQiaCxcuDEPj9bVECaG6In7V1dVhZtf48eNDvsgu5YUG+//zn/8MHYJVVVWbHUOUD54u2ahL/nBBAAIQ8ETA6wbMEyNsgQAEmoYA9alpuPNWCEAgMwGv9SmxApaEBwkYp59+uq1bty5tBCUa6U/btm1rfi7RSOKCBKp0l4QtCVn7779/zY8lfEmA0XN1L3Vf6St7+npe3S8t/vnPfw72RQJX6rPt2rULnV6nnXZaTfdYKQUs2ZKrfXomlyOEr7/+ehAZxTybo54avj5hwgS77bbbgsgo8Uhxro+97BHHG264IbxHg98bilW6+/V3eq9ioT/prsMPP9yuvfbazWZsZeInMXT06NEhvvUdIYwG6j/yyCO1xNbIjtQPFqT7kme0burHCjKXs83vQMDKhxrPQAACpSDgdQNWCt95BwQg4JsA9cl3fLAOAkkm4LU+JVbAipJRc4009FtHttasWWMdO3a0/v37B+GoX79+VlFRsVneSnBSZ9Stt94aBoFLYNlrr73sJz/5STim1rlz582e2bRpk2nekb54p2fUTaV36Gt06qZSd046geGDDz4IR+cWLVoU7OvWrVvoIpo4cWI4wpj6tb1SC1hyMhf7chWwomN2qUcCMxWR6BkNZlfnU48ePSxiL6Fq9erVQbAURx3nU7zqcsz1ftkUPSPxMsoJ5Y/mao0aNaqWCJrqQ7b8ELAyRZ6fQwACEEhPwOsGjHhBAAIQoD6RAxCAgFcCXuuTewHLa0CxCwIQ+A8BOrDIBghAwCsBrxswr7ywCwIQKB0B6lPpWPMmCEAgNwJe6xMCVm5x5G4IQCANgVXzt7KqnTekZ7NFN6vYdrRV9DgfdhCAAARKTsDrBqzkIHghBCDgjgD1yV1IMAgCEPg3Aa/1CQGLFIUABBpNoEEB69+rV2w/0Sq+e1Wj38UCEIAABHIh4HUDlosP3AsBCJQnAepTecYVryBQDgS81icErHLILnyAQBMTyEbAsi26WYs+rzSxpbweAhBIGgGvG7CkxQF/IQCBzQlQn8gKCEDAKwGv9QkBy2vGYBcEYkQgOwFrB2vR59UYeYWpEIBAORDwugErB7b4AAEINI4A9alx/HgaAhAoHgGv9QkBq3gxZ2UIJIZANgKWZmBV7DgjMUxwFAIQ8EHA6wbMBx2sgAAEmpIA9akp6fNuCECgIQJe6xMCFnkLAQg0mkDDQ9x3sIquoxGvGk2ZBSAAgXwIeN2A5eMLz0AAAuVFgPpUXvHEGwiUEwGv9QkBq5yyDF8g0EQEqqqqwpurq6ubyAJeCwEIQCA9Aa8bMOIFAQhAgPpEDkAAAl4JeK1PCFheMwa7IBAjAghYMQoWpkIgYQS8bsASFgbchQAE0hCgPpEWEICAVwJe6xMClteMwS4IxIgAAlaMgoWpEEgYAa8bsISFAXchAAEELHIAAhCIEQGv+ycErBglEaZCwCsBBCyvkcEuCEDA6waMyEAAAhCgPpEDEICAVwJe6xMClteMwS4IxIgAAlaMgoWpEEgYAa8bsISFAXchAIE0BKhPpAUEIOCVgNf6hIDlNWOwCwIxIoCAFaNgYSoEEkbA6wYsYWHAXQhAAAGLHIAABGJEwOv+CQErRkmEqRDwSgABy2tksAsCEPC6ASMyEIAABKhP5AAEIOCVgNf6hIDlNWOwCwIxIoCAFaNgYSoEEkbA6wYsYWHAXQhAIA0B6hNpAQEIeCXgtT4hYHnNGOyCQIwIIGDFKFiYCoGEEfC6AUtYGHAXAhBAwCIHIACBGBHwun9CwIpREmEqBLwSQMDyGhnsggAEvG7AiAwEIAAB6hM5AAEIeCXgtT4hYHnNGOyCQIwIIGDFKJhSr6EAACAASURBVFiYCoGEEfC6AUtYGHAXAhBIQ4D6RFpAAAJeCXitTwhYXjMGuyAQIwIIWDEKFqZCIGEEvG7AEhYG3IUABBCwyAEIQCBGBLzunxCwYpREmAoBrwQQsLxGBrsgAAGvGzAiAwEIQID6RA5AAAJeCXitTwhYXjMGuyAQIwIIWDEKFqZCIGEEvG7AEhYG3IUABNIQoD6RFhCAgFcCXusTApbXjMEuCMSIAAJWjIKFqRBIGAGvG7CEhQF3IQABBCxyAAIQiBEBr/snBKwYJRGmQsArAQQsr5HBLghAwOsGjMhAAAIQoD6RAxCAgFcCXusTApbXjMEuCMSIAAJWjIKFqRBIGAGvG7CEhQF3IQCBNASoT6QFBCDglYDX+oSA5TVjsAsCMSKAgBWjYGEqBBJGwOsGLGFhwF0IQAABixyAAARiRMDr/gkBK0ZJhKkQ8EoAActrZLALAhDwugEjMhCAAASoT+QABCDglYDX+oSA5TVjsAsCMSKAgBWjYGEqBBJGwOsGLGFhwF0IQCANAeoTaQEBCHgl4LU+IWB5zRjsgkCMCBw46Smr7PLDGFmMqbkS6NC2mQ3cu9JG9q3M9VHuh0CTEvC6AWtSKLwcAhBwQYD65CIMGAEBCMRIYEfAIl0hAIFGE0DAajTC2Cww4oBKG3NQy9jYi6EQ4D8QyQEIQMArAeqT18hgFwQg4LU+IWAlPDc3btxoLVq0sGbNmiWcBO43hgACVmPoxetZdWItPrNNvIzG2kQT8LoBS3RQcB4CEAgEqE8kAgQg4JWA1/oUawFrw4YNtmzZMlu6dKmtXr3a1q1bZ+3atbPevXvbgAEDbMiQIbbddtt5zYkmteuLL76w+++/36qrq+3SSy+11q1bB3s+++wzO+uss2z+/Pm2cuVK69OnT5Pame3Ln376aevbt6+deuqpdvXVV9f4U9/zH374oZ144onhx3fffbd16tSp3ld5YJKrf9lyK9R9CFiFIul/HQQs/zHCwtoEvG7AiBMEIAAB6hM5AAEIeCXgtT7FUsD65ptv7IknnrApU6bY2rVr6415x44dbfr06XbaaadlFDS8Jk6x7HrppZds6NChtt9++9USfDyINfn4nKvAg4CVD+X6n0HAKixPz6txhNBzdLAtHQGvGzCiBQEIQID6RA5AAAJeCXitT7ETsCReLVy4MIhSutRlpX/fc889g0i1adMme++990J30XXXXWcSas444wy74oorrG3btl7zo+R21SdgldyQAr0QAatAIPNcBgErT3AxekydV0N6V9qw/RniHqOwYSpHdMgBCEDAMQGv/4HoGBmmQQACJSLgtT7FTsCSUBEd/Zo3b54deeSR9c5v0pHC8ePH20MPPRQErMmTJ1vz5s1LFHLfr0HA4ghhITO0qqoqLKcjqVwQgAAEPBHwugHzxAhbIACBpiFAfWoa7rwVAhDITMBrfYqVgKWZVxMmTAjdVTfccIMNHz484/DxF198Mdz35Zdf2n333We77757rWi98cYbNnfu3CBySdTZdddd7eSTT7YxY8ZY586dN4tstvdrrtJJJ51kF110kZ1//vmbrXPxxRfbjBkz7K677qoR5CJRaZtttrE777zTVq1aZbNmzbKnnnoqo13RPLAlS5bY8uXLbf369datWzfbd999Q4dav379rKKiotaMq1SjjjjiiDALqk2bNg3OwErn/9FHH20TJ0607t271/IzOqanjjit/eabb9qcOXNMImRlZaUNHDgwvEvdc3WvbP2JnmvKDizNE3vyySft1ltvDew1GF+zw0455RQ75phjrFWrViX3L3NJKuwdCFiF5clqEIBA4Qh43YAVzkNWggAE4kqA+hTXyGE3BMqfgNf6FCsB67nnngtHBvfYYw+75ZZbrEOHDhkzR0cONdRb87IkemnIty79/b333hs6tCT21L0k/PzmN7+x733ve3nd3xgBS8LZj3/8Y7vgggvsk08+qWWahBH5LqEtut5///0gIEmgS3dpsH0k+H3++ec1AlXqvZkELPHSsHx1samzre4lseyqq66yQYMG1YiKkYD12muvBZFK4lq65xYvXmyRAKKf5+JP9PXEphKwJLSdd9559utf/zot+5EjR9rs2bNriaGl8C/jL0aBb0DAKjBQloMABApGwOsGrGAOshAEIBBbAtSn2IYOwyFQ9gS81qdYCVgSnIYNGxaEHf2JxItM2SNx46ijjrJITNhiiy1MYpjWeuutt0In1Lhx46x9+/b27rvvBiHmyiuvrPVFu1zvb4yAFQ2mnzp1ahCM1JH1+uuvh4H0mv+V+qW9r7/+2i688EJTR9fYsWMDl2233TYgeeedd+yaa64Jvhx66KF2xx13WNeuXcPPch3inur/L37xi9AJJwHxo48+CoKaOs00ND9VjIoErEceeST8TF87HDFiRPhS5CuvvBKENHW+6Z+XX365tWzZ0vL1pykELNmqXDn77LNDp5XyaK+99gqdbupU+9WvfmU33nhjEE/luzqxSuVfpt+JQv8cAavQRFkPAhAoFAGvG7BC+cc6EIBAfAlQn+IbOyyHQLkT8FqfYiVgXXbZZXbuuefWOnaXTeKkHs2TsLTVVlvViD4SeH7+85/XEsMkyugI4fPPPx8EGR07jESibO7v2bNnODKX7xFCCVjpBs/rKJ6Opf31r3+1Bx54wHr37h1EKs0E09cDJW716NGjFhIJXzpCqc4rCYBR51YuAlaq6CKhbNq0adaiRYua93z11VdBgNJRSf2RiKZZY6kClrqQJFSlio6RsHjggQeGI5MSxPL1J18BS+JaLtfKlSvD8UBdEdtvf/vbdvPNNwehMfX617/+FTrj/vKXv9QcXy2Vf7n4VIh7H+u3j/2gslkhlirZGhUdOlnrY4dYm5FjSvZOXgQBCJSegNcNWOlJ8EYIQMAbAeqTt4hgDwQgEBHwWp9iJWClmxuVTYrVFbDUIaNurJdffjkIVBKcGrokaOVyv9ZqjIClI3d/+MMfaoSSVNt0HFJdWanHIRuyPRKRJJwsWrTIdtttt3B7LgJWNv5H6+n444IFC8KRuejdzzzzjD366KO233771TK1blw6deqUMZz1+dMUAtZvf/vbMMdLXVgS59Jd6nobPXq03X777TZq1KiS+ZfxRQW+IY4CVoSgzYiTre3PzigwEZaDAAS8EPC6AfPCBzsgAIGmI0B9ajr2vBkCEGiYgNf6lEgBS4KMjg+qc0ZCUybhRMfdcrm/sQJW27ZtgwikuVJ1r8cee8wOP/zwtMcoN23aZB9//HGYUfX222+Hzp8//vGPtmLFirBMavdQLgJWNv6nDmyPOr3S/V2qP5kErFz8yVfAimLVUA6ou00C1fz582sxjDoCsyl+6Yb5F9O/bGwq5D1xFrCabdXRvr344ULiYC0IQMARAa8bMEeIMAUCEGgiAtSnJgLPayEAgYwEvNanWAlY0QysmTNn2jnnnJMRenRDdFRN85fUwaSv4Q0dOjQc+cpGwMoktKQzpDEdWA3ZlU6o0SBxzVrSIPF0A9Yj+/IVsLLxv5ACVj7+NIWAFXUEZpOIqQJWKfzLxqZC3oOAVUiarAUBCBSSgNcNWCF9ZC0IQCCeBKhP8YwbVkMgCQS81qdYCVgvvPCCnXDCCeEYXD5fIYyOemUjyKQmZa7369nGCFiaBaXno2HsqbZEHViRICIxREPEr7/++jAcXXOxdFRPz/7whz+0Ll26hHlamvWUr4BVyg6sfP1pSgHrrrvuCnPIsrlK5V82thTynjgLWBwhLGQmsBYE/BHwugHzRwqLIACBUhOgPpWaOO+DAASyJeC1PsVKwPriiy+CWDNnzpww9FuiQaYvEb744othiPmXX35ZM0g7mumkTqzUuVD1BTPX+zMJWBqKrmHnOoKWKn5EQtmnn35a72yuaAZWNFMp6i475JBD7LrrrrPtttuulhvqyFLnmeZQ5StgZTMDKxIX9f66M7A0fD51gHxkYDphMF9/mkLAijoC1Q2obiwNrs90lcq/THYU+udxFLDCEPchw63N0MyzyQrNi/UgAIHSEfC6ASsdAd4EAQh4JUB98hoZ7IIABLzWp1gJWEqj6upqGzJkSMgoCTZHHXWUaSh7ukvizfjx4+2hhx6yK664Igw/l8iQ+lW9dF8V/Oabb8JRwylTpgSBSfOvGvoKYd37JaxFnVIa/i471R0VXW+88Ub4QqHEjHQClr5CmO5rf5prpfUkCN13333h64gNdXrJLv1cz+jKV8DK5SuEmhWlLxK2bNmyZoh7LgJWvv40hYAViXZie88992z2MQB9nVFfZNSR1/vvv9+OP/74vOOVq3+lLrlVVVXhlfr95IIABCDgiYDXDZgnRtgCAQg0DQHqU9Nw560QgEBmAl7rU+wELIky6nyRMLVx48YgZk2aNCkcK5RoosHYEkwkGEg4UpePjtBJwNJw9Oh67rnngjD1/vvv26WXXhq6lNq3b2864rV06VKbPn26fec73wkCU/fu3S3X+yNx46233rLZs2cHwapVq1b2/PPP2y9/+UtbtWqVvfvuu/UKWBK8ZsyYYePGjQvil47x/dd//Vew7dxzzw2CWosWLWz58uU2aNAg+/73vx9Et3322SeIdPrq4Ny5c8PRwk8++aReAUs+q5stGhhf38DyyH/584tf/MImTJhgOuqo7iwd59SRxo4dO4bOsUjMyGeIe77+5CrwRLYJTKY5aPUxkUAlsU7ddL169Qr/rk64ysrKkFfz5s0LMTn44IPtpptuCsc5S+Vf5pJU2DsQsArLk9UgAIHCEfC6ASuch6wEAQjElQD1Ka6Rw24IlD8Br/UpdgKWUkUi1pNPPmnTpk0LX9qr75KgMnXq1CBwtW7dutZtWkNikLqy0g0+l6AjAeLII48MxxRzvV/ihoQr2Vj3kqC255572umnn55WwJKotNdee4WjknUvdVNp3c6dO4cfpc5Uqnuv/Fcn11//+tcgMj344IN27LHHhtv+8Y9/hM6shx/+/19fO+CAA8LRP4ks6b64l43/mjEmMS061pmPgJWvP00hYInb+vXrQ4wlUKW7JGwpj/bff/9Gxas+/yLGmnGWbhZXdExTXX2pHXiRrdG6sjPdMc9sSzMCVrakuA8CECg1Aa8bsFJz4H0QgIA/AtQnfzHBIghA4P8T8FqfYilgRUmlzpinnnoqCC9//OMfgxAl0UZizIABA+y4444LgkxDl47zqVNJxwz1H/u77rqrHX300TZx4sTQeVX3yuV+zez63e9+FwQMdd5EotWoUaPsgQceCF1Z6Y4Q6iuEt956q61YsSJ8WXD16tXWv3//IHgdc8wxoZMr9ZLoc/PNN5vmYq1ZsyZ0U+m42tixY0NnmoS6wYMHh04hHWmLZjWpC0ydZrJNxxEXLlxoO++8c1oBK3pfLv7nI2DpPfn401QCluxVnCWoKmZiKVFLAuRPfvITGzNmTI3YGDEspH8IWPxfDAQgAIGGCXjdgBE3CEAAAtQncgACEPBKwGt9irWA5TXY+dqVz9cO830Xz0GgkARWzd/KqnbekH7JLbpZxbajraLH+YV8JWtBAAIQyIqA1w1YVsZzEwQgUNYEqE9lHV6cg0CsCXitTwhYjtIKActRMDAlJwINClj/Xqli+4lW8d2rclqXmyEAAQg0loDXDVhj/eJ5CEAg/gSoT/GPIR5AoFwJeK1PCFiOMg4By1EwMCUnAtkIWLZFN2vR55Wc1uVmCEAAAo0l4HUD1li/eB4CEIg/AepT/GOIBxAoVwJe6xMClqOMQ8ByFAxMyYlAdgLWDtaiz6s5rcvNEIAABBpLwOsGrLF+8TwEIBB/AtSn+McQDyBQrgS81icELEcZh4DlKBiYkhOBbAQszcCq2HFGTutyMwQgAIHGEvC6AWusXzwPAQjEnwD1Kf4xxAMIlCsBr/UJAatcMw6/IFBCAg0Pcd/BKrqORrwqYTx4FQQg8B8CXjdgxAgCEIAA9YkcgAAEvBLwWp8QsLxmDHZBIEYEqqqqgrXV1dUxshpTIQCBJBDwugFLAnt8hAAEGiZAfSJDIAABrwS81icELK8Zg10QiBEBBKwYBQtTIZAwAl43YAkLA+5CAAJpCFCfSAsIQMArAa/1CQHLa8ZgFwRiRAABK0bBwlQIJIyA1w1YwsKAuxCAAAIWOQABCMSIgNf9EwJWjJIIUyHglQACltfIYBcEIOB1A0ZkIAABCFCfyAEIQMArAa/1CQHLa8ZgFwRiRAABK0bBwlQIJIyA1w1YwsKAuxCAQBoC1CfSAgIQ8ErAa31CwPKaMdgFgRgRQMCKUbAwFQIJI+B1A5awMOAuBCCAgEUOQAACMSLgdf+EgBWjJMJUCHglgIDlNTLYBQEIeN2AERkIQAAC1CdyAAIQ8ErAa31CwPKaMdgFgRgRQMCKUbAwFQIJI+B1A5awMOAuBCCQhgD1ibSAAAS8EvBanxCwvGYMdkEgRgQQsGIULEyFQMIIeN2AJSwMuAsBCCBgkQMQgECMCHjdPyFgxSiJMBUCXgkgYHmNDHZBAAJeN2BEBgIQgAD1iRyAAAS8EvBanxCwvGYMdkEgRgQQsGIULEyFQMIIeN2AJSwMuAsBCKQhQH0iLSAAAa8EvNYnBCyvGYNdEIgRAQSsGAULUyGQMAJeN2AJCwPuQgACCFjkAAQgECMCXvdPCFgxSiJMhYBXAghYXiODXRCAgNcNGJGBAAQgQH0iByAAAa8EvNYnBCyvGYNdEIgRAQSsGAULUyGQMAJeN2AJCwPuQgACaQhQn0gLCEDAKwGv9QkBy2vGYBcEYkQAAStGwcJUCCSMgNcNWMLCgLsQgAACFjkAAQjEiIDX/RMCVoySCFMh4JUAApbXyGAXBCDgdQNGZCAAAQhQn8gBCEDAKwGv9QkBy2vGYBcEYkQAAStGwcJUCCSMgNcNWMLCgLsQgEAaAtQn0gICEPBKwGt9QsDymjHYBYEYEUDAilGwMBUCCSPgdQOWsDDgLgQggIBFDkAAAjEi4HX/hIAVoyTCVAh4JYCA5TUy2AUBCHjdgBEZCEAAAtQncgACEPBKwGt9QsDymjHYBYEYEUDAilGwMBUCCSPgdQOWsDDgLgQgkIYA9Ym0gAAEvBLwWp8QsLxmDHZBIEYEELBiFCxMhUDCCHjdgCUsDLgLAQggYJEDEIBAjAh43T8hYMUoiTAVAl4JIGB5jQx2QQACXjdgRAYCEIAA9YkcgAAEvBLwWp8QsLxmDHZBIEYEDpz0lFV2+WGMLMbUuBLo0LaZDdy70kb2rYyrC9hdYgJeN2AlxsDrIAABhwSoTw6DgkkQgEAg4LU+IWCRoBAoIIGvvvrKKioqwp8kXQhYSYq2D19HHFBpYw5q6cMYrHBNwOsGzDU0jIMABEpCgPpUEsy8BAIQyIOA1/qEgJVHMHmkPAls2LDBli1bZkuXLrXVq1fbunXrrF27dta7d28bMGCADRkyxLbbbru0zm/atMmeeOIJu+222+zXv/61derUKdz32Wef2VlnnWXz58+3lStXWp8+fcoSHgJWWYbVtVPqxFp8ZhvXNmKcDwJeN2A+6GAFBCDQlASoT01Jn3dDAAINEfBanxCwyNvEE/jmm2+C+DRlyhRbu3ZtvTw6duxo06dPt9NOO81at25d674PP/zQTjzxxPB3d999NwJW4rMKAMUmgIBVbMLls77XDVj5EMYTCEAgXwLUp3zJ8RwEIFBsAl7rEwJWsSPP+q4JSLxauHBhEKV0qctK/77nnnsGkUqdVe+9957df//9dt1119lLL71kZ5xxhl1xxRXWtm3bGt8QsJiB5TrRy9A4jhCWYVCL5JLXDViR3GVZCEAgRgSoTzEKFqZCIGEEvNYnBKyEJSLu1ibw9NNP13ROzZs3z4488khr1qxZWkw6Ujh+/Hh76KGHgoA1efJka968ebgXAQsBi9+t0hBQ59WQ3pU2bH+GuJeGePzf4nUDFn+yeAABCDSWAPWpsQR5HgIQKBYBr/UJAatYEWdd9wQ082rChAmhu+qGG26w4cOH1yteRc68+OKL4b4vv/zS7rvvPtt9993t4osvthkzZtTyt1evXnbvvffaDjvsUGsGVvv27e3qq6+2Bx98MNx/xBFH2NSpU22vvfZK+24JY+oQW7x4sa1YscK6detmhx56qE2cONF69uxZ65lIROvevbude+65dskll9g999xjO++8c7DvuOOOCzO5HnjgAbvlllts+fLlYcaX5nKdcsopdswxx1irVq3yiltVVVV4rrq6Oq/neQgCEIBAsQh43YAVy1/WhQAE4kOA+hSfWGEpBJJGwGt9QsBKWibibw2B5557LhwZ3GOPPYKg06FDh4x0dORQApTmZUn0OvXUU7MWsDQ/68477wzD4VMvzdbS8HcNik+9dFxxzJgxpi6xupeEp5kzZ4bjji1atAg/jgQsiWQSou66667w9127dg3D6XfbbTc7++yz7frrr0/r56RJk8Kaded7ZYRiZghY2VDiHghAoCkIeN2ANQUL3gkBCPgiQH3yFQ+sgQAE/kPAa31CwCJLE0tAHVLDhg2zCy64IPyp7+hgXUASlI466igbOXKkzZ4927bYYousjhBqHXVb6eihRKV33303vPemm24Ka2nGloQpXR988EEQxx5//PEwc0sdV9tuu61t3LgxCFrnn3++SYCTIDZw4MBaAtYjjzxi++67r82dO9f23ntv+/jjj8O66uAaNGiQHXjggUGEU2eWBLlnn33WJF79z//8j/3hD3/I60uJCFiJ/TXCcQi4J+B1A+YeHAZCAAJFJ0B9KjpiXgABCORJwGt9QsDKM6A8Fn8Cl112WThqp06l6AuC2XilzqihQ4faNttsU/PFwWxmYI0dOzYIR6nD36O19HcLFiwIRwR1LVmyxAYPHhy6u6ZNm1bTZRXZJ/FK4puEqmuvvTasGdkgASvqDkv1J/L39ttvt1GjRtVydf78+aGb66qrrgpHHnO9ELByJcb9EIBAqQh43YCVyn/eAwEI+CVAffIbGyyDQNIJeK1PCFhJz8wE+x/NriqVgKV5VBK+Uq9IdNKXDtURtuuuu4b5WhKtdL+O/qmLqu716aef2plnnmmrV6+2RYsWheOB0VrPPPOMPfroo7bffvvVeizqONN8Ls3EOvjgg7M6NplNijzWbx/7QWX64ffZPM895U+gokMna33sEGszckz5O4uHrgh43YC5goQxEIBAkxCgPjUJdl4KAQhkQcBrfULAyiJ43FKeBEotYK1cuXKz43npBKyPPvooHCnU1w6zuaJ1062V+vz7778fjiVGA+T1M3VwHX/88WEWmIa/V1RUZPPKze5BwMoLWyIfajPiZGv7szMS6TtONw0BrxuwpqHBWyEAAU8EqE+eooEtEIBAKgGv9QkBizxNLIGoI0mDy88555ysOUQzsEaMGBGOBGroeTZHCLMVsFKPAmZjVLYCltbSbC3N3Lrxxhs3GyavrxDqCOEuu+ySzWtr3YOAlTOyxD7QbKuO9u3FDyfWfxwvPQGvG7DSk+CNEICANwLUJ28RwR4IQCAi4LU+IWCRo4kl8MILL9gJJ5wQjt/l8xXC1HlRxRCwUo8VZhOkTB1YqWvomOJ///d/m+ZlqdNLRxF1aci75mF17tw5m1fW3IOAlROuRN+MgJXo8DeJ8143YE0Cg5dCAAKuCFCfXIUDYyAAgRQCXusTAhZpmlgCX3zxhZ199tk2Z86c8DU/DXLP9CXCF1980YYPHx7mVN133322++67B36FFLA+//xzmzJlil1//fVhltVhhx2WVYxyEbBSF9SXCP/2t7/ZuHHjwpcI083PymQAAlYmQvw8IsARQnKh1AS8bsBKzYH3QQAC/ghQn/zFBIsgAIH/T8BrfULAIkMTTaC6ujrMf9J13XXX2VFHHVXvHKh169bZ+PHjQ8fSFVdcYZMnT7bmzZsXXMDSguoIO+WUU8LXAufOnWvt27evFae33347zMnSMPeFCxdajx49akS0dJ1bkSgmoW7p0qXWv3//WutFQ+F1rBIBK9G/EkVzPgxxHzLc2gyt/QXMor2QhSHwbwJeN2AECAIQgAD1iRyAAAS8EvBanxCwvGYMdpWEgLqPJNpImNq4cWMQsyZNmhSOFbZs2dI2bdpkEoTuv//+IHC99NJLdsYZZwQBq23btjU2Rt1Pr732mi1YsMCqqqrCzz777DM766yzwrG8bGdg6Tm9UwKWxDJ1fF144YW20047BXuef/55u+iii4IQpfld6iKTkJapA2vJkiU2ePDgMEh+1qxZ4euG8nHDhg3BZnV96cuEmpHVpUuXnPhH/koQ5IIABCDgiYDXDZgnRtgCAQg0DQHqU9Nw560QgEBmAl7rEwJW5thxR5kTkIj15JNP2rRp0+wvf/lLvd527NjRpk6dGgQuDW5PvVKFKv19165dbdmyZfb9738/LwFLa6hoSFiL5lPVNUwdWLNnz66ZV5VJwJJQJbFLRxPTXd26dbPbb7/d+vXrl3PEEbByRsYDEIBAiQh43YCVyH1eAwEIOCZAfXIcHEyDQMIJeK1PCFgJT0zc/w8BiVBPPfVU6Eb64x//GL7SJ9HqgAMOsAEDBthxxx3XYGfS3//+dzvvvPPs4YcftsrKynC070c/+lHeApYskyildRYvXmwrVqywdu3ahQ4qdWfpq4GtWrWqcSCTgKUbNffrd7/7nd122232zDPP2Pr1623XXXcNw+zHjBlj3bt3zyslELDywsZDEIBACQh43YCVwHVeAQEIOCdAfXIeIMyDQIIJeK1PCFgJTkpch0ChCCBgFYok60AAAoUm4HUDVmg/WQ8CEIgfAepT/GKGxRBICgGv9QkBKykZiJ8QKCKBVfO3sqqdNxTxDQleuuXWVvGd06yix/QEQ8B1CORPwOsGLH+PeBICECgXAtSncokkfkCg/Ah4rU8IWOWXa3gEgZITmjMvPgAAIABJREFUQMAqPvKK7tOsYqeLi/8i3gCBMiPgdQNWZphxBwIQyIMA9SkPaDwCAQiUhIDX+oSAVZLw8xIIlDcBBKwSxLdlF2vxo7dL8CJeAYHyIuB1A1ZelPEGAhDIhwD1KR9qPAMBCJSCgNf6hIBViujzDgiUOQEErBIEGAGrBJB5RTkS8LoBK0fW+AQBCORGgPqUGy/uhgAESkfAa31CwCpdDvAmCJQtAQSs4oeWI4TFZ8wbypOA1w1YedLGKwhAIBcC1KdcaHEvBCBQSgJe6xMCVimzgHdBoEwJIGAVMbAa4r7DmVbR7RdFfAlLQ6B8CXjdgJUvcTyDAASyJUB9ypYU90EAAqUm4LU+IWCVOhN4HwTKkEBVVVXwqrq6ugy9wyUIQCDOBLxuwOLMFNshAIHCEKA+FYYjq0AAAoUn4LU+IWAVPtasCIHEEUDASlzIcRgCsSHgdQMWG4AYCgEIFI0A9aloaFkYAhBoJAGv9QkBq5GB5XEIQMAMAYssgAAEvBLwugHzygu7IACB0hGgPpWONW+CAARyI+C1PiFg5RZH7oYABNIQQMAiLSAAAa8EvG7AvPLCLghAoHQEqE+lY82bIACB3Ah4rU8IWLnFkbshAAEELHIAAhCIEQGvG7AYIcRUCECgSASoT0UCy7IQgECjCXitTwhYjQ4tC0AAAnRgkQMQgIBXAl43YF55YRcEIFA6AtSn0rHmTRCAQG4EvNYnBKzc4sjdEIBAGgIIWKQFBCDglYDXDZhXXtgFAQiUjgD1qXSseRMEIJAbAa/1CQErtzhyNwQggIBFDkAAAjEi4HUDFiOEmAoBCBSJAPWpSGBZFgIQaDQBr/UJAavRoWUBCECADixyAAIQ8ErA6wbMKy/sggAESkeA+lQ61rwJAhDIjYDX+oSAlVscuRsCEEhDAAGLtIAABLwS8LoB88oLuyAAgdIRoD6VjjVvggAEciPgtT4hYOUWR+6GAAQQsMgBCEAgRgS8bsBihBBTIQCBIhGgPhUJLMtCAAKNJuC1PiFgNTq0LAABCNCBRQ5AAAJeCXjdgHnlhV0QgEDpCFCfSseaN0EAArkR8FqfELByiyN3QwACaQggYJEWEICAVwJeN2BeeWEXBCBQOgLUp9Kx5k0QgEBuBLzWJwSs3OLI3RCAAAIWOQABCMSIgNcNWIwQYioEIFAkAtSnIoFlWQhAoNEEvNYnBKxGh5YFIAABOrDIAQhAwCsBrxswr7ywCwIQKB0B6lPpWPMmCEAgNwJe6xMCVm5x5G4IQCANAQQs0gICEPBKwOsGzCsv7IIABEpHgPpUOta8CQIQyI2A1/qEgJVbHLkbAhBAwCIHIACBGBHwugGLEUJMhQAEikSA+lQksCwLAQg0moDX+oSA1ejQsgAEIEAHFjkAAQh4JeB1A+aVF3ZBAAKlI0B9Kh1r3gQBCORGwGt9QsDKLY7cDQEIpCGAgEVaQAACXgl43YB55YVdEIBA6QhQn0rHmjdBAAK5EfBanxCwcosjd0MAAghY5AAEIBAjAl43YDFCiKkQgECRCFCfigSWZSEAgUYT8FqfELAaHVoWgAAE6MAiByAAAa8EvG7AvPLCLghAoHQEqE+lY82bIACB3Ah4rU8IWLnFkbshAIE0BBCwSAsIQMArAa8bMK+8sAsCECgdAepT6VjzJghAIDcCXusTAlZuceRuCEAgDYEDJz1llV1+CJsyINChbTMbuHeljexbWQbe4AIEzLxuwIgNBCAAAeoTOQABCHgl4LU+IWB5zRjsShSBb775xr766iurrIynaICAVX7pOuKAShtzUMvycwyPEkfA6wYscYHAYQhAYDMC1CeSAgIQ8ErAa31CwPKaMTnYdffdd9tJJ53U4BPdunWzfffd14YNG2Y//vGPrVWrVjm8gVuLSeCDDz6w2bNnW69evWz48OE1r/rwww/txBNPtPfee8/uvfde23XXXYtpRqPWRsBqFD6XD6sTa/GZbVzahlEQyIWA1w1YLj5wLwQgUJ4EqE/lGVe8gkA5EPBanxCwyiC7shGwUt0888wz7dJLL7W2bduWgffxdyGK31133RUEq+hCwIp/bOPsAQJWnKOH7akEvG7AiBIEIAAB6hM5AAEIeCXgtT4hYHnNmBzsqk8ASV3io48+sqVLl9pFF11k69evtzvvvNMGDhyYw1u4tVgEsolfsd5dqHXpwCoUST/rcITQTyywpHEEvG7AGucVT0MAAuVAgPpUDlHEBwiUJwGv9QkBqwzyLRcBZMmSJTZ48GA766yz7PLLL7eWLZlx09QpkEv8mtrW+t6PgOU1Mrnbpc6rIb0rbdj+8ZzHlrvHPFHuBLxuwMqdO/5BAAKZCVCfMjPiDghAoGkIeK1PCFhNkw8FfWsuAsjTTz9tffv2tVNPPdWuvvpqa926dS1b3nzzTbvjjjtMQteaNWvC3KWjjz7aJk6caN27d69170svvWRDhw61bbbZJnR0rV27Nohiy5cvD8+dccYZNnbs2PCON954w2bOnGn3339/WEMi2rnnnltrzUxH5lLfJ587depkn332WRDj5s+fbytXrrSKigqbO3euPfLII7Zx40br37+/TZo0yQ488EBr1qzZZtz1zoULF9rixYttxYoVpllhhx56aPC3Z8+etZ6J7BMH2X7JJZfYPffcYzvvvLPNmDHDjjvuuLC+7pOf6ngT708++STw+NGPfmQTJkyoWTfyR9xSL3XJnX/++WGd+mZgbdq0Kdg7b968wFtddf369QvxGDVq1GbHQ1PjLltlt44sRjE++eSTbdy4cdaxY8e8crOqqio8V11dndfzPAQBCECgWAS8bsCK5S/rQgAC8SFAfYpPrLAUAkkj4LU+IWCVQSZmK2DpS3c333xzECrSdWD96U9/Cj+TsFL3krBz1VVX2aBBg2pEnUiA6dy5cxgMf8EFFwSxJvW64oorbO+99w5iVt11+/TpE0SUSBhrrIClQfYPPvjgZja0a9cu7ZFJ2TNmzJggMtW99IwEt9NOO81atGhRI0xJUGrfvn0Ygi/bdXXt2tWWLVsW/GxoTd0rjrfffnsQm/IVsDZs2BBs05901+GHH27XXnut7bLLLjU/jgSsgw8+2CLxq+6zJ5xwQhACO3TokPNvBQJWzsh4AAIQKBEBrxuwErnPayAAAccEqE+Og4NpEEg4Aa/1CQGrDBIzk4AlwUJfstN96pBSZ5I6jiR0RNff//53GzlypOmf06dPN3XkSMiQWKJuJnUcff755+G5SKxIFWAkzFx55ZWhW6uystIWLFgQuo2+9a1vha4edQbpf2+11Vb24osvBgHt0UcftRtuuCF0g+lqrIAl0Unrjh8/3rp06WLvvvtuENVuuukmGzJkSBDvttxyy/AufflP73388ceDuKaOq2233TawkdijDqjnnnuulvAV2Sce+qKjOr0kWn388cemd3/xxRfBx9tuuy28V8PyxVD8X3311fB36vYSWwlM0RD9XIa4p4qQ6uqaNWuWHXHEEUFkS31HXTEqErDku4RDdY+pE0/XH/7wh+D/unXrggB47LHH5vxbgYCVMzIegAAESkTA6wasRO7zGghAwDEB6pPj4GAaBBJOwGt9QsAqg8TM5SuEElokzkjoiTqLJIroOOGUKVOCYKMuo7rH7SQ2SQTScTwJMc2bN6/VQXTjjTfaKaecUvOcOrEkJGm9dMcVI5vPOeccu/jii8N6jRWwfv7zn5s6vtQdFV2RyCZfo+N++lk0C0zvnjZtWg2L6DmJV8OGDQtCVSQ2pQpYqcJb6jNitMcee9gtt9yyWSfTs88+G44Z6mhidARSz+YiYEmU0xHBF154IXSAHXLIIbUyWEKl4qBuOh1h1BFKXZGApW6xBx54wHr37l3znOKvr1IqL9TVpZjkeiFg5UqM+yEAgVIR8LoBK5X/vAcCEPBLgPrkNzZYBoGkE/BanxCwyiAzsxGw1K2jTp2f/exnm812UgeRRI933nkndE6pm6rupY6lESNGhL/WPTo2GIlD6jBatGiR7bbbbjWPff3110EQueyyy8KROYkuqVe6WVyNFbAkUKnTK/VKt+aXX34ZRCvdHx39q+vvp59+GjqoVq9eXeNbtNYzzzwTusf222+/nLIn9chlxFAL5CJgrVq1KnTOSQi77rrrQudX3StaT0Kj/kiMjHirQ06iYt1jgtEz0fytnBwzs8f67WM/qNx8xliu65TT/RUdOlnrY4dYm5FjysktfIFA7Ah43YDFDiQGQwACBSdAfSo4UhaEAAQKRMBrfULAKlCAm3KZ+gQQdetobpWO9km4UpeNBq7XvV555ZXQbRQlaUO+9OrVy+69994wlLw+QSZ6Xt1NGhiuYeMaol5sAUtD3HU8LpOA9dFHH4Xjkg899FBWYYvWzSSwpS721Vdf2T//+U97/fXX7a233rI///nP4biihqanMsxVwBJ7xaohoSmdOJhpeD8CVlapkNdNbUacbG1/dkZez/IQBCDQeAJeN2CN94wVIACBuBOgPsU9gtgPgfIl4LU+IWCVQc41NANLM6zOPvtsu/76623gwIFhSPfWW29dy+v6homnQ5NOwJIolnokrq6AlU5YKkYHVrYCVupRwGzCn4uApU61a665Jsz20pcBMzHMVcDKRmhCwMomqqW7p9lWHe3bix8u3Qt5EwQgUIuA1w0YYYIABCBAfSIHIAABrwS81icELK8Zk4NdmYa4v//++2EOlQZ0a2C55kRFA8T1mkjAqk+Iqs+UTM9FHVheBSzNi4q6ybLBnakDK5WzBtcfcMABYdaUhsNr2LsuDXDXlfreXI4Q0oGVTaR83YOA5SseWJM8Al43YMmLBB5DAAJ1CVCfyAkIQMArAa/1CQHLa8bkYFcmAUtL6Rjf6NGjQ1eQBq7rGFp0RUfqXn755fCVQQ0Zz+YqtYClweoakr7jjjvWdHx99tlnYSC9Osuy7cDS1xQ1sF5daZplddhhh2XjbsYh81EcTj/9dPvVr3612XwqFYEBAwaELyTmK2BlMwNLA+Q10yzdDKx0A/XlfDadXQ1BYgZW/XQ4QpjVrxc3QaBoBLxuwIrmMAtDAAKxIUB9ik2oMBQCiSPgtT4hYJVBKmYjYGkm0+WXXx4Gq2tOlL5g17179+C9Bq5feOGF4WuA5557bvj36AuFEZ7oq3wa1B59Ya/QAlbqlwvrCkv6Ut6cOXPCVxA1jD46spiPgCWfIpFHw+Xnzp1r7du3r5UJb7/9dpiTpWHuCxcutB49emQUsKKOM7HVlxxTr1T+jZmBle1XCDXfSx13xx57bDCDGVil/0UPQ9yHDLc2Q2t/wKD0lvBGCCSbgNcNWLKjgvcQgIAIUJ/IAwhAwCsBr/UJActrxuRgVzYClpZ744037KSTTgpihsQWfYkvEqpefPFFGz58uK1du9amTp0ahCIdfdu4cWO4X8KX/pkqzhRawEoV0vS1vKuvvtp23nlnk7Clr/ZJgFMHmY7mNVbA0vFBdSlJ6JHfEu122mkn0xcVn3/++TAkfenSpTZz5swwQ6x58+YZBaxIFJPts2fPtl122SVE8dVXX7VLLrnE7rjjjvC/6xOwxF33tWrVKtyX7siihLybb77Zxo0bFwbpz5o1Kwh6iqPeo64rCW4nnHBC6EqLvjZYbAGrqqoq2FxdXZ1D5nIrBCAAgeIT8LoBK77nvAECEPBOgPrkPULYB4HkEvBanxCwyiAnsxWw5Oo999wTxA/NaNJz0Vf7JIw8/PDDpuNv69atS0tF3Vn6E83PKrSApZdKSPvpT39qq1evrmVDt27dglgjkUhXYwUsraFfyvHjx2/2rujF6sCSENW5c+d6BaVUI1NnYNUFKLFp+vTpwW6JhMuWLauZiyVx6aijjgpCnS4diZRYp/+tTq66s7o0mF/Cmv6kuw4//HC79tprawQ03YOAVQa/6LgAAQjkRcDrBiwvZ3gIAhAoKwLUp7IKJ85AoKwIeK1PCFhlkGa5CFgSPySQ3HTTTZbu+Nybb74ZOoWWLFlia9asCUJX//79g7DVr18/q6ioqCFWDAFLi6tTTMcFZYM6rgYNGmSTJ0+27bbbLnSQFUrA0jrqclLHkmZ/aU5Yu3btgqin7qxjjjmmphsqujedoJSaQvoKoY4kLlq0KAzHl3Alm8V6++23D11lmr+lLqoxY8aER3W8UMKcfqZnNOhd/n/55ZdpBSw9o04x2Ttv3jxbvnx54KT4DB06NLwrdUg/AlYZ/JLjAgQgkDcBrxuwvB3iQQhAoGwIUJ/KJpQ4AoGyI+C1PiFglV2q4RAESk+AI4SlZ84bIQCB7Ah43YBlZz13QQAC5UyA+lTO0cU3CMSbgNf6hIAV77zCegi4ILBq/lZWtfOG0tiyRTer2Ha0VfQ4vzTv4y0QgECsCXjdgMUaKsZDAAIFIUB9KghGFoEABIpAwGt9QsAqQrBZEgJJI1BSAevfcCu2n2gV370qaajxFwIQyJGA1w1Yjm5wOwQgUIYEqE9lGFRcgkCZEPBanxCwyiTBcAMCTUmgKQQs26KbtejzSlO6zbshAIEYEPC6AYsBOkyEAASKTID6VGTALA8BCORNwGt9QsDKO6Q8CAEIRASaRsDawVr0eZUgQAACEGiQgNcNGGGDAAQgQH0iByAAAa8EvNYnBCyvGYNdEIgRgaYQsDQDq2LHGTGihKkQgEBTEPC6AWsKFrwTAhDwRYD65CseWAMBCPyHgNf6hIBFlkIAAo0mUFIBa4sdrKLraMSrRkeNBSCQDAJeN2DJoI+XEIBAQwSoT+QHBCDglYDX+oSA5TVjsAsCMSJQVVUVrK2uro6R1ZgKAQgkgYDXDVgS2OMjBCDQMAHqExkCAQh4JeC1PiFgec0Y7IJAjAggYMUoWJgKgYQR8LoBS1gYcBcCEEhDgPpEWkAAAl4JeK1PCFheMwa7IBAjAghYMQoWpkIgYQS8bsASFgbchQAEELDIAQhAIEYEvO6fELBilESYCgGvBBCwvEYGuyAAAa8bMCIDAQhAgPpEDkAAAl4JeK1PCFheMwa7IBAjAghYMQoWpkIgYQS8bsASFgbchQAE0hCgPpEWEICAVwJe6xMClteMwS4IxIgAAlaMgoWpEEgYAa8bsISFAXchAAEELHIAAhCIEQGv+ycErBglEaZCwCsBBCyvkcEuCEDA6waMyEAAAhCgPpEDEICAVwJe6xMClteMwS4IxIgAAlaMgoWpEEgYAa8bsISFAXchAIE0BKhPpAUEIOCVgNf6hIDlNWOwCwIxIoCAFaNgYSoEEkbA6wYsYWHAXQhAAAGLHIAABGJEwOv+CQErRkmEqRDwSgABy2tksAsCEPC6ASMyEIAABKhP5AAEIOCVgNf6hIDlNWOwCwIxIoCAFaNgYSoEEkbA6wYsYWHAXQhAIA0B6hNpAQEIeCXgtT4hYHnNGOyCQIwIIGDFKFiYCoGEEfC6AUtYGHAXAhBAwCIHIACBGBHwun9CwIpREmEqBLwSQMDyGhnsggAEvG7AiAwEIAAB6hM5AAEIeCXgtT4hYHnNGOyCQIwIIGDFKFiYCoGEEfC6AUtYGHAXAhBIQ4D6RFpAAAJeCXitTwhYXjMGuyAQIwIIWDEKFqZCIGEEvG7AEhYG3IUABBCwyAEIQCBGBLzunxCwYpREmAoBrwQQsLxGBrsgAAGvGzAiAwEIQID6RA5AAAJeCXitTwhYXjMGuyAQIwIIWDEKFqZCIGEEvG7AEhYG3IUABNIQoD6RFhCAgFcCXusTApbXjMEuCMSIAAJWjIKFqRBIGAGvG7CEhQF3IQABBCxyAAIQiBEBr/snBKwYJRGmQsArAQQsr5HBLghAwOsGjMhAAAIQoD6RAxCAgFcCXusTApbXjMEuCMSIAAJWjIKFqRBIGAGvG7CEhQF3IQCBNASoT6QFBCDglYDX+oSA5TVjsAsCMSJw4KSnrLLLD23rLZvZ2ce0sh90ax4j6zEVAhAoZwJeN2DlzBzfIACB7AhQn7LjxF0QgEDpCXitTwhYpc8F3giBsiMQCVhyTCLWgvFtys5HHIIABOJJwOsGLJ40sRoCECgkAepTIWmyFgQgUEgCXusTAlYho8xaiSCwadMm058WLVqUjb/ffPONffXVV1ZZWZmXT6kClhZYfm7bvNbhIQhAAAKFJuB1A1ZoP1kPAhCIHwHqU/xihsUQSAoBr/UJAStGGfjSSy/Z0KFDbe3atVlZfdddd9mJJ56Y1b3pbrr77rvtpJNOsosuusjOP//8vNfRgxdffLHNmDEjpzVOPfVUu/rqq61169Y5PVfMm9944w274IILbNy4cdanT59ivqpka3/wwQc2e/Zs69Wrlw0fPjyv9yJg5YWNhyAAgRIQ8LoBK4HrvAICEHBOgPrkPECYB4EEE/BanxCwYpSUCFhNH6xIiFu5cmXZCFiRUNkYwbPWEcL2zWzBBI4QNn22YgEEICACXjdgRAcCEIAA9YkcgAAEvBLwWp8QsLxmTBq7IgFrv/32c9eZlA/GDz/8MHSIvffee3bvvffarrvums8yJX0GASs97poh7u2b2dkDGOJe0qTkZRCAQIMEvG7ACBsEIAAB6hM5AAEIeCXgtT4hYHnNGAQsl5FBwEoflqqqqvCD6upql3HDKAhAILkEvG7AkhsRPIcABCIC1CdyAQIQ8ErAa31CwPKaMUUQsDZs2GDLli2zJUuW2PLly239+vXWrVs323fffe20006zfv36WUVFRc2b083Aevrpp61v376m42Y77bSTnX322fbf//3fdsghh9hVV11lO+64Y9ZEs+nA+uyzz+yss84yzZ668cYb7dZbb7W5c+da586dbeLEicHu5s2bh6Hqq1evtltuucUef/xxW7duXfBHM8NGjRplbdtuPlRcg8v/93//1xYsWGAPPfSQrVmzJtiuDreBAwfamDFjwnt0RX7XdS46dpfKavLkyXbzzTfbvHnzTF1z/fv3t3PPPdcOPvhg0zufeOIJu/zyy0MM1HV2+umn2ymnnJLWRjFauHChLV682FasWBHideihhwbfe/bsac2aNasxKZWn7HnzzTdtzpw5wXYNZ5dPYrnnnnuGZ+o7kprPzDMErKzTnhshAIESE/C6ASsxBl4HAQg4JEB9chgUTIIABAIBr/UJAStGCdqYI4Tvv/9+ED3uu+++tB63a9fObrjhhjDEOxJFGhKwJNJIGJFopGvIkCFBtNlyyy2zJpqLgPU///M/ttdeewVBJroefPBBO/bYY8PX8zTsXd1Rn3zyyWbvP/zww+3aa6+1XXbZpeZnEpJ0bHH8+PFByEt3SfCZP3++bb311lkLWOLy+eef2/XXX19rSQlPt912m/3lL39Ja+eUKVPs0ksvtVatWtU8p3hLRBPnupfiNXPmzCDgRV9DjHi+9tprQaSSUFn3kh0SwyQ4IWBlnarcCAEIxJiA1w1YjJFiOgQgUCAC1KcCgWQZCECg4AS81icErIKHungL5itgff3113bhhRcG4WTs2LHhK3rbbrttMPSdd96xa665xq688srQ2XPHHXdY165dw88aErD0c60l0aVDhw728ccfW6dOnXJyPhcBS0KSxJfrrrvOjjrqKFM3mYQbfaHwnnvuCV8F3G233eySSy6xgw46KHQcSbRTF5TErSOPPDKIUbJV1wsvvGAnnHCCffrpp0EU089btmxpX375ZeiQmjZtWvjao0Q5iUjRVd8RwoiV7jv66KODuLTHHnsELuedd16wQ91Wbdq0CbE44ogjQrebRCZ1sendEpbUVaVLXwbUVxjVTXbGGWcE8VEx27hxYxC09FXI5557zu68887QWaUr4vnII49Yx44dQ2xGjBhhErteeeWV0H2lTjP9Ux1gemdqnBszxJ0OrJxSn5shAIESEvC6ASshAl4FAQg4JUB9choYzIIABOjAIgcaTyDbrxD26tWr1lB0iVQalq7jeDqO1qNHj1rGvP7666HzSp1DqcPUGxKw1M2UKrjk412uAtY555wTRDgdGYyujz76KAhM6jqSb9/73vdqmaLuLAl2Ona4dOnScJxPl8QsdS/Nnj07CDqpR/HUnSXRS11RdY/TZRKw9H4JapEQpXdJaFKH2t///vdw9FKxiK7oiKTsefTRR+2www4LP5KwNXjw4OCvxLSoyyp6TmsOGzYsHP9Ud5mOSKYKWOn8kvAl8e/AAw8Mwlck5hXiK4SP9dvHflDZzCq27mrtz55hlb32zicleAYCEIBAwQnwH4gFR8qCEIBAgQhQnwoEkmUgAIGCE/Ban+jAKnioi7dgvgJWJosi4UNC16JFi0Ink66GBCx1GaWKIJneke7nuQpYEoY00yr10i/WgAEDgpiT2lWUes+f/vSnMA9LQpb+pIpV9dkd+V73mUwClmZZ/frXvw6dVtEVCYjyN5Vv9PNozUjcUheYRCv5q5lle++9uRikzrEzzzwzHOGM1ox4PvPMM0EM0yyv1CvKn2222SbENuqYK6SApfdJxOp094P5pATPQAACECg4Aa8bsII7yoIQgEDsCFCfYhcyDIZAYgh4rU8IWDFKwXyPEKa6qGHnOtamIedvv/12mMn0xz/+MQwI17Vy5Urr06dP+PeGBCwdb1OXko7w5XvlKmCl2ha9Ux1jEq+yueqzWV1QskWdaC+//LI99dRTgYkY1X0mk4CVTiSL/NRRTg2MjwbD1ydgqats5MiR4bhfNlfEJRPPUglYsrnz489mYzr3QAACECg6Aa8bsKI7zgsgAAH3BKhP7kOEgRBILAGv9QkBK0Yp2RgBSzOj9BU/dQdJmKnvipuAlTp7KlMoU8UoHRPUVwc1M0tHC+u7chWw0n3BLxKWIlGw7qywuh1YqUcBM/mknyNgZUOJeyAAgaQS8LoBS2o88BsCEPgPAeoT2QABCHgl4LU+IWB5zZg0duUrYEm80qBwfRlPA7179+4djpdpKPgPf/hD69KlSxijlArjAAAgAElEQVQUruHfcRWw0glHDYVWHWejR48OYp6Gq++///7h6OR3v/vd8LVD/fzkk0/OuQOrkALWe++9V2smWaZU9dKBVdFlG+u04LeZzOXnEIAABEpCwOsGrCTO8xIIQMA1AeqT6/BgHAQSTcBrfULAilFa5itgRcO7DznkkPAVv+22266W1xJx9LU6zU6Km4C1atUqO/zww+24444Lvkmgy3RFg9N1nE+innzXFwFTLx2PnDx5cpMIWBqmrwHysi11sHsmvzwIWBKv2v/XBQxxzxQsfg4BCJSMgNcNWMkA8CIIQMAtAeqT29BgGAQST8BrfULAilFq5itgpZtlFbmto3T6uWYu6YqbgPXuu+/aqFGjwjBzfRVRYlbqJf9uvvlmGzduXM0XB9evXx++BFhfh5P+XsPYNYOqKY4Qyv5bbrkl2CDf9AXF9u3b1/JL88sUMw1zj74s2ZQCVlVVVbCvuro6Rr9RmAoBCCSBgNcNWBLY4yMEINAwAeoTGQIBCHgl4LU+IWB5zZg0duUrYC1fvtwGDRpk3//+98Pg9X322ceaN29u+jqexBF1+nzyySexFLBSBbhu3bqFmVbytW3btqZh6Bryft5559n2229fcxxPRyonTJhgt912W/gqob7m16FDB9PX/zS8ffr06WG4va76BCxx07HLqHOrIZEw1xlYem+qiDZ8+HC78MILbaeddjIN4X/++edNRxU1u2vmzJnheOj/a+9OgKyszvyPP+ybIpsLmgRUHHS0SKI9QcVAAog6ICjgAIpCRGRRQBAtI6CoiAwKCuICigIqLiAMLuWooIXjhjIxOpNBJ9HIlIL7RnAF/Nfv/Oftud3cpu/tvt39nH6/t8pS6Xvf9zmfczj13l+f97zqz8oGWJMnTw5+jRo1yvtvBQFW3mR8AAEEqknA6wVYNTWf0yCAgGMB5ifHnUNpCKRcwOv8RIAV0cCsaICVuQdW6ea2atXKtIn4H/7wh7DqZ82aNda3b9/wthieQqg6dUvg7Nmzbfr06Vl7U8HW3LlzQ7BVp06d8J7MPbBKf0jvGzBggI0ZM8ZOOumksIJrn332KWGSfEbHnThxYlar5D0VCbD0WU0aF1xwQVhdlu2lFVhz5swpfqphRQOs5BbTJMRUe2bNmmUNGzbM+W8HAVbOVLwRAQSqWcDrBVg1M3A6BBBwKMD85LBTKAkBBIKA1/mJACuiAVrRAEtNVIilIGbp0qXh6XsKdfr3728jR44Mm5drNY9Cm2nTpoVVSVrRE0uApfZpZZKCHoVwa9euLd6cvXfv3jZu3Dhr3759iZ5OnkJ4ww03hM3rdVthjx497Nxzz7V+/fqF1VgjRoywN99801asWGFHHnlk+Lwc9Zm77747nENe+uehhx6yoUOHhpVR+v/MV0UDLB1Dn9Utgro9UqGb9vjq0qVLuL2wT58+JVZLVTTA2rFjR3DT6jyNMW1eP3/+/Jz2E0vaSYAV0URCqQikTMDrBVjKuoHmIoBAFgHmJ4YFAgh4FfA6PxFgeR0x1IVARAIvL2xhRR22mzVuZ/X+frHVadktouopFQEEarOA1wuw2mxO2xBAIDcB5qfcnHgXAghUv4DX+YkAq/rHAmdEoNYJFAdYalnjdla/y19qXRtpEAIIxCng9QIsTk2qRgCBQgowPxVSk2MhgEAhBbzOTwRYhexljoVASgVKBFhmVr/HDymVoNkIIOBNwOsFmDcn6kEAgeoXYH6qfnPOiAACuQl4nZ8IsHLrP96FAAJ7ECDAYngggIBXAa8XYF69qAsBBKpPgPmp+qw5EwII5CfgdX4iwMqvH3k3AghkESh5C+HPrH6Xt3FCAAEEXAh4vQBzgUMRCCBQowLMTzXKz8kRQGAPAl7nJwIshi0CCFRa4P82cf+Z1fv7u9jEvdKiHAABBAol4PUCrFDt4zgIIBCvAPNTvH1H5QjUdgGv8xMBVm0febQPgWoQKCoqCmfZuHFjNZyNUyCAAAK5C3i9AMu9BbwTAQRqqwDzU23tWdqFQPwCXucnAqz4xxYtQKDGBQiwarwLKAABBMoQ8HoBRochgAACzE+MAQQQ8CrgdX4iwPI6YqgLgYgECLAi6ixKRSBlAl4vwFLWDTQXAQSyCDA/MSwQQMCrgNf5iQDL64ihLgQiEiDAiqizKBWBlAl4vQBLWTfQXAQQIMBiDCCAQEQCXq+fCLAiGkSUioBXAQIsrz1DXQgg4PUCjJ5BAAEEmJ8YAwgg4FXA6/xEgOV1xFAXAhEJEGBF1FmUikDKBLxegKWsG2guAghkEWB+YlgggIBXAa/zEwGW1xFDXQhEJECAFVFnUSoCKRPwegGWsm6guQggQIDFGEAAgYgEvF4/EWBFNIgoFQGvAgRYXnuGuhBAwOsFGD2DAAIIMD8xBhBAwKuA1/mJAMvriKEuBCISIMCKqLMoFYGUCXi9AEtZN9BcBBDIIsD8xLBAAAGvAl7nJwIsryOGuhCISIAAK6LOolQEUibg9QIsZd1AcxFAgACLMYAAAhEJeL1+IsCKaBBRKgJeBQiwvPYMdSGAgNcLMHoGAQQQYH5iDCCAgFcBr/MTAZbXEUNdCEQkQIAVUWdRKgIpE/B6AZaybqC5CCCQRYD5iWGBAAJeBbzOTwRYXkcMdSEQkQABVkSdRakIpEzA6wVYyrqB5iKAAAEWYwABBCIS8Hr9RIAV0SCiVAS8ChBgee0Z6kIAAa8XYPQMAgggwPzEGEAAAa8CXucnAiyvI4a6EIhIgAAros6iVARSJuD1Aixl3UBzEUAgiwDzE8MCAQS8CnidnwiwvI4Y6kIgIgECrIg6i1IRSJmA1wuwlHUDzUUAAQIsxgACCEQk4PX6iQArokFEqQh4FSDA8toz1IUAAl4vwOgZBBBAgPmJMYAAAl4FvM5PBFheRwx1IRCRAAFWRJ1FqQikTMDrBVjKuoHmIoBAFgHmJ4YFAgh4FfA6PxFgeR0x1IVARAIEWBF1FqUikDIBrxdgKesGmosAAgRYjAEEEIhIwOv1EwFWRIOIUhHwKkCA5bVnqAsBBLxegNEzCCCAAPMTYwABBLwKeJ2fCLC8jhjqQiAiAQKsiDqLUhFImYDXC7CUdQPNRQCBLALMTwwLBBDwKuB1fiLA8jpiqAuBiAQIsCLqLEpFIGUCXi/AUtYNNBcBBAiwGAMIIBCRgNfrJwKsiAYRpSLgVaDrRf9mDfY72mt51IUAAggggAACCCCAAAIIIJBFoGWzOtbvmAZ29gkNin9KgMVQQQCBWitAgFVru5aGIYAAAggggAACCCCAQAoEzjy+gY34TcPQUgKsFHR4bW7izp07bdq0aXbdddfZ3LlzbeLEiVmbq4F+6qmn2tatW+3kk0+2e+65x9q0abPbe5PjLViwwJ544gnr0qVLwfk+/fRTO+uss+yDDz6wBx980Dp27FjhcyTHevLJJ/d4jGOPPdZ69uxpI0aMsPbt21f4fMkHv/nmm2C9cOFCe/7556vEqdJFmhkBViEUOQYCCCCAAAIIIIAAAgggUDMCWom1ckJTAqya4eeshRZ45JFHrF+/fnbeeefZvHnzrGnT/z+4M1/Lli2zYcOGhT9q27atPfroo3bMMcfs9r5PPvnEzj777PDnZYVcla2/JgKspGaFZYsWLbKuXbtWqhkEWJXi48MIIIAAAggggAACCCCAAAI5CBBg5YDEW+IReOutt2zQoEHWrFkzW758ubVr165E8d9//71ddtll9thjj1mvXr3slltusdtvv91GjRq1WyPfeOMNGzhwYPjnmmuusXr16hUcoioCLBV53333WevWrXerd8eOHbZp06awSu3++++3M844I6ycatmyZYXbRoBVYTo+iAACCCCAAAIIIIAAAgggkKMAtxDmCMXb4hDYtm2bXXDBBfYv//IvWW/727JlS7hlr3HjxjZ58mQbM2aMde/e3W688UZr0qRJiUYqBBo6dKitWbPG+vbtWyUA1R1gJY34/PPPwy2EL7/8cpkr0HJtMAFWrlK8DwEEEEAAAQQQQAABBBBAIF8Brbwa+KsGNvg4NnHP1473OxdQGDVp0qSs+2C98MILdsopp9iFF15oF198sY0ePdoUapVerZWs1HrxxRfDSqWDDz64uNUff/yxLV682B566CF77bXXwiov7Sk1btw469Spk9WpU6f4vUlApb2mLr/8cpsxY4Y98MAD1qFDB7viiivs17/+dZl7YP35z38OdWpV2dKlS61bt257lE/OpTeVtQIrOUBZoVN5gVqywu2AAw4oPkd5AZaOKcOVK1fa+vXr9+il+nQ8BZAyXrdune29995hXy3dFtqnTx9r1KhRhUZgUVFR+NzGjRsr9Hk+hAACCFSVgNdNSKuqvRwXAQTiEWB+iqevqBSBtAl4nZ/q/Pjjjz+mrTNob8UFkpDqzDPP3G1lVRJuaVWVNnK/9tprw8bvTz31lJ144oklQip9/tBDDy1xjJdeeims2nr99dd3K1BBy8yZM0MoVr9+/fDzJBBq3rx5CF7uvffe8OfJ3lsKtrJt4v7++++HlWR//OMfcwqvMs+VS4Cl42t/rzfffLPECqxCB1gKvLTSS31S+pXNa/v27XbppZfarbfemnUAXHTRRcG49Gq5XEYLAVYuSrwHAQRqQsDrBVhNWHBOBBDwJcD85Ks/qAYBBP5PwOv8RIDFKM1LILlNMAlyDjzwwPD55PZC7W2VPPHv6aefDnthaY+rKVOmFK+eSp5UeOWVVxbvj5WEPs8++6yNHTs2rKjSsb/++mtbvXq1TZ061T777LOw4bs2ks8MlfRkwM6dO9vNN98cNoz/8ssvw8oi/bt0gPXhhx+Gc+YTXuUaYGl106uvvmrXX3992AfsnHPOCTUpYMs8RllPRcxnBZZWqqkda9euDV5aoSavH374IQRaCg7VF5leWnF1+umnh43lFTZqpZry61deecUUXv3Xf/1XhZ8ISYCV118j3owAAtUo4PUCrBoJOBUCCDgVYH5y2jGUhQAC5nV+IsBicOYlkNz+d+edd5YIO5Lw5bDDDjP9bJ999rHNmzebVlopWEn+TCfTxuZXXXVVidVJuqVNt7GNHDkyhCvaKD55KWTRbXta1TR8+HBbsGBB+HmyokkBVrbN4kuveGrRokVxeHXXXXfZb3/72xK3JO4JIvNcuYDptjy1SU8jTF6FXIG1atUqGzBgQAgHtXF+siotOZfCq8GDB4dgL/HS5vIKBnXLpMK1zJf6RKvb5s6daxMnTsyliSXeQ4CVNxkfQACBahLwegFWTc3nNAgg4FiA+clx51AaAikX8Do/EWClfGBWpPnJBuyZodEjjzwSVkZlrrbS6qkJEyaEvZm0R5P2sPr222/D/lgfffRRcaiV/JlubSt9u2FS3yeffBICLK3U0v5Yhx9+eHGApb209Lljjz22RHMyAyOthLrjjjvsueees3zDKx00lwAr2U9KT1ZUeJQZwmUeo7IrsJIQUft9Pfroo2HVWelXYr9hw4ZiL62MU10///nPwx5hCvAq84TEzHM+3e0f7BcN/m9/soqMKz6DAAIIIICAR4G6LVtbk74DrenZIzyWR00RC3j9ghgxKaUjgECBBLzOTwRYBergNB1Gq3sU0mhfqzlz5oT9p7SiSv+UDqCSfbGSsCu5BbFHjx7FtxXqqX0Kp957773i2w9Le2bbzLy8FU3Jz1WvNkbXpvAKmTJvq8u138raxH3Hjh32zDPPhL2lFMRpI/n+/ftb3bp1dzt0efXmegth4vX444/nVP7zzz8fNmpPbp/UHmXJSyu0VK/6U3uGZas7l5MQYOWixHsQQAABBGIWaHrmcGt27tiYm0DtzgS8fkF0xkQ5CCBQAwJe5ycCrBoYDLGfUntL6XY/rYrSaiytNNL/Z3viYLLpu34+a9assEeUnlT48MMPF2/sXl6wI6/KBFi6xVBPMxw6dGhYfaXVWwqxDjrooJy7orynEGqV2bBhw8I+XQrrhgwZstvtieW1M9cAK5fVYJkNSwIs/Zn2ztJKtEWLFoVbPDNfegqhbiHUbaD5vgiw8hXj/QgggAACsQnUadHK2qz819jKpl7HAl6/IDomozQEEKgmAa/zEwFWNQ2A2nQa7UmlJwzOnj07rLhq2rRpWMHTvXv33Z5MmKy40h5Ny5cvD08K1O2GCr6SDeCrYwXWsmXLrFu3bjZ9+vTwpL2y9o4qq5/KC7Bkcv/994d9pFq1apX16YaFDrDKuhUxl7Gm2xC1kb3CPa3k0q2GemmTd+2Hte++++ZymOL3EGDlxcWbEUAAAQQiFCDAirDTnJfs9QuiczbKQwCBahDwOj8RYFVD59fGUyRPGNSG4PXq1Qurm7JtAJ7s16Sn8t19990hHGnTpk1YjdWwYcNAk8seWFu3bg0bj+s2uNJ7YJUV5GQLjN59991Qq25XVIimW+tyeZUXYOkY27dvD7cSai+vbEFQeQFWcmvmIYccEmpr3bp11pVnuXjl0qbkPQrf/uM//sPOP//88CTCbPuJlXc8AqzyhPg5AggggEDsAtxCGHsP+qvf6xdEf1JUhAAC1S3gdX4iwKrukVBLzpc8YfDoo48OT8DTE/eeeOKJrIFQsum7Vj7p1kE95e6ss84qIZHrUwi10it5omF5gVC2n2c+0fCMM84IgVouG5nnEmCpQZs2bQq3D77++ut200032fjx44tvJdy2bZtdcMEF4fbF0nuFqa758+fbRRddZCeddNIeAyydJ/FSqKcN6ps3b17CU5vda18xbeaulWFt27YNm+fr3KtXrzbtQZb5SjZ910bvBFi15C8pzUAAAQQQKIhA2MR94BBrOqjkE3wLcnAOkmoBr18QU90pNB4BBIKA1/mJAIsBWiGBZE8q3Q6oV8eOHUvcFph50GRl0V577RVWW61YscKOPPLIrIHLs88+a2PHjrXLL7883GKoYEWBy9SpU8P+UpkbsFckwNJJv/rqKxs3bpzptkLtBaX9uerU2fMT9HINsDKDKD3tT+HREUccEdq6c+fOsNG9bl/s3bt3uN2yQ4cOpmBLt1dqVZraePzxx5cbYGnVmerW7X8KzHTcQw891Hbt2mX/+Z//aVdffXVwU2ioVWFaJbdq1SobMGBACBmvv/768PRCrYLTyjGdXwGXnkyoPbL222+/vMZFUVFReP/GjRvz+hxvRgABBKpawOsFWFW3m+MjgIB/AeYn/31EhQikVcDr/ESAldYRWYB2a/WS9nzSS6uqMm8LzDx8sun7ypUrw6qgW265JTwNsPTrpZdesjFjxoTVS6Vfer/CGJ1PK770qmiApc9qc3mtAmvRokWJkKksllwDLH1eG6WPGjUqBEgXXnhh2CusSZMm4dBaofW73/2ueM+p5HzaZF6hklZW6bWnWwiTz2hS0YquZP+q0rXLWk+JTPazyrzFMVs7VYNuCdVeYfm+CLDyFeP9CCBQXQJeL8Cqq/2cBwEE/AowP/ntGypDIO0CXucnAqy0j8xKtF+D+tRTTzXtT6XN2UvfFpgcOtn0fdq0aVn3ycosQeGPQhztc/Xaa6+Fpwf27NkzrJjq1KlTiZVSlQmwduzYEQI31VQ6ZMpGkk+Apc8/88wzYa+tv/3tb6bgrlevXsWH1T5cul1QK6K04kr7ZU2aNCk8FVGfyTXA0vtUl1Z56Rx6EqKCPq2w0uosPVWwUaNGJZrz3XffmfYjW7Jkib344ovh/Fo9p9spR4wYYe3bt6/QiCDAqhAbH0IAgWoQ8HoBVg1N5xQIIOBcgPnJeQdRHgIpFvA6PxFgpXhQ0nQECiVAgFUoSY6DAAKFFvB6AVbodnI8BBCIT4D5Kb4+o2IE0iLgdX4iwErLCKSdCFShwMsLW1hRh+1VeAYO7U6g4f5W9yejre7BU92VRkEIZAp4vQCjlxBAAAHmJ8YAAgh4FfA6PxFgeR0x1IVARAIEWBF1VoFLrdv+Mqt76DUFPiqHQ6BwAl4vwArXQo6EAAKxCjA/xdpz1I1A7RfwOj8RYNX+sUcLEahyAQKsKif2e4KG+1n9X7/vtz4qS72A1wuw1HcMAAgg4PYx9XQNAggg4PX6iQCLsYkAApUWIMCqNGG8ByDAirfvUlK51wuwlPDTTAQQ2IMA8xPDAwEEvAp4nZ8IsLyOGOpCICIBAqyIOqvApXILYYFBOVzBBbxegBW8oRwQAQSiE2B+iq7LKBiB1Ah4nZ8IsFIzBGkoAlUnQIBVdbZuj6xN3H82weq2u8RtiRSGgAS8XoDROwgggADzE2MAAQS8CnidnwiwvI4Y6kIgIoGioqJQ7caNGyOqmlIRQCANAl4vwNJgTxsRQGDPAsxPjBAEEPAq4HV+IsDyOmKoC4GIBAiwIuosSkUgZQJeL8BS1g00FwEEsggwPzEsEEDAq4DX+YkAy+uIoS4EIhIgwIqosygVgZQJeL0AS1k30FwEECDAYgwggEBEAl6vnwiwIhpElIqAVwECLK89Q10IIOD1AoyeQQABBJifGAMIIOBVwOv8RIDldcRQFwIRCRBgRdRZlIpAygS8XoClrBtoLgIIZBFgfmJYIICAVwGv8xMBltcRQ10IRCRAgBVRZ1EqAikT8HoBlrJuoLkIIECAxRhAAIGIBLxePxFgRTSIKBUBrwIEWF57hroQQMDrBRg9gwACCDA/MQYQQMCrgNf5iQDL64ihLgQiEiDAiqizKBWBlAl4vQBLWTfQXAQQyCLA/MSwQAABrwJe5ycCLK8jhroQiEiAACuizqJUBFIm4PUCLGXdQHMRQIAAizGAAAIRCXi9fiLAimgQUSoCXgUIsLz2DHUhgIDXCzB6BgEEEGB+YgwggIBXAa/zEwGW1xFDXQhEJECAFVFnUSoCKRPwegGWsm6guQggkEWA+YlhgQACXgW8zk8EWF5HDHUhEJEAAVZEnUWpCKRMwOsFWMq6geYigAABFmMAAQQiEvB6/USAFdEgolQEvAoQYHntGepCAAGvF2D0DAIIIMD8xBhAAAGvAl7nJwIsryOGuhCISIAAK6LOolQEUibg9QIsZd1AcxFAIIsA8xPDAgEEvAp4nZ8IsLyOGOpCICIBAqyIOotSEUiZgNcLsJR1A81FAAECLMYAAghEJOD1+okAK6JBRKkIeBUgwPLaM9SFAAJeL8DoGQQQQID5iTGAAAJeBbzOTwRYXkcMdSEQkQABVkSdRakIpEzA6wVYyrqB5iKAQBYB5ieGBQIIeBXwOj8RYHkdMdSFQEQCBFgRdRalIpAyAa8XYCnrBpqLAAIEWIwBBBCISMDr9RMBVkSDiFIR8CpAgOW1Z6gLAQS8XoDRMwgggADzE2MAAQS8CnidnwiwvI4Y6kIgIgECrIg6i1IRSJmA1wuwlHUDzUUAgSwCzE8MCwQQ8CrgdX4iwPI6YqgLgYgECLAi6ixKRSBlAl4vwFLWDTQXAQQIsBgDCCAQkYDX6ycCrIgGEaUi4FWAAMtrz1AXAgh4vQCjZxBAAAHmJ8YAAgh4FfA6PxFgeR0xKa/rxx9/tB07dliDBg1SLhFH87te9G/WYL+j4yjWeZUtm9Wxfsc0sLNPYOw77yrKi0TA6wVYJHyUiQACVSjA/FSFuBwaAQQqJeB1fiLAqlS31syH77vvPhs6dKjde++9dtZZZ+2xiBdeeMFOOOEEGzVqlN14443WpEmTmik6j7N+/PHHNmfOHPv5z39uQ4YMyeOTvt/66aefhv764IMP7MEHH7SOHTu6Kbiy44QAq/BdeebxDWzEbxoW/sAcEYGUCXi9AEtZN9BcBBDIIsD8xLBAAAGvAl7nJwIsryNmD3XV9gArn/bF1H0EWDH1Vs3XqpVYKyc0rflCqACByAW8XoBFzkr5CCBQAAHmpwIgcggEEKgSAa/zEwFWlXR31R40n4CnsitrqrYl2Y+eT/tqor7aeM7KjhNWYBV+VBBgFd6UI6ZTwOsFWDp7g1YjgECmAPMT4wEBBLwKeJ2fCLC8jpg91JVPwFPZYKImePJpX03UVxvPWdlxQoBV+FHBLYSFN+WI6RTwegGWzt6g1QggQIDFGEAAgRgEvF4/EWDFMHpK1ZhPwFNWMJEc4+qrr7YRI0bYLbfcYg8//LC99dZb1rlzZxs+fLgNGzYs655Z3333nT322GN25513mo6vV48ePWz8+PHWrVs3q1u3bomKdeucjr169erw/m3btoX9n37961/bhRdeaJ06dbI6deqEcw8aNMhef/31Ep9XjdOmTSv+M53/2WeftbvuusvWrVtnP/zwg3Xp0sXOO+8869OnjzVq1Gi3Xk1qvu2228JndP4xY8aEz8ydO9euuOIKe/7558NxMl/aj2vx4sX20EMP2WuvvWbt2rWznj172rhx44rrTt6f3CLYvn17u/zyy23GjBn2wAMPWIcOHcLx1d7Se2Al/VDeMCy939muXbtsw4YNoba1a9fa5s2bg738zjnnHGvWrFnWQ7777rs2f/58W7VqlX322Wd28skn22WXXWbffPNNpfZKI8Aqrwdz/7lWXg38VQMbfBybuOeuxjsRKFvA6wUYfYYAAggwPzEGEEDAq4DX+YkAy+uI2UNdhQywFGB8/vnnIQwp/br44ovt2muvLREIffjhhyG8WbFiRdYKZ82aZfpc/fr1w88VSikgS4Ku0h9SILR06dIQvuQSYG3fvt2mTJli8+bNy3r+s88+O2wAv++++xb/fE+fUUjXuHFjW7hw4W4B1ksvvRRCrtKBmg68995728yZM2306NHFbU0CrObNmwczhU56tW3b1h599FFTsFXRAEtBmMIpvfR0Rm3If80114QwsPSrV69etmDBAjvssMNK/Oi5556z888/Pzhnvlq1amWDBw+2W2+9tcKb/RcVFYVDbty4McK/UZSMAAK1WcDrBVhtNqdtCCCQmwDzU25OvAsBBKpfwOv8RIBV/WOh0mcsZIClYk4//XSbPn26HXXUUaaVSgpeFIQPoF0AACAASURBVELttddeIXg55phjioOTK6+8MgQ3CkkUbh199NGm1UDPPPOMXXrppfbRRx+FVUddu3Y1BUdaYbVkyRLT5yZMmGAtW7YM73/77bfDn91///1htZcCl2TVUFnt27lzZ1gtpfNopZVWNf3yl78MK760suif//mfbdGiRaH2zOAtOZ6eajh79mzr3r17qOHJJ5+0Sy65pDjQyVyB9f7775vCMK30Gjt2bFhRdeCBB9rXX38dVpJNnTo1rGC65557rF+/fsEnCbB0XK1iu/nmm4Pdl19+GQIv/TvXpxD++OOPwUYB2e9//3ubNGlScZAoXwVRhx9+eFjl9Zvf/MYaNGhgChe1wkzhloJJhXLy1itpjwImtVn90qJFC9uyZUvoT4VXelX0aZUEWJX+a80BEECgigS8XoBVUXM5LAIIRCTA/BRRZ1EqAikT8Do/EWBFOBALGWApaFFQcvDBBxdL6HayiRMnhgAkc+XPn/70JzvjjDNMK3YUcmlFUeZLt6UNGDAgBC5aHaT3Dxw4MARjutUtCVOSz7zyyit22mmnhVvx1KbWrVuHH5XVvr/+9a82ZMgQa9OmTbh98YADDihx/q+++iqsDnv11VfDCrEjjzwyrC7TCrCXX3451KzwKvP11FNPhRq1kikzwFK9ur1w5MiRIRDKvCVP4ZJqVMCVGb5lBli33357CIMyX/k8hXD9+vXhFs7evXuH0C05f9Ked955J/TbEUccUeIcWp2lYFDhmYI23dqZaZptVV3itmzZMgKsCOcDSkYAgT0LeL0Ao98QQAAB5ifGAAIIeBXwOj8RYHkdMXuoq5ABllYX6ZY73UaX+VIApRVOmXsvPfjgg+FWsySgqlevXqX0klsGdbvf8uXLi2/7K6t9jzzySFjtpFVYCtiyvRTCKPjRbYnaC0p/8U499dSwb5X2+dJKqMxXEggp7EkCrG+//Tas4tKqJAVcJ5544m6n+uSTT0KApZVN2h9Lq6GSgOrFF18Mnzv22GMrFGAl4dUvfvGLECLuv//+xcdJ2qN+0O2aDRs23K023SqoWzIVZOkfrapL2qNja3Vc6VcSPrICq1JDmg8jgIBDAa8XYA6pKAkBBKpZgPmpmsE5HQII5CzgdX4iwMq5C/28sZABVukN0pNWZguwrrvuunArXekNxXOR0cqgL774wrSK6r333jPtL6XNx7Uxum7tUzimjdX1Kqt9yflzOV/SriR0K6udui1RG8Tr2EmApVBL4ZTqzKwr87yZq9SSz5W3wqq8n+v4mzZtst/97nfhVHffffduK6yS9uRikIRRCuTKa08SjPXt2zesOGvSpEkupyh+z9Pd/sF+0aBOXp/x8ua6LVtbk74DrenZI7yURB0IIFBAAa8XYAVsIodCAIFIBZifIu04ykYgBQJe5ycCrAgHXxLwZLtNrXRzcnkKYeYT/vYUYGULtcrj01P8brrpJlOt2jMq2yvXACs5f3nn1M+TwCrzaYvZ2qn3JsfNNYjSZ6oiwNIeVgqdPvjgg7BaLNl7LLO9uT61UJ9JAizt21Xe3lvJajitGktbgJX4Nj1zuDU7d2wuw4v3IIBARAJeL8AiIqRUBBCoIgHmpyqC5bAIIFBpAa/zEwFWpbu2+g+QSyiTVJXcTlb6VsHyjpEtrMo3wEoCmTVr1oR9s44//nj71a9+FTZDT8IZ7SGlVy4rsPI9f3Jc3W7nfQVW8nRH7QuWPJUx28gqr9+yfSaXFWVvvvmm/dM//VPoo7QGWHVatLI2K/+1+v9Cc0YEEKhSAa8XYFXaaA6OAAJRCDA/RdFNFIlAKgW8zk8EWBEOR21IrqcAagP0bPs6ZTZJYYSeYFd636jygpA97YGV7K1Up86ebxlLzjFmzJjwhMDS+08lt63tt99+OQVYFdmDq7w9sPRkQG3WvnLlyrz2wNq6dWvYY0vBU+k9sLSCKtuth2XdQqinNerJinqioVaqaaP6smzz6ftkHHz//fd22WWXhWCqrD29nn766TCmKroHVsy3ECZOBFgRToaUjEAOAl4vwHIonbcggEAtF2B+quUdTPMQiFjA6/xEgBXhoErCEz3lL9uT9ZImKUhROKNVWE888YR16dKluLUVCbDKewph8pRAPW1QYcxtt92220bwSQHaE0ubkOu2vlxvIUzOr2Po6Yh6emHmK3kC38yZM+3hhx+2/v37Fz+F8A9/+EMIqYqKikp85plnnrGhQ4eaTCvyFEI9wVBPRNxnn32KN3HPJ8BSzdpEXwGTPLTZev369csclUnfb9iwIbRHoVPmS09IVD3nn39+OK42u1cYlmzSnu2pigrQ9L477rgj1QEWtxBGOBlSMgI5CHi9AMuhdN6CAAK1XID5qZZ3MM1DIGIBr/MTAVaEgyozpGjXrl0IifR0Pt2mp7Dib3/7mymwuf766+2xxx4z3T44e/Zsa9asWaUCrMyA6PTTT7fp06fbUUcdFY759ttvhyfe3X///WHPq/Hjx9tdd90VArTevXuHMOWwww4rfu+MGTNMTwzUq6wAa/Lkyab3NWrUKLyvdOilwKd79+7WoEGDsBJKgZlWGf32t78NYYxWdumVhHWdO3cOIdEJJ5wQ/lzhlVY+vf766+H/MwMsPV1QG58/++yzwU+b1+vWR+0npScWTp06NezppaBO9nqVt0l76Z8feuihYcWVjj1u3Ljw78w+yjY01fdqj2pT38tHfaHP6VZBrfyaMmWK/fSnPy2xCkx7kWl1lWqXq1bltW3bNgR3Wp13ww03hNOlcQVW2MR94BBrOuicCGcDSkYAgfIEvF6AlVc3P0cAgdovwPxU+/uYFiIQq4DX+YkAK9IRpU3EFQopmNq2bVuZrVDQofftu+++Jd5TkRVYOoCCEK0SUnCT7aUVPgqJFKZl7oFV+r164qBCINWhAOnRRx8t3hdLG8+fcsopxe3S6iAds2HDhiE00molBVTZXgrDFGQdd9xxxT/WCiOFOvPmzdvtI7q9UcfVzzIDLL1RT0rUz5OAK/PDuh1SK71Gjx5dvGIq3wBLxxs0aFDW45cuNDNYUt+r3xUgZnsp2FIopWAr81bE5AmHWr2V+dL7NU4UhlU0wEpWtm3cuDHSv1GUjQACtVXA6wVYbfWmXQggkLsA81PuVrwTAQSqV8Dr/ESAVb3joKBn02ocbb69fPlyW7t2rWl/JL0UDinAOfPMM61r167FK5gyT17RAEvH+O6778LKLt2qprBJL92eqNVWffr0KXE+BV4333xz2CdKT7pTbbplT/tHaZWQVkwpENOxRowYEY6llVaLFy8OP9NntNH7/Pnzi/fQ0vm1MkorvNatWxdCrV/+8pdhE3Ido3RYl1mzwi19RnUonNLT+RSkLVy4cLcAS59T/apF9b/22mth1VPPnj3DiindwpgZEFVXgKW6du3aZQqiVJv6fvPmzaFNWu2m2tq3b591rCXtWbJkiW3ZssVOPvnkEAgqFNPKNAKsgv4V5WAIIOBAwOsFmAMaSkAAgRoWYH6q4Q7g9AggUKaA1/mJAItBm2oB3RI4YcIEW79+fdhTqvS+WqnGyaPxrMDKA4u3IoBAtQp4vQCrVgROhgACLgWYn1x2C0UhgICZeZ2fCLAYnrVaQCu4dJueNpbXqjPtY5X5euONN2zw4MG2//77Z/15rcYpYOMIsAqIyaEQQKCgAl4vwAraSA6GAAJRCjA/RdltFI1AKgS8zk8EWKkYfultpDY2122FyeblF110UQixdu7cGW4J1O2DTz31VNjPShu616tXL71YlWj5ywtbWFGH7RU7QuN2VvfAYVb34GkV+zyfQgABBPYg4PUCjE5DAAEEmJ8YAwgg4FXA6/xEgOV1xFBXwQR0e+CwYcPCPlHZXmVtdF+wAlJwoEoFWP/rU/en46zu381NgRZNRACB6hTwegFWnQacCwEEfAowP/nsF6pCAAFuIWQMIFCjAu+++27YTP7xxx8PG8PrKYk9evSwIUOG2D/+4z9m3ei+RguO7OSFCLCscTur3+UvkbWcchFAwLsAXxC99xD1IZBeAean9PY9LUfAu4DX+YkVWN5HDvUhEIFAYQKsn1n9Lm9H0FpKRACBmAS8XoDFZEitCCBQNQLMT1XjylERQKDyAl7nJwKsyvctR0Ag9QKFCLC0B1bdQ65IvSUACCBQWAGvF2CFbSVHQwCBGAWYn2LsNWpGIB0CXucnAqx0jD9aiUCVClQqwGr8M6vbdhjhVZX2EAdHIL0CXi/A0tsjtBwBBBIB5ifGAgIIeBXwOj8RYHkdMdSFQEQCRUVFodqNGzdGVDWlIoBAGgS8XoClwZ42IoDAngWYnxghCCDgVcDr/ESA5XXEUBcCEQkQYEXUWZSKQMoEvF6ApawbaC4CCGQRYH5iWCCAgFcBr/MTAZbXEUNdCEQkQIAVUWdRKgIpE/B6AZaybqC5CCBAgMUYQACBiAS8Xj8RYEU0iCgVAa8CBFhee4a6EEDA6wUYPYMAAggwPzEGEEDAq4DX+YkAy+uIoS4EIhIgwIqosygVgZQJeL0AS1k30FwEEMgiwPzEsEAAAa8CXucnAiyvI4a6EIhIgAAros6iVARSJuD1Aixl3UBzEUCAAIsxgAACEQl4vX4iwIpoEFEqAl4FCLC89gx1IYCA1wswegYBBBBgfmIMIICAVwGv8xMBltcRQ10IRCRAgBVRZ1EqAikT8HoBlrJuoLkIIJBFgPmJYYEAAl4FvM5PBFheRwx1IRCRAAFWRJ1FqQikTMDrBVjKuoHmIoAAARZjAAEEIhLwev1EgBXRIKJUBLwKEGB57RnqQgABrxdg9AwCCCDA/MQYQAABrwJe5ycCLK8jhroQiEiAACuizqJUBFIm4PUCLGXdQHMRQCCLAPMTwwIBBLwKeJ2fCLC8jhjqQiAiAQKsiDqLUhFImYDXC7CUdQPNRQABAizGAAIIRCTg9fqJACuiQUSpCHgVIMDy2jPUhQACXi/A6BkEEECA+YkxgAACXgW8zk8EWF5HDHUhEJEAAVZEnUWpCKRMwOsFWMq6geYigEAWAeYnhgUCCHgV8Do/EWB5HTHUhUBEAgRYEXUWpSKQMgGvF2Ap6waaiwACBFiMAQQQiEjA6/UTAVZEg4hSEfAqQIDltWeoCwEEvF6A0TMIIIAA8xNjAAEEvAp4nZ8IsLyOGOpCICIBAqyIOotSEUiZgNcLsJR1A81FAIEsAsxPDAsEEPAq4HV+IsDyOmKoCwEEEEAAAQQQQAABBBBAAAEEEEAgCBBgMRAQQAABBBBAAAEEEEAAAQQQQAABBFwLEGC57h6KQwABBBBAAAEEEEAAAQQQQAABBBAgwGIMIIAAAggggAACCCCAAAIIIIAAAgi4FiDAct09FIcAAggggAACCCCAAAIIIIAAAgggQIDFGEAAAQQQQAABBBBAAAEEEEAA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DwKfDjjz/aG2+8YfPmzbM1a9bYZ599Zj169LAxY8ZYnz59rFGjRj4LpyoEEIhaQPPO4MGDbcqUKXbWWWeV2ZaPP/7YFi9ebEuWLLG33nrLOnbsaMOHD7cRI0bYvvvum/Vzu3btsvXr19v8+fNt3bp14T2a18aPH2/dunWzunXrRm1H8QggUFiBZM647bbbwpyhayHNNb1797Zx48ZZ+/bts55w+/bttmzZMlu6dKlt2LDB2rVrZ/379w9zTVmfYX4qbN9xNARqu4C+q7355pt2xx132KpVq2zz5s3WuXNnGzp0qA0ZMsRat25dsGuh6v5eSIBV20cv7UOgwAKapB588EG74IILwsVa6dfYsWNt9uzZ1qxZswKfmcMhgECaBT788EMbNWpUCM3vvffeMgMsBVYKql544YXduHTxdvfdd9sRRxxR4mc7duywG2+80a655hrbtm3bbp+bNWuWXXzxxVa/fv00dwFtRwCB/xX47rvvwrXOFVdckdVEoZQCKoXfmS/NYwq3VqxYsdvnyvoM8xPDDgEE8hEo77taly5dwi/5FLhnvioy15R3rqr4XkiAlc9o4L0IIBBWMwwaNMi++OILmzFjhg0YMCCsuHr11VfDFzx9aVy0aJGdd955VqdOHcQQQACBSgvoN4cKzR9//PFwrLICrG+++cYmTpxoCxcutMmTJ9ukSZOsbdu2tnXr1jBf3XrrrXbOOefYzTffbM2bNy+u67nnngsru/bbb7/wpbR79+7hZ08++WSY17Zs2WIrV660Xr16VbotHAABBOIXUJB+9tln2yGHHGIKuDVnNGjQIMwVN910k91www2mL4maq5JVVTt37gzzy+WXXx5WQGhOOvjgg0NorhXt119/vRUVFdk999xjBx10EPNT/MOEFiBQIwKlv6udfvrpYWGBroXmzp0b5ietSl+wYEGJBQcVuRaqie+FBFg1Mqw4KQJxCihl1yoFfaHTBZqWu2eGVMntPbrw0vJ4fXHkhQACCFRUQKscHn74Ybv66qvDF8MmTZrYRx99VGaA9corr9hpp51mJ5xwQgixWrZsWXzqr776Kqx8WL16dfhHtwfqpXNceumlYWWWvjj269evRLlPPfWUDRw4MIT1pS/2KtouPocAAvEK6BbACy+8MATcCqiSwDtpkX6uIF237jzwwAPhl356/fWvfw3BlVZyZgZb+plWPlx55ZU2c+ZMu/POO8MqUuaneMcIlSNQkwK6/hk9erTNmTMnzEWZ39V0DTVy5EjbtGlT+MVcp06dKjzX1NT3QgKsmhxdnBuByAQ+//zz8BvH//7v/y4x6SXNyPwi+MQTT4TfPvJCAAEEKiLw7bff2mWXXRZWJmiZuy7EtNLzqquuKjPAuu6668Lqhttvvz3cblj6pX0gFETpVkHto6WLur/85S9h9dXee+9t9913nx144IElPqZ5T18m33nnnXD7dOkl9xVpG59BAIF4BbQi9MwzzyyeM7LtJaNf4g0bNiyE79OmTQuN1fyhueb3v/99mIPq1atXAiEJ4Pv27Rt+WajAnvkp3nFC5Qh4FMhcqf78888Xf1eryFxTU98LCbA8jixqQsCpQLJM9Cc/+UlYqZC5uiEpOUn9y/oC6bRplIUAAs4EdJGl2wC1klNhlDZf15c+7TmT7RbC5KJs+fLlplVTxx577G4t0ipRrabSz2655ZbwBVS3PWvFlvZpUEjWuHHjEp/TbT/6AqpwTMc98cQTnUlRDgIIeBNIAizdrqMVEHol81fmqqzMurXKNHk4RRKmMz9561nqQSBugffffz8sRtCiA10vae89vSoy19TU90ICrLjHINUjUK0CyeSmL5PJbwdLF6CLLj3hIvO3jtVaJCdDAIFaIaCl6bqtRvvKJK89BViffvpp+PL3wQcflLlSKrnYOuCAA8JqK62cyGXO2tN5awU2jUAAgYIJJLcY6vbnZDV6WaseMk+abQ5jfipYt3AgBFItoOsp3TaoX8Y99thjYaW6bmlObi+syFxTU98LCbBSPZRpPAL5CeQyUSXvIcDKz5Z3I4BA+QKVDbCSL4g6Uz4BVnJht6enH5ZfPe9AAIE0CCT75mnj5OSBEbkEWMl7Xn755eIQPpcvlcxPaRhVtBGBigskc4SOoBVX8+fPtz59+ljdunWLD1qRuaamvhcSYFV8LPBJBFInkM9EpX1oFGKV3uMhdWg0GAEECiZQqADr+++/D0vnk5VY5a0aTS7sMjdXLlijOBACCNQagX//938PT0zVSw+GOOKII8J/5xNg6UlgDz30kB111FE5rRBlfqo1w4eGIFAlAnrC6dq1a8M89Mc//jGsbJ86dWrY6F177emVT4CVXAvV1PdCAqwqGSYcFIHaKZDPRMUKrNo5BmgVAjUpUKgAK7lYy/UWQlY41GSvc24E4hB46aWXbMyYMfbFF1/Y0qVLrVu3bsWF5xNgsQIrjv6mSgRiFHjvvffCw260l3HmE+XzCbCS1eg19b2QACvGkUfNCNSQgC6qevXqFZ6+wx5YNdQJnBaBFAvsKcBKnoaji7OynhaYbQ+s5Mlgewrd2QMrxYOOpiNQjsCuXbtM+11dcskl1qJFC7vtttvsuOOOK/EpPVX14osvtltvvdUyn/yV+aZse2AxPzH8EECg0ALJtZAexpU8MKIic01NfS8kwCr0iOB4CNRigXyeNqHfPp5zzjm1WIOmIYBAdQsU6imEWhkxb948a9q0aV5P3lm/fr117dq1upvN+RBAwKmAnuSluWTGjBkhtNJ/H3744VmrzfUphPXr1w+3OOvJq/k8GYz5yekgoSwEnAl8/fXXNmHCBHv11VeLf+FXkbmmpr4XEmA5G1CUg4BngS+//NLOO+88+/Of/5x1hYMu5C699NKw70Py5B3P7aE2BBCIS6C8lVBaGTpp0iQra7P1VatW2YABA8Lj7KdMmRKevrN58+awqrR58+ZhSX2bNm1KoGhl14gRI+ydd94pc2VXXIpUiwAChRDYtm1bmEe0UfvIkSNt1qxZ1qpVqzIP/cgjj1i/fv1KzD+Zb37llVfstNNOs759+xavcmd+KkRPcQwE0iOQudpTD5Q48cQTd2t8tu9zFZlraup7IQFWesYzLUWg0gJ6rP21115r06ZNK3HfdHLgN954wwYPHmwHHXSQLVu2zNq2bVvpc3IABBBAIBEoL8DSbxBPOeUUO/nkk23hwoWm5fHJ66uvvrJx48bZ6tWrwz89evQIP0r2ptGKBwVY+oKZ+UqeKKbga8GCBdasWTM6BAEEUi6wffv28As73RI4ffr08N/JZshl0SSrFfbaa68Qsrdv3774rXrE/ZVXXmkzZ860zIdFMD+lfKDRfAQqILB48eKw4GDUqFFZt3xJrmt69uxpeq+ulSoy19TU90ICrAoMCj6CQJoFkpBK+8zMmTPH9PSuRo0ahWWo2t9BXyAXLVoUJk6tbuCFAAIIFEqgvAArCakUoGtFxFVXXRWC9K1bt4ZbfPRlU7c2J4+2T+pKLua0ekI/Uwim15NPPhnmtS1bttjKlSvDHoC8EEAg3QI7d+60uXPnhtBKq640R+i2v/JemSFV7969wxfLDh06mFZy6dZDPSmsqKgoBOn6RSDzU3mi/BwBBLIJvPvuu+H7mb6TTZ48OaxM17WQgnf9Ak9PIPzss8/C9zUtPKjMXFMT3wsJsBj3CCCQl4DSdm30p8dEa/Ir/Ro7dqzNnj2bVQp5qfJmBBDIRaC8AEvH0CoH3fKnC7fSr86dO5d4tH3yc32x1JdJHV9fJku/8vmSmks7eA8CCMQr8Kc//cnOOOMM27RpU7mNKL0C4sMPPwwrQVesWLHbZ9u1a7fb0wv1Juancpl5AwIIlBJ47rnn7Pzzzw/XRKVfe++9d1jtOXr06BLhe0Xmmpr4XkiAxXBHAIG8BTRZKXHXbwzXrFkTgizdjqPHR/fp0yesyOKFAAIIFFoglwBL5/z444/DsvglS5aEi7eOHTva8OHDQ7CljZGzvfQkMW2CPH/+fFu3bl14i+a18ePHmzZ9r1u3bqGbw/EQQCBCgeRpXbmUnu0WHq2C0CpRPexmw4YNpuCqf//+Ya7JvK0w8/jMT7lo8x4EEMgU+J//+Z8w1+iW5eRa6KSTTrJzzz3XOnXqlPVOmYrMNdX9vZAAi3GO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UIsFx3D8UhgAACCCCAAAIIIIAAAggggAACCBBgMQYQQAABBBBAAAEEEEAAAQQQQAABBFwLEGC57h6KQwABBBBAAAEEEEAAAQQQQAABBBAgwGIMIIAAAggggAACCCCAAAIIIIAAAgi4FiDAct09FIcAAggggAACCCCAAAIIIIAAAgggQIDFGEAAAQQQQAABBBBAAAEEEEAA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UIsFx3D8UhgAACCCCAAAIIIIAAAggggAACCBBgMQYQQAABBBBAAAEEEEAAAQQQQAABBFwLEGC57h6KQwABBBBAAAEEEEAAAQQQQAABBBAgwGIMIIAAAggggAACCCCAAAIIIIAAAgi4FiDAct09FIcAAggggAACCCCAAAIIIIAAAgggQIDFGEAAAQQQQAABBBBAAAEEEEAA2ca5wwAAARBJREFU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X+H/BUBRqBJfEU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15041514" cy="150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Google Shape;353;p14"/>
          <p:cNvSpPr txBox="1">
            <a:spLocks/>
          </p:cNvSpPr>
          <p:nvPr/>
        </p:nvSpPr>
        <p:spPr>
          <a:xfrm>
            <a:off x="1231746" y="824991"/>
            <a:ext cx="16430839" cy="216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en-US" sz="4800" b="1" spc="-63" dirty="0">
                <a:solidFill>
                  <a:srgbClr val="002060"/>
                </a:solidFill>
                <a:latin typeface="Source Sans Pro" panose="020B0604020202020204" charset="0"/>
              </a:rPr>
              <a:t>Collective Bargaining in Indonesia </a:t>
            </a:r>
          </a:p>
          <a:p>
            <a:pPr lvl="0" algn="l">
              <a:spcBef>
                <a:spcPts val="0"/>
              </a:spcBef>
              <a:defRPr/>
            </a:pPr>
            <a:r>
              <a:rPr lang="en-US" sz="4000" b="1" spc="-63" dirty="0">
                <a:solidFill>
                  <a:schemeClr val="accent2"/>
                </a:solidFill>
                <a:latin typeface="Source Sans Pro" panose="020B0604020202020204" charset="0"/>
              </a:rPr>
              <a:t>“No Negotiations if No Legal Basis?”</a:t>
            </a:r>
          </a:p>
        </p:txBody>
      </p:sp>
      <p:sp>
        <p:nvSpPr>
          <p:cNvPr id="12" name="Isosceles Triangle 11"/>
          <p:cNvSpPr/>
          <p:nvPr/>
        </p:nvSpPr>
        <p:spPr>
          <a:xfrm rot="16200000" flipV="1">
            <a:off x="-60164" y="749875"/>
            <a:ext cx="1110455" cy="906105"/>
          </a:xfrm>
          <a:prstGeom prst="triangle">
            <a:avLst>
              <a:gd name="adj" fmla="val 4935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28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1FA892-982A-8BC6-AE81-B6D63E0BE10D}"/>
              </a:ext>
            </a:extLst>
          </p:cNvPr>
          <p:cNvSpPr txBox="1"/>
          <p:nvPr/>
        </p:nvSpPr>
        <p:spPr>
          <a:xfrm>
            <a:off x="460375" y="4473107"/>
            <a:ext cx="587901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E46C0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What is the impact of Omnibus Law on the content of Collective Bargaining Agreement in Indonesia?</a:t>
            </a:r>
            <a:endParaRPr lang="en-ID" sz="4400" b="1" dirty="0">
              <a:solidFill>
                <a:srgbClr val="E46C0A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A3B02F-D79E-76C4-2CE0-2FB069F759C4}"/>
              </a:ext>
            </a:extLst>
          </p:cNvPr>
          <p:cNvGrpSpPr/>
          <p:nvPr/>
        </p:nvGrpSpPr>
        <p:grpSpPr>
          <a:xfrm>
            <a:off x="6553497" y="2982771"/>
            <a:ext cx="11426528" cy="6900509"/>
            <a:chOff x="836939" y="3207102"/>
            <a:chExt cx="11426528" cy="6900509"/>
          </a:xfrm>
        </p:grpSpPr>
        <p:grpSp>
          <p:nvGrpSpPr>
            <p:cNvPr id="5" name="Group 4"/>
            <p:cNvGrpSpPr/>
            <p:nvPr/>
          </p:nvGrpSpPr>
          <p:grpSpPr>
            <a:xfrm>
              <a:off x="836939" y="3207102"/>
              <a:ext cx="10477736" cy="6443309"/>
              <a:chOff x="1041388" y="8263771"/>
              <a:chExt cx="21515766" cy="2960038"/>
            </a:xfrm>
            <a:solidFill>
              <a:srgbClr val="002060"/>
            </a:solidFill>
          </p:grpSpPr>
          <p:sp>
            <p:nvSpPr>
              <p:cNvPr id="7" name="Rectangle 6"/>
              <p:cNvSpPr/>
              <p:nvPr/>
            </p:nvSpPr>
            <p:spPr>
              <a:xfrm>
                <a:off x="1041388" y="8263771"/>
                <a:ext cx="21515766" cy="2960038"/>
              </a:xfrm>
              <a:prstGeom prst="rect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4"/>
              <p:cNvSpPr txBox="1"/>
              <p:nvPr/>
            </p:nvSpPr>
            <p:spPr>
              <a:xfrm>
                <a:off x="1777485" y="8301682"/>
                <a:ext cx="18123058" cy="27995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0" tIns="0" rIns="0" bIns="0" rtlCol="0" anchor="t">
                <a:spAutoFit/>
              </a:bodyPr>
              <a:lstStyle/>
              <a:p>
                <a:pPr defTabSz="975390">
                  <a:buClr>
                    <a:srgbClr val="E46C0A"/>
                  </a:buClr>
                  <a:defRPr/>
                </a:pPr>
                <a:endParaRPr lang="en-US" sz="2200" kern="0" dirty="0">
                  <a:cs typeface="Arial"/>
                  <a:sym typeface="Arial"/>
                </a:endParaRPr>
              </a:p>
              <a:p>
                <a:pPr marL="342900" indent="-342900" defTabSz="975390">
                  <a:buClr>
                    <a:srgbClr val="E46C0A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2200" kern="0" dirty="0">
                    <a:solidFill>
                      <a:schemeClr val="bg1"/>
                    </a:solidFill>
                    <a:cs typeface="Arial"/>
                    <a:sym typeface="Arial"/>
                  </a:rPr>
                  <a:t>Based on data published by the Ministry of Manpower, only </a:t>
                </a:r>
                <a:r>
                  <a:rPr lang="en-US" sz="2200" b="1" kern="0" dirty="0">
                    <a:solidFill>
                      <a:schemeClr val="bg1"/>
                    </a:solidFill>
                    <a:cs typeface="Arial"/>
                    <a:sym typeface="Arial"/>
                  </a:rPr>
                  <a:t>1.25% of the company had a registered Collective Bargaining Agreement</a:t>
                </a:r>
                <a:r>
                  <a:rPr lang="en-US" sz="2200" kern="0" dirty="0">
                    <a:solidFill>
                      <a:schemeClr val="bg1"/>
                    </a:solidFill>
                    <a:cs typeface="Arial"/>
                    <a:sym typeface="Arial"/>
                  </a:rPr>
                  <a:t> (CBA) out of 1,247,660 companies that were listed in the Mandatory Labor Report application as of 31 December 2022</a:t>
                </a:r>
              </a:p>
              <a:p>
                <a:pPr marL="342900" indent="-342900" defTabSz="975390">
                  <a:buClr>
                    <a:srgbClr val="E46C0A"/>
                  </a:buClr>
                  <a:buFont typeface="Arial" panose="020B0604020202020204" pitchFamily="34" charset="0"/>
                  <a:buChar char="•"/>
                  <a:defRPr/>
                </a:pPr>
                <a:endParaRPr lang="en-US" sz="2200" kern="0" dirty="0">
                  <a:solidFill>
                    <a:schemeClr val="bg1"/>
                  </a:solidFill>
                  <a:cs typeface="Arial"/>
                  <a:sym typeface="Arial"/>
                </a:endParaRPr>
              </a:p>
              <a:p>
                <a:pPr marL="342900" indent="-342900" defTabSz="975390">
                  <a:buClr>
                    <a:srgbClr val="E46C0A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2200" b="1" kern="0" dirty="0">
                    <a:solidFill>
                      <a:schemeClr val="bg1"/>
                    </a:solidFill>
                    <a:cs typeface="Arial"/>
                    <a:sym typeface="Arial"/>
                  </a:rPr>
                  <a:t>Low level of unionization </a:t>
                </a:r>
                <a:r>
                  <a:rPr lang="en-US" sz="2200" kern="0" dirty="0">
                    <a:solidFill>
                      <a:schemeClr val="bg1"/>
                    </a:solidFill>
                    <a:cs typeface="Arial"/>
                    <a:sym typeface="Arial"/>
                  </a:rPr>
                  <a:t>(11%)</a:t>
                </a:r>
                <a:r>
                  <a:rPr lang="en-US" sz="2200" b="1" kern="0" dirty="0">
                    <a:solidFill>
                      <a:schemeClr val="bg1"/>
                    </a:solidFill>
                    <a:cs typeface="Arial"/>
                    <a:sym typeface="Arial"/>
                  </a:rPr>
                  <a:t> </a:t>
                </a:r>
                <a:r>
                  <a:rPr lang="en-US" sz="2200" kern="0" dirty="0">
                    <a:solidFill>
                      <a:schemeClr val="bg1"/>
                    </a:solidFill>
                    <a:cs typeface="Arial"/>
                    <a:sym typeface="Arial"/>
                  </a:rPr>
                  <a:t>limits trade union bargaining power</a:t>
                </a:r>
              </a:p>
              <a:p>
                <a:pPr marL="342900" indent="-342900" defTabSz="975390">
                  <a:buClr>
                    <a:srgbClr val="E46C0A"/>
                  </a:buClr>
                  <a:buFont typeface="Arial" panose="020B0604020202020204" pitchFamily="34" charset="0"/>
                  <a:buChar char="•"/>
                  <a:defRPr/>
                </a:pPr>
                <a:endParaRPr lang="en-US" sz="2200" kern="0" dirty="0">
                  <a:solidFill>
                    <a:schemeClr val="bg1"/>
                  </a:solidFill>
                  <a:cs typeface="Arial"/>
                  <a:sym typeface="Arial"/>
                </a:endParaRPr>
              </a:p>
              <a:p>
                <a:pPr marL="342900" indent="-342900" defTabSz="975390">
                  <a:buClr>
                    <a:srgbClr val="E46C0A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2200" kern="0" dirty="0">
                    <a:solidFill>
                      <a:schemeClr val="bg1"/>
                    </a:solidFill>
                    <a:cs typeface="Arial"/>
                    <a:sym typeface="Arial"/>
                  </a:rPr>
                  <a:t>The existence of </a:t>
                </a:r>
                <a:r>
                  <a:rPr lang="en-US" sz="2200" b="1" kern="0" dirty="0">
                    <a:solidFill>
                      <a:schemeClr val="bg1"/>
                    </a:solidFill>
                    <a:cs typeface="Arial"/>
                    <a:sym typeface="Arial"/>
                  </a:rPr>
                  <a:t>company's trade union does not guarantee a smooth CBA implementation</a:t>
                </a:r>
                <a:r>
                  <a:rPr lang="en-US" sz="2200" kern="0" dirty="0">
                    <a:solidFill>
                      <a:schemeClr val="bg1"/>
                    </a:solidFill>
                    <a:cs typeface="Arial"/>
                    <a:sym typeface="Arial"/>
                  </a:rPr>
                  <a:t> process.</a:t>
                </a:r>
              </a:p>
              <a:p>
                <a:pPr marL="342900" indent="-342900" defTabSz="975390">
                  <a:buClr>
                    <a:srgbClr val="E46C0A"/>
                  </a:buClr>
                  <a:buFont typeface="Arial" panose="020B0604020202020204" pitchFamily="34" charset="0"/>
                  <a:buChar char="•"/>
                  <a:defRPr/>
                </a:pPr>
                <a:endParaRPr lang="en-US" sz="2200" kern="0" dirty="0">
                  <a:solidFill>
                    <a:schemeClr val="bg1"/>
                  </a:solidFill>
                  <a:cs typeface="Arial"/>
                  <a:sym typeface="Arial"/>
                </a:endParaRPr>
              </a:p>
              <a:p>
                <a:pPr marL="342900" indent="-342900" defTabSz="975390">
                  <a:buClr>
                    <a:srgbClr val="E46C0A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2200" kern="0" dirty="0">
                    <a:solidFill>
                      <a:schemeClr val="bg1"/>
                    </a:solidFill>
                    <a:cs typeface="Arial"/>
                    <a:sym typeface="Arial"/>
                  </a:rPr>
                  <a:t>The normative </a:t>
                </a:r>
                <a:r>
                  <a:rPr lang="en-US" sz="2200" b="1" kern="0" dirty="0">
                    <a:solidFill>
                      <a:schemeClr val="bg1"/>
                    </a:solidFill>
                    <a:cs typeface="Arial"/>
                    <a:sym typeface="Arial"/>
                  </a:rPr>
                  <a:t>legal framework serve as an upper limit </a:t>
                </a:r>
                <a:r>
                  <a:rPr lang="en-US" sz="2200" kern="0" dirty="0">
                    <a:solidFill>
                      <a:schemeClr val="bg1"/>
                    </a:solidFill>
                    <a:cs typeface="Arial"/>
                    <a:sym typeface="Arial"/>
                  </a:rPr>
                  <a:t>in Indonesian CBA negotiations – become apparent after the passing of Omnibus Law</a:t>
                </a:r>
              </a:p>
              <a:p>
                <a:pPr marL="342900" indent="-342900" defTabSz="975390">
                  <a:buClr>
                    <a:srgbClr val="E46C0A"/>
                  </a:buClr>
                  <a:buFont typeface="Arial" panose="020B0604020202020204" pitchFamily="34" charset="0"/>
                  <a:buChar char="•"/>
                  <a:defRPr/>
                </a:pPr>
                <a:endParaRPr lang="en-US" sz="2200" kern="0" dirty="0">
                  <a:solidFill>
                    <a:schemeClr val="bg1"/>
                  </a:solidFill>
                  <a:cs typeface="Arial"/>
                  <a:sym typeface="Arial"/>
                </a:endParaRPr>
              </a:p>
              <a:p>
                <a:pPr marL="342900" indent="-342900" defTabSz="975390">
                  <a:buClr>
                    <a:srgbClr val="E46C0A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2200" kern="0" dirty="0">
                    <a:solidFill>
                      <a:schemeClr val="bg1"/>
                    </a:solidFill>
                    <a:cs typeface="Arial"/>
                  </a:rPr>
                  <a:t>The Omnibus Law has led to significant </a:t>
                </a:r>
                <a:r>
                  <a:rPr lang="en-US" sz="2200" b="1" kern="0" dirty="0">
                    <a:solidFill>
                      <a:schemeClr val="bg1"/>
                    </a:solidFill>
                    <a:cs typeface="Arial"/>
                  </a:rPr>
                  <a:t>increase in the duration of negotiation processes for CBAs</a:t>
                </a:r>
                <a:r>
                  <a:rPr lang="en-US" sz="2200" kern="0" dirty="0">
                    <a:solidFill>
                      <a:schemeClr val="bg1"/>
                    </a:solidFill>
                    <a:cs typeface="Arial"/>
                  </a:rPr>
                  <a:t> - Employers seek to align their latest company CBA with the Omnibus Law while trade union safeguard the agreed upon CBA</a:t>
                </a:r>
              </a:p>
            </p:txBody>
          </p:sp>
        </p:grpSp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3059763A-2F00-9C98-CEAB-E53272F5E3AC}"/>
                </a:ext>
              </a:extLst>
            </p:cNvPr>
            <p:cNvSpPr/>
            <p:nvPr/>
          </p:nvSpPr>
          <p:spPr>
            <a:xfrm>
              <a:off x="9733004" y="3767631"/>
              <a:ext cx="2530463" cy="6339980"/>
            </a:xfrm>
            <a:custGeom>
              <a:avLst/>
              <a:gdLst/>
              <a:ahLst/>
              <a:cxnLst/>
              <a:rect l="l" t="t" r="r" b="b"/>
              <a:pathLst>
                <a:path w="1014360" h="2582861">
                  <a:moveTo>
                    <a:pt x="0" y="0"/>
                  </a:moveTo>
                  <a:lnTo>
                    <a:pt x="1014360" y="0"/>
                  </a:lnTo>
                  <a:lnTo>
                    <a:pt x="1014360" y="2582861"/>
                  </a:lnTo>
                  <a:lnTo>
                    <a:pt x="0" y="2582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</p:grp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C03D2AB-F46A-3617-CFE7-0157C1E770C3}"/>
              </a:ext>
            </a:extLst>
          </p:cNvPr>
          <p:cNvSpPr/>
          <p:nvPr/>
        </p:nvSpPr>
        <p:spPr>
          <a:xfrm rot="13351803" flipV="1">
            <a:off x="16389193" y="2771486"/>
            <a:ext cx="1021723" cy="515599"/>
          </a:xfrm>
          <a:prstGeom prst="triangle">
            <a:avLst>
              <a:gd name="adj" fmla="val 4614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2800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044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 descr="data:image/png;base64,iVBORw0KGgoAAAANSUhEUgAABLAAAALlCAYAAADUsh+xAAAAAXNSR0IArs4c6QAAIABJREFUeF7snQe0FUW2hjdXgoARFbOYw+hgADGBmNFRwAAq0YAoRowMBlQMmBOYA2POmMAxgQlEUGYUcxwxjDn7zKhv/fVeXfse+oQ+6Vaf+/VaLJHTXb3r29X7VP9n165mf/zxxx/GAQEIQAACEIAABCAAAQhAAAIQgAAEIACBQAk0Q8AK1DOYBQEIQAACEIAABCAAAQhAAAIQgAAEIOAIIGAxECAAAQhAAAIQgAAEIAABCEAAAhCAAASCJoCAFbR7MA4CEIAABCAAAQhAAAIQgAAEIAABCEAAAYsxAAEIQAACEIAABCAAAQhAAAIQgAAEIBA0AQSsoN2DcRCAAAQgAAEIQAACEIAABCAAAQhAAAIIWIwBCEAAAhCAAAQgAAEIQAACEIAABCAAgaAJIGAF7R6MgwAEIAABCEAAAhCAAAQgAAEIQAACEEDAYgxAAAIQgAAEIAABCEAAAhCAAAQgAAEIBE0AASto92AcBCAAAQhAAAIQgAAEIAABCEAAAhCAAAIWYwACEIAABCAAAQhAAAIQgAAEIAABCEAgaAIIWEG7B+MgAAEIQAACEIAABCAAAQhAAAIQgAAEELAYAxCAAAQgAAEIQAACEIAABCAAAQhAAAJBE0DACto9GAcBCEAAAhCAAAQgAAEIQAACEIAABCCAgMUYgAAEIAABCEAAAhCAAAQgAAEIQAACEAiaAAJW0O7BOAhAAAIQgAAEIAABCEAAAhCAAAQgAAEELMYABCAAAQhAAAIQgAAEIAABCEAAAhCAQNAEELCCdg/GQQACEIAABCAAAQhAAAIQgAAEIAABCCBgMQYgAAEIQAACEIAABCAAAQhAAAIQgAAEgiaAgBW0ezAOAhCAAAQgAAEIQAACEIAABCAAAQhAAAGLMQABCEAAAhCAAAQgAAEIQAACEIAABCAQNAEErKDdg3EQgAAEIAABCEAAAhCAAAQgAAEIQAACCFiMAQhAAAIQgAAEIAABCEAAAhCAAAQgAIGgCSBgBe0ejIMABCAAAQhAAAIQgAAEIAABCEAAAhBAwGIMQAACEIAABCAAAQhAAAIQgAAEIAABCARNAAEraPdgHAQgAAEIQAACEIAABCAAAQhAAAIQgAACFmMAAhCAAAQgAAEIQAACEIAABCAAAQhAIGgCCFhBuwfjIAABCEAAAhCAAAQgAAEIQAACEIAABBCwGAMQgAAEIAABCEAAAhCAAAQgAAEIQAACQRNAwAraPRgHAQhAAAIQgAAEIAABCEAAAhCAAAQggIDFGIAABCAAAQhAAAIQgAAEIAABCEAAAhAImgACVtDuwTgIQAACEIAABCAAAQhAAAIQgAAEIAABBCzGAAQgAAEIQAACEIAABCAAAQhAAAIQgEDQBBCwgnYPxkEAAhCAAAQgAAEIQAACEIAABCAAAQggYDEGIAABCEAAAhCAAAQgAAEIQAACEIAABIImgIAVtHswDgIQgAAEIAABCEAAAhCAAAQgAAEIQAABizEAAQhAAAIQgAAEIAABCEAAAhCAAAQgEDQBBKyg3YNxECg/gUse+cWeemOuffLNH2VrvG0rs+07trCDtm1ZtjZpCAIQKA+BX2f/y/7n0gts7ttvlKfB/2+lxbob2AIHHmnNV129rO3SGAQgkJDA3K/ttzeOsj8+u9ds7jcJL85x+vwdrG6ZvaxupVHla5OWIAABCEAAAiUQQMAqAR6XQiBtBKa98ZuddOdPFTP7oG1a2m5dWlSsfRqGAASSE/i895b2x/ffJ7+wgCuar7K6LXrFjQWcySkQgEClCPz+3kX2+5tHV6p5m2+DydZs0e4Va5+GIfDrr79a8+bNrVmzZsCAAAQgkJMAAhYDBAJNiMB1U3+x66f+WrEeD+7WwvbqVnwW1ldffWUHH3ywPfHEE4lsHDdunO26666JrinmZG/fZ599ZpdffrmtssoqxTRTtWvi7P3pp5/spJNOshtvvNHuuece23DDDatmT1O4UYh8P9umS0XRLzH5mbK2/8cff9hbb71ld999t02dOtX+/e9/u/bXWWcd23rrrW2XXXaxVVdddZ4XnbQ9n2WFRmNVJfDss8/azjvvbAMHDrTRo0fb/PPPX9X7Z97s9/+cYr+/c2rFbFAGVt3KJ5bcfmjcSu4QDZRM4Oeff7Z//vOfNnv2bBs5cmSjP0sld4gGIACBihNAwKo4Ym4AgXAIIGCV5ou0vSAjYJXm72KuRsAqhtqf12jMnnPOOXbddddlbaht27Z20EEH2bBhwxq87KTt+SyNFFc3JoHQhBgErMYcDdy7FAJvv/22i+UbbLBBEGJwKX3hWghAoDoEELCqw5m7QCAIAqELWNkghfayEIQzCzCCF/oCIJX5FASs4oEqs3HEiBH28MMP27rrrmtHHnmkdenSxRZaaCFTVtbXX39tDz30kF166aWml57jjjvODjjgALfsRAfjvXj2XJmMQGjfSQhYyfzH2eEQQMAKxxdYAoG0EEDASounsBMCZSCAgFUGiClqghf66jsLAas45nPnzrVzzz3XtBx48ODBdvzxx9sCCywQ29jTTz9tw4cPN9VMueyyy2zjjTdGwCoOO1cVSQABqzhwoXErrhdcVU4CCFjlpElbEGgaBBCwmoaf6SUEHIFaFrB+//1304vt9ddfb9OmTXPZGnqx7dWrl/Xt29fatGnTYBTcddddduihh9rRRx9tQ4cOdddde+219t///te6du3qXqK32WYba9WqVf11uQShuPtna0cv67LR2/r999/ntDXf8P3hhx/sjjvucH+ee+45W3/99W2//fZzbSqLJVqzK5fA8vHHH9utt95qYqNJ5bLLLmvdunWzfffd1/7yl7/EFlf94osv7JZbbrGJEyfaSy+95K7529/+ZkOGDLHll1++3vR8Ly5RfxxxxBH118neBx980N1DzLR8THW7+vfvP49/dFHS83WNanBMnz7d9V33kDCS6x7+msmTJ9f7UPXQNGZUi+2ss84KqsZYGmpgqf6JnsMOHTrY2LFjbemll8467JWNdeWVV9opp5xiBx54oP3973+3Fi1azJOB9emnn9pVV13lfLrIIovYFlts4Z756Lj0N9Hzq1pb9957r6vBp/GvsaZnSeM5M4ZEx7PGq67TGNYzoLGw++6724ABA2zRRRedpx/Zntctt9zSxowZ4+yIq7Gn2KRn/IEHHqi/j2qC6fmM61Mxz3M26En5+Hbef/99u+aaa1yNG8Vk9fGQQw5x8Thz2ZCPTbpGy0j1PI4fP94WW2wx22effdzzNd9885m3RTFBNdLEJVes97Yk5afrstkvW6mBle+bad7Ps30PROO/sipvvvlmF1v1HOp7VM/tZptt5jIxn3rqKbv44ovdc+3jrr4Pot/xxXy/Jxl/hcw1ZOtFF13kxvI//vEP22677eYB8ttvv9n5559vF154ofuO23zzzevPSTJey83PG6E5j2plTpo0yWbMmJFzTpA5t1Axdj2/iqf6TpUfFeP1rOqz6PlRMN27d7dLLrnExc5yz5WSj1iugAAEQiSAgBWiV7AJAhUiUKsCll4I9dKr7I24Q5PC008/3VZeeeX6j/2Eb//993cCRlzNHYkwKirqJ8bZBCzd/8wzz3QvanHHXnvtZSeccIJrRxOyK664wr2oxh0S3E477TT30lbIIXFKbWuCmXmo2PWcOXNc//wLcTYB68033zS9iEsAyzz08q/+9ezZs8FHmtBqyZdeMjIPCVmavG+yySbuo2IELHEVi2z1kCTSHXvssfV1kJKeL7vy+W633XZzRe+j/sh1zVZbbeUm51OmTAmmSH4aBCwJUiqGfeKJJ5qeyXw7UX377bemlz+NTX+ufz4/+eQTJ5ToBVjicPTQC69efjt27Fj/z3omdX+9RGae70+KPsPR8bzppps6QUXPQuax0047OTFTNvoj1/MqkebLL780PYuZAla+Z+3kk0+2HXbYoZ5FMc9ztnhTDB+1lc1mxYZ+/fo5USta98bHpjfeeMMV7NfLrz+8AJDPlrhYn8sWfSZ7Mvnlukb+7N27t4tLFHEv5Fvqz3PyCVjZvo/lIz2fzz//fOxzKtFLQrb/wamY7/dCxl/SuYa+TyUwKxboezr6g5ioKFYpm1SHvi+XXHJJ9/ekz3u+/iblJxv0vX7UUUe57+7MQ+K+vnsHDRpUv4Q7OrfQDzla7p0ZT3Wd5mk9evTIK2AtuOCCZZ0rJRupnA0BCIRMAAErZO9gGwTKTKAWBSz9yqlfayWk6OVUk0RlWqgujsQbLUtSdkTmy6Sf8PkXGE1+d9xxR3edfuGVcPLKK6+4yZbf4TBOwIreX1lKur9+Ka6rq7MXX3zRCT9PPvlkfTuvv/66e0HX5Ewv7Mrw0Av4O++8416iJHwUuqtidNnV9ttv72oCrbTSSm5ieN9999mpp57qsh5kVy4BK/orsDK2vH1qZ8KECc5OZSTJrnbt2rlR+dFHH9lhhx3mMpeUSaFrNPn+7rvvXPbRBRdc4Djo1+fFF1+8KAFL2RUSEfWLrdiob+KtlwKJSnrRvemmm+p3Ukx6vvotMVHiprLtJODpxVm+U+aFfgVW+9GXo6i/xWTUqFGuXpNEjMcff9yNGy/ohbLLY+gCln/x0a6DUX8mDX/RXUz1oiR/SmDQUsTo86UMIMULZfPo8ONm9dVXd+NsvfXWc3FAL6vKdpIIpedIArUyEnX4F3H9XeNA7alel45HH33UxQFlUEQzLzTeVL9LMUFCi8Txv/71rzmfV7X3n//8xz1r6oNedpXdJRFF9mnMqT0xVLaZxmIxz3Mu1sXw+fzzz+2YY45x9cx8fGjfvr0pK0xxxIvSUQEo+gKsF26J/BKE1U/5Qzv9KZarXe1CqZgtgVzZdxIGJVhKiJR4GRUOk/KLxjdlBirLT+LiwgsvnNP+pOO1nOenvQZW9PtYWYV6NtZcc02TUC1fyrf6fm/durUTVfQdrzgtEVQxt2XLls73+q7TUcz3e77xJ/Ep6VxD9ivL+8MPP3TP/gorrNDA7ZobSMw9/PDDXba0YlIx47Xc/JRZrZimZ1/ivUS4pZZaymVSKfbpe93PjyRG6YjyU/zVnGDvvfd23/8S6jQXEz/Ns/R31TbUkW0JYTnnSuV81mgLAhBofAIIWI3vAyyAQNUI1KKA5X/B1GRHL0ZKU48eWkakCaR+0Yy+gPoJnyZamiBrOUg060PLE7RsQRkC5513nnthjBOw/P016fQvkNH7+19g9eKrFzIJVNpBTZNV/Yne009mlWYvMUqT8lyHn/j5XzWjy4gyhbVcApZezvWCrBduCTp6OfTH//zP/zhbNJHVS6fPXNFyB3HN/OVb1ynjSy8VyqDwyyKKycCSP/Vyrl/etYQretxwww3uJUdClibKOpKe/9577zlfSJTThFov2NFDYpyECP3qr5ejNdZYw2XIaFwowyXO31ouIf/pl2cErMJCW7lqtUUFLIkcEqp8gXdZojGoZX16+fUvUBJ7zj77bJeVJX9quWD0iI7lqLDsx7PGjMa5hGh/RJcOaYxqvOjw401t6mV2tdVWa3CNfzmOCs7R5ZLKMpWYnpmd5secxp1iisZt0uc5m6eK5SNhQfZoaZcE8OjyLv9c3XnnnQ0ymKIvwJkio+xTnJJ4IY6Z/PS5F/TlDx/ri+EnEcF/P8TFt2z2FzbaK3NWrQhY+u5RXTsvRImWhBLFeAm4mT/uRMdMdAleMd/v+cZfsXMN/12pmCOxyh+//PKLmxPouffCfanjtVz8/PMbF0e9TyTsan6kH4D0fEf5SfDKzDjz8xU9X/KxfpDSkU3AklhdrrlSZZ46WoUABBqLAAJWY5HnvhBoBAK1KGD961//cpNCZSBpMhhX+NlPZqOikf83vcxGM4u8W/wvp5o8+1924160C7l/1NX+fAliyqbYdtttbYkllsi7ZCpuuOSa4GW+MOcSsDTxVD0hCVRaGqMXz7XXXjurgBY9P7NuR7ZhXYyA5funlxll02i5VnQ5Vua9kp6v7BBlVkRFsMw2VXNIv457Ec37T0s9leGmjIDo4V+yVbcLAauwIFduAWvWrFlOOO3UqVMDA/yLkp43X2OlEAuVTaiXz6iQ6sezskUkLGWOy7iabn68xYkz2Z5XH4f08iybl1tuuXlMVrbEwQcf7P5d50jQTvI8F8Ig1zmZfPyLuQTBbPHBvyBny8CSQKVYFD1eeOEFlw2if88m8OuHCi379bFeYpOE9mL5KQPVbxIQtSXO/lI5lnJ9rQhY+i7PjKvK2tMzoziR+QOLmPnxFxW3ivl+jwowceOvkO/6uLmGzySKij3R512Zy/5HsmKedy1v9/ctBz///Or7NPqjVXR8/vjjjy77WD/QeZ/k45ctzmcTsMo5Vyrl2eJaCEAgPAIIWOH5BIsgUDECtShgedFCLynR4t9RiHHiiZ/wZct2imYe+JeYuAlYIfeP2hJXp0lLI7TEUTWmlJURzRrJNRh8xlG2JYd+MqxfrvPVwPI7uykLS4degpXNppdFFVWNvqD7jC0tI4wrNh1nczEClpYFaRmDXvz94YtqaxmCMs60jMQfSc/3/Ap54Pz4yufv6Ms7AlYhZP8vs0YZQ0nGU1zL+YSwQgQsZc5JEHr33Xddlt3MmTPrN4WIxphixnO+59VnO7766qv1z5WeXWU6aDlyviOauZXkec7XbvTzQvgU4k+fVaNlxsrQ0vLAfDt4+mevEHu9MKYxlZSfBIF849GLaSrM7e0vxK5KnVMrAlZcZrJ/rrVMWwJtZn3IXAJWku/3Qsdf0rmGz+J87LHHGixz9CJotO5fsc97nHDmx1pSfv75VbZ4IYf/nsvHL6mAVc65UiH94BwIQCA9BBCw0uMrLIVAyQRqUcDKtntdoQJWrslo5sQ4bgJWyP0zHed3IVNdj9dee63Bx6pho1+gM7NH4pwfN3GPnucnlNFdzbJNMrV0wWebqe5PtPiqxCwVTPe7h+UTCsolYKkdiQlaXqG6Wl5c8+2rbpWyp6LF+ZOc7/kV8mD5cVKIv327CFiFkP2/2ik+YyhbxkshLeUbl9kELL0Yq+6ddgN75plnst6qVAGrmOfV26xnM9+RufSw0Oc5X7tJ+eTzg+4Xl3WR7wU4Wucnn81ewFLMUA2uJPy0pFgZbdHdWzPvly1rJJ9dlfq8VgSsuO9jP57ELi5zMpeAleT7vdDxl1TAkt2Z2b7+Xoo70dpdxT7vub6XkvKLLsUuZLxWSsDSvcs1VyqkH5wDAQikhwACVnp8haUQKJlALQpY+TJiBC1XBla25TzRDCw/QSuXgOUdqZotqp2lGjaTJ092mR46lGWkZUlRYSbO+fkyOnyavwoR58vAiravX2C1DEu/wOqPF46OP/54V/NKmV35XvAy7S0mYyXahjKbXn75ZVe0Wjb53RK1dFQ1jDJ/lS/k/HyCQhzzfONNQqCEEP1BwCo8ZPmaZoXuQqhaZMq41GYIKuatbLx8wkmcgCV/yU9qQ6KtivhLPFZ7KiK91lprOQFV/ixVwMr3vMZlYBWSNZaPcr7n2Rezj2unGD6VysAqRDzOJjQlWTZaiP1vvfWWi4WdO3cmAyvfAIx8nm8XwnILWEm+3/MJWPlif7a5hv7d18/Sj0FaLqj/V12vzGWFxT7vlRCwcgm4cS7Pxy9pBlb0HqXOlRIMUU6FAARSQAABKwVOwkQIlItALQpYhdSl8EVU42pgqV5KXO0sv/xOE0pf4yFXDaxsNZGS+E5CkQqf6tfauBocmW3lq6nja4d88803iQSszImjdoeTeKVaMBLWtNwnacZMPgHLCxi5ft32dumlWsustLxQOxHG1TuK9iHb+f6FJNtLTpzv/NIhX5Q/s+aaFyGUSYSAVfjo93ViVBRdY2zppZfOebEvXC4/5NpkIdpI3MthtCi/RCotaYsWSY8uCS1VwMr3vH7wwQdOGFbWgRecvZgioTuaqVE42YZn6kUw83nOVVeuGD6F1MDyLLLVwIp7dgqJ9ZlciuFXiP1+w42o/cX6pBzXkYF1boMC717QSfL9nk+AKWT8xc015F+/M6gKtmuTAWVeK55kFnYvZryq/XIKWMXUuJQN+fiVImBlPiNJ50rleMZoAwIQCIcAAlY4vsASCFScQC0KWIXuDKSsneiW9n7CpxfmuN0L/Quyai35XXaK2YUwunOWXkpV90I762VOXOX8aPZOIQJWvl3N1EfVcokuLYqbZPq6G3qRveiii0xFZaOHzzbQ1va+YHWuXQh1bXQXIxWrl+CkX5y1Fbd2fNN//SFGyoCZNGlSfZaLn0Rrp7Lo7pH+Gp9ddt999zkBS0XnJaoVer6ybLxoojYzd77Sv/ldzTQ+/A513p9alhk3bvzuldr9EgGr8JAWZT148GAnmMZtyKAW/cufsvCi9d+KycDKl/GgOljaCUtL0EoVsPzzqhp3sjtz19C459W/+KqAvHYzlA2ZNfJkm+o8aQcyiXnioP9P8jxn81SxfPzzH7eLnwQ6Lf3Vy3wSAcvHej17eh5Vmy96RHde9Zl8Wv4oYTIJP3HLtYtiNvsLH+3lPxMBK17ASvL9nk+AKXau4b3tdyQeNGiQvf/++/bSSy/NU0OymOdd47WcApbs9d/vffr0cTsKK9M1eqi2nOYW+h7WXGWFFVYou4DlM1bLMVcq/xNHixCAQGMSQMBqTPrcGwJVJlCLAlb0pUXF0JXBpJ0F9ZI3Z84cJxQp00ZF0s8666z6YuTReioSeHSdsi90aJmaxBBlMEVflOJekKP333DDDV1WUJcuXUzLcnT91Vdf7Sap/kVOL5vaYloTQt1z8803dxlN+tVf99W/LbzwwgUVR9dkV9lhEtjUzsiRI+2vf/2ra+v+++93/dUvlfkELF9kVr8Ma5cvZSRJYFImivqgF0C9bKp9vcyrb34Cq+WJEqb23ntvW3zxxd29VddDWW3K/BI/1fXyk/+pU6e6HcJ0jQQKZZ1oovrII4+YRJ+oSOBfIsVVXDp27Oh2RtQLpLJIVDxZPjvnnHPcvZOeL9FEYpquFyPtbKb2WrRo4erfqEaZsl6i99D40HjS9uIdOnRoMG7Ub032fb0dBKxkAS5ahF9jRgWY9Sz7DCF9LpHz2muvdTWUNFY1LrSFu45iBKyoKCJRZZdddnHtaYypFpwEXd1LR6kClp5XvexJwNbuhXqetEwx1/Oq+0ZFNNVzUj06PZ+//vqrWx6t8av/ejGvmOc5m6eK5fP555+7Z0SZVnrRHTJkiHtG1Z6eKcVEHUkELMVaL/JJTJfovcMOOzh/SViWmK2Yt8wyyzSIn0n5yS7V0lMs126iYq54JWE/l/3JRnt5z0bAihewRLnQ7/d8Alaxcw3vaf/jh55V3WuPPfZw8atVq1YNBkMx47XcApb/LtYPf9rIRbFvxRVXNAnC+gFBy+/1bETnBPn45cvA0nxAMczvtOoFv3LMlcr7tNEaBCDQ2AQQsBrbA9wfAlUkUIsClvDpZVOZQZr8xB0SdyTyRGtK+Qnf7rvv7l5+ojvdqQ3Vqjj22GNNv5b6jIdsE7B899fLqgQdTcwkmkh00v/HHbqvXsJ23nnnBkuZsg2TuJ16/LkSyvQrr5a15auBpUmzagr52lKZ99NuW6o1pVoy/lCdLDGKK5Csfkhg6tu3r+OXWUsn2r7a3nXXXd2LYlQkyNU3Xa+XWAkMm2yyiWsu6fm6Rj6VLyTQxR16+TnjjDNcrRt/5PKh+iFBQkILAlby4KYXJ4mAWoKZ69BSOwkj0SytYgSsXONS95dIpp1B9aIZ3dEs35LYbC+UEuHUlsZH5qEMqw8//NBlK0Z395SN2sFML4uZGxn4NnSteHgxr5jnOY53sXzU1owZM5wI5AVA376eWz3rqi0WrSGV7wVY1+sciYDKNIs71PbJJ5/shC2/FLQYfmo7G0PdQ5kpij0sIUz2jFe7BlaS7/dCxl++7/q4uUaUkF8qr3/zWb2ZBIsZr+UWsGSTlsvrR51scwItz5To7+tP5uOXLT77Zcr6AU+HYoKK9UukL+dcKdlI5WwIQCBkAghYIXsH2yBQZgK1KmAJk34Z1NbxyprRMi6JUqrZpNpUElH8i51HGp3wacmSMqX00qxCzj169HAZAxIvovVwcr0gJ7m/P1eTWS2H0UupXook5PTr12+e++YbBsq4UBF433cVgVeWhvqvbKdoMdZck0xlHWjpwEMPPeTs0tG1a1cnpulX2EyG+txfM3HiRCeWqR+qSyTxLJOf77eWBMpHyqzRC+CAAQNcMXvdJ7MGlu/b7bff7grLy6/KtFNGnVhFl2HJnqTn+2umT59ut956a/3YUTHvnj17untkFoiPjjffF022NY4kYEmA1K6JCFj5Rm785xII9dKkjBrtCqhxpUM+2XTTTa1///5uuVz02dTnxQhY3pfKnpNopBdsP+4lXut+yrpR5qHEMr/EtlgBS237nbXuuOMO189cz2uUkOKErlFmmJjo+dHzqXEnEbeurq4B0GKe5ziP+F0Ik/Dx7WiplJ4RZUfq2d1yyy1dhqfikJ73JBlYvk3Zo/ikWKWMTnFRTNAPBYo7mTHBX5eUXzS+Kf4oGzWX/cWN9vJcRQZWfAaWvk8K/X7PJ8BEx1+SuUbUw37Zup5diTQ+2yhuFCQZr5UQsHxM1feYBHcJ0vphShnRisHaBTiaPZaPX674rPpi+oFM84LVV1/didTaQKPcc6XyPG20AgEINDYBBKzG9gD3h0AVCaRVwKoEomJ2tKqEHbQJgUoT+GybLhW9xRKTn6lo+02lcQlOyizzS1ujdeJqjYFehpXBkWQDhVpjUM7+pEXAKmefc7XF93u1SHMfCEAAAtUngIBVfebcEQKNRgAB60/0THAbbRhy4yoTQMCqMvAst/NZW9l2RvMbR2y//faxO6OG0YvCrFCNHNUfVL0vZbJFj2jB/rjPC7sDZ0UJIGA1HA98v/NxiFWNAAAgAElEQVR8QAACEKhdAghYtetbegaBeQggYCFg8Vg0PQIIWGH43O9C+MYbb7h6c1qeqqVE0Y0PVE8uurNiGJYnt8JvqBDdHEEbMGgZoZb+SeDSJgjRWl/J78IVngACFgIWTwMEIACBpkIAAaupeJp+QsDMHnphrp096eeKsThom5a2W5cWFWu/nA3zC205adJWyAQqKWDVtV/KFrv5vpC7H4xt+Qqiy9DMYuzBGJ/QkEI2VMgstp7wFpweIVBpAWu+jndasyV6p4Y53++pcRWGQgACEEhMAAErMTIugEB6CfzPT2aj7vzRXnjv97J3YuX2dXbBwNa2wPxlb7oiDTLBrQhWGg2QwE8PTbLvzjml7JY1a9vWFhpxkrXcbIuyt12rDUrEUpbV+PHj6wuQa+MDFYvfY489bKONNpqnGHtaWfgNFbTDp5ZPaoMMFeJXsfW4DRjS2s8g7J77tc3919Zm//NC2c1ptsjmNl+nKWVvt5IN8v1eSbq0DQEIQKBxCSBgNS5/7g4BCEAAAhCAAAQgAAEIQAACEIAABCCQhwACFkMEAhCAAAQgAAEIQAACEIAABCAAAQhAIGgCCFhBuwfjIAABCEAAAhCAAAQgAAEIQAACEIAABBCwGAMQgAAEIAABCEAAAhCAAAQgAAEIQAACQRNAwAraPRgHAQhAAAIQgAAEIAABCEAAAhCAAAQggIDFGIAABCAAAQhAAAIQgAAEIAABCEAAAhAImgACVtDuwTgIQAACEIAABCAAAQhAAAIQgAAEIAABBCzGAAQgAAEIQAACEIAABCAAAQhAAAIQgEDQBBCwgnYPxkEAAhCAAAQgAAEIQAACEIAABCAAAQggYDEGIAABCEAAAhCAAAQgAAEIQAACEIAABIImgIAVtHswDgIQgAAEIAABCEAAAhCAAAQgAAEIQAABizEAAQhAAAIQgAAEIAABCEAAAhCAAAQgEDQBBKyg3YNxEIAABCAAAQhAAAIQgAAEIAABCEAAAghYjAEIQAACEIAABCAAAQhAAAIQgAAEIACBoAkgYAXtHoyDAAQgAAEIQAACEIAABCAAAQhAAAIQQMBiDEAAAhCAAAQgAAEIQAACEIAABCAAAQgETQABK2j3YBwEIAABCEAAAhCAAAQgAAEIQAACEIAAAhZjAAIQgAAEIAABCEAAAhCAAAQgAAEIQCBoAghYQbsH4yAAAQhAAAIQgAAEIAABCEAAAhCAAAQQsBgDEIAABCAAAQhAAAIQgAAEIAABCEAAAkETQMAK2j0YBwEIQAACEIAABCAAAQhAAAIQgAAEIICAxRiAAAQgAAEIQAACEIAABCAAAQhAAAIQCJoAAlbQ7sE4CEAAAhCAAAQgAAEIQAACEIAABCAAAQQsxgAEIAABCEAAAhCAAAQgAAEIQAACEIBA0AQQsIJ2D8ZBIB0EOnfu7AydNWtWOgzGSghAoMkQ+Ne//uX62qlTpybTZzoKAQikgwDxKR1+wkoINEUCocYnBKymOBrpMwTKTAABq8xAaQ4CECgbgVAnYGXrIA1BAAKpJUB8Sq3rMBwCNU8g1PiEgFXzQ48OQqDyBBCwKs+YO0AAAsURCHUCVlxvuAoCEKglAsSnWvImfYFAbREINT4hYNXWOKM3EGgUAghYjYKdm0IAAgUQCHUCVoDpnAIBCNQ4AeJTjTuY7kEgxQRCjU8IWCkeVJgOgVAIIGCF4gnsgAAEMgmEOgHDUxCAAASIT4wBCEAgVAKhxicErFBHDHZBIEUEELBS5CxMhUATIxDqBKyJuYHuQgACMQSITwwLCEAgVAKhxicErFBHDHZBIEUEELBS5CxMhUATIxDqBKyJuYHuQgACCFiMAQhAIEUEQp0/IWClaBBhKgRCJYCAFapnsAsCEAh1AoZnIAABCBCfGAMQgECoBEKNTwhYoY4Y7IJAigggYKXIWZgKgSZGINQJWBNzA92FAARiCBCfGBYQgECoBEKNTwhYoY4Y7IJAigggYKXIWZgKgSZGINQJWBNzA92FAAQQsBgDEIBAigiEOn9CwErRIMJUCIRKAAErVM9gFwQgEOoEDM9AAAIQID4xBiAAgVAJhBqfELBCHTHYBYEUEUDASpGzMBUCTYxAqBOwJuYGugsBCMQQID4xLCAAgVAJhBqfELBCHTHYBYEUEUDASpGzMBUCTYxAqBOwJuYGugsBCCBgMQYgAIEUEQh1/oSAlaJBhKkQCJUAAlaonsEuCEAg1AkYnoEABCBAfGIMQAACoRIINT4hYIU6YrALAikigICVImdhKgSaGIFQJ2BNzA10FwIQiCFAfGJYQAACoRIINT4hYIU6YrALAikigICVImdhKgSaGIFQJ2BNzA10FwIQQMBiDEAAAikiEOr8CQErRYMIUyEQKgEErFA9g10QgECoEzA8AwEIQID4xBiAAARCJRBqfELACnXEYBcEUkQAAStFzsJUCDQxAqFOwJqYG+guBCAQQ4D4xLCAAARCJRBqfELACnXEYBcEUkQAAStFzsJUCDQxAqFOwJqYG+guBCCAgMUYgAAEUkQg1PkTAlaKBhGmQiBUAghYoXoGuyAAgVAnYHgGAhCAAPGJMQABCIRKINT4hIAV6ojBLgikiAACVoqchakQaGIEQp2ANTE30F0IQCCGAPGJYQEBCIRKINT4hIAV6ojBLgikiMDmh0+1Fu03SJHFmAqBhgQWbdvMendqYYO6tgBNjREIdQJWY5jpDgQgUAQB4lMR0LgEAhCoCoFQ4xMCVlXcz01qhcDcuXOtrq7O/eH4kwACFqOhVgj037SFDdmiZa10h36YWagTMJwDAQhAgPjEGIAABEIlEGp8Sr2A9f3339vEiRPt7rvvtpkzZ9q7775r7dq1s6233tp23XVX69mzp7Vt2zbUcdGk7Pr555/tpptusiuvvNL5Sn4aPXq0HXLIIRXn8NRTT1nXrl3tgAMOsAsuuMBat25tX3zxhQ0YMMA+/vhju+2222yNNdawH3/80Y444gi74oorbNq0abbZZps5237//Xd79NFH7dprr7WLLrrIFltsMffv2c6veIcCuwECVmAOwZyiCSgT687hbYq+ngvDIxDqBCw8UlgEAQhUmwDxqdrEuR8EIFAogVDjU2oFrD/++MMeeughO/zww+3111/P6gcJEGPHjrUNNmB5U6GDtVLnXXPNNbbffvs1aP7WW2+1PfbYo1K3rG+3VAHLi11qUCIcAlZDlyFgVXwIc4MqEUDAqhLoKt4m1AlYFRFwKwhAIFACxKdAHYNZEIBAsBnsqRSwJF7dcsstNmzYMDe0lFWjv3fo0MGaN29uv/zyi7322mt23nnn2fXXX28bbbSR/eMf/7C11lqLodiIBE499VQ78cQT7dJLL7WhQ4c6XzXmEZeBlc2ebAJWY9of0r0RsELyBraUQoAlhKXQC/NaXhDD9AtWQQACLHFmDEAAAuESCHX+lEoB64UXXrA999zTfvjhBxs/frxtueWW1qxZs3m8r+WFI0aMcIJJdOlYuMOkdi0LcakdAlb5xhsCVvlY0lLjEFDmVZ8uLWzPTSji3jgeqNxdQ52AVa7HtAwBCKSFAPEpLZ7CTgg0PQKhxqfUCViqo3T88ce77CrVUtKStDjxyg+xd955x/r16+fqHN1zzz223nrrNRh9c+bMsXHjxtn999/vliKqDtKOO+5ohx56qK244ooNztXnWu621FJL2Q033GCzZ8+2M88806ZMmeKuO+igg1xmkeorqd0xY8bYhAkTXBu77babHXfccQ3azGxvxowZds4559jUqVNde3vvvbcNGTLEllhiiVhxTrW/7rrrLnf/L7/80mWgKdtM2Wjdu3dvUGg8uoROWVBaunfjjTfac889V3+v/fff39Wl0iHxT7WpdN2dd95pHTt2nMcGDWrVGOvbt6+dffbZ1qpVq9gnW0vuBg4cOM9nUVHR1zIrtD++sc8++8y0NPH22293fRED1T477LDDGrAuZQmhzxyLdmDdddd1dbNWWGGF2JpZ/lyJZMoWFMMnnnjC2bfNNtu48SWmmWNXQp/Gqfokvy644IKuDpfG+U477ZSVcWOH1M6dOzsTZs2a1dimcH8IQAACDQiEOgHDTRCAAASIT4wBCEAgVAKhxqfUCVgq0t6/f3/77bffnDCw0kor5fS5zvvkk09s8cUXt5Yt/9xZSssQVfj9yCOPdIXfMw8JDeeff77tsssu9SKDF5wkKP3tb3+zk046yb777rsGl0rI6dSpkxOzMmtzSYiQaOSFsULa0zUSMyRo+UP9kQByxx13xPZdosfll1/uhDsvkHgBR9lqKkguMSXzkBCl4uWLLrqo+8gLT1dffbUT0jIPFUMXP4l0Eo2yHfkErG+//TZxf3SvJ5980iS6xdVAk/+uu+46J+TpaAwBS3aJm+6dechHEjglNvqllNGMwTiWqvemaySQhnYgYIXmEeyBAAQ8gVAnYHgIAhCAAPGJMQABCIRKINT4lDoBK06IKMbpfhniBx98YMccc4zLNpJw89VXXznB6JRTTnHZSMqc8S/nXnBS5pUEknPPPddla7Vo0cJuvvlm18YCCyzgrlOmlv5/kUUWsVdffdVl6Tz88MNOWFLmkY5oe/r/o48+2glCyvBS5tgJJ5zgRLpoppIEOe3cp6wgZXtJRFtmmWVcex9++KFdeOGFzi5l+aj+19JLL91AwNH/SBQ77bTT3K58Oh544AEnIEnIu/fee61Xr14N7Ft//fXt4osvbrCb4zfffOOygt5///2ChMRsSwiL7c9///tfGzRokD322GP13NRXiWHKzJP/JNZdddVV1r59+5IELMFIWsRdmWHy2+TJk52YKb7y06+//upsGTVqlGkMKpOvd+/ejrcyriSYbr755m6nxFVXXdUktD7zzDNus4JXXnnF+crvjFjMuK/UNQhYlSJLuxCAQKkEQp2AldovrocABNJPgPiUfh/SAwjUKoFQ41PqBCyfzSOBQiJAMUdUNJEQNHLkyAYFxefOneuWBqp9/ZFINN988zUQnDKXLyoT6+CDD3aCRFy9LW/3scce68SnzPYkcih7q23btvVd0rJHiUT//ve/3bKyLl26OJFqwIABJkEoLgPNL5n86aef3BI3n7nlhT+JPL4tfyOJJKeffrrrqzJ8ZKMOLddUDbFHHnnEZXutvfba9bYVunzQX5BNwCq2P35Hw6OOOsrZHl2+6O3W7pMSDbfddtuqC1haCqllo3HjS0y8gKoln14cPOOMM9wyU2WODR48uMHQVmacsrWUFSgxNLQDASs0j2APBCDgCYQ6AcNDEIAABIhPjAEIQCBUAqHGpyYpYCnLStk7b7zxRtb6TtHlfcqu0rJB/29agqeaS2uuuWb9eJMoJgFIIkScABGXOebb+89//pM1s8Yv04tmbuUa5D5TSMJQ1EZ/f2WMSWTzywR9W9mEQS/EZC4j9HZFM7Zy2VVsEfe4/kick3Cl4vxeoMr34JeyhFBtJ8nA0i6YEkVVZ0x1yrSkNPPQBgTDhw+3mTNn1vtJgqM2J1B9LdUpUwZZpp/y9bOxPn+k+4a2Xot5N1JoLHu4b+UJ1C26mLXu1cfaDJp3eXHl784dIFA4gVAnYIX3gDMhAIFaJUB8qlXP0i8IpJ9AqPEpdQKWf8kvJQPrrbfeckKB6mJJuFlsscXmGWFxO9TFiVrRC32xb9WX0jKw6JFLwFLWlUQyLUvMPJT9tN1227ksMP2JFv2WkKalfFr6pyV1zz77rD3++OP19a2mTZtWv9ws39LLbAKWrzm2+uqr12cK+eWDEsmy2Z3Zj0IErEL74wVILf+MZpnlChPVFLC8fdoYoJDD+0m1zZS9J1HQH8rQUn2xPn36uNppdXV1hTRZ9XMQsKqOPJgbtum/t7Xd96Bg7MEQCGQSCHUChqcgAAEIEJ8YAxCAQKgEQo1PqROwtFOfBB3VmLrooousTZs2iX0e3f2vGAFLNarirvMCVlQ48sblErCytadr465TsW8tYVT/4wrQ+3uWQ8DymWVaduiXEfrlgxIBtdQyWhw/mzNyCVhJ+xMnLuYbBNUUsLx9Dz30UD6z3OdRP6l2lup2yb+ZvtUuhFpCuNpqqxXUbjVPQsCqJu2w7tVskXa2+J0PhmUU1kAgQiDUCRhOggAEIEB8YgxAAAKhEgg1PqVOwMpXMyluAEhsOu+881xR9b322ssVSC8lA6vcApaWiclGX4w92gefgeUzzqI71WknO9XF2njjjd21G2ywgStYrnpaEk/KIWDJFm+DX0aYdPmg2sgmYBXTn7QIWKphVmiGWOa41TLE559/3vlRmVxaaqhDRd5VD0tLWkM6ELBC8kZ1bUHAqi5v7pacQKgTsOQ94QoIQKDWCBCfas2j9AcCtUMg1PiUOgErWoA9s5B63HDRrnTaAU478k2YMMEtxyqkBtbLL79sffv2tWWXXdYtk4vWwCq3gKV6SNrtsGPHjvN0wYtFvq6WMol22GEH22qrreySSy5x9kUPv+Rv+vTpZROwPvroI1dUfLnllnNFyVVE/PPPP88qusX5IZuAVUx/ojWw4pZrxt2/mhlYxdToyhXqVGT/xRdftP3339/tRKi6XxItQzoQsELyRnVtYQlhdXlzt+QEQp2AJe8JV0AAArVGgPhUax6lPxCoHQKhxqfUCVgaEn4HNwk/48ePd8Wuo7Wh/LDRbnRacqWd3Xr16uWWZilDKckuhBJr/DK5fEsPi11COHv27Njd6lTXSsXmlcnjl+/l2oVRQoc+1zU6ypWB5Xndd999bodCFatXTSa/m2Ihj2k2AavY/uTahVD2RHcBPP74402CXteuXRvsEBmXyZXNziRF3HV/b5+Ev3HjxtlCCy3UAJP3rcawdpPU7pAqTK8C+3fffbdtvfXWDc73Rd+V0YWAVciI45xKE3BF3Pv0szZ7NNwxs9L3pX0IJCUQ6gQsaT84HwIQqD0CxKfa8yk9gkCtEAg1PqVSwJJQo5f+YcOGufGhZYFDhw51uwKqHpOWXz3zzDNulzqdp+LoymDq3r17/XjyIpgKgR9zzDFueaGW8ik7S+KDluy1a9fOZUZ17tzZXVdJAUvLAbXznLJs9HcVmv/73//uxAwJcKNHj7bmzZvblClT3DKyv/zlL6bsrA033NDmm28+09JKCSXq83fffVdWAUuN+UwpFafXkrZCd//zwLMJQ8X2xwtAs2bNchlhBx98sBMn5ftHH33U7QL49ddf1/uvXBlY2jFSGXl+TGTrl0TH/fbbz7Hq16+f898qq6xiKlT/0ksvufEl344ZM8ZGjBjhfOhFt80228zOOecct3uhxrOWWeqeErgk1nohNqTg6HnIHxwQgAAEQiIQ6gQsJEbYAgEINA4B4lPjcOeuEIBAfgKhxqdUCljCLSFASwIlPuUqZL7uuuu6pXabbrppgywtiWASEI488sjY6yV6KXtLYpHP7qqUgKXsnPXXX9/Gjh07z0hSNpXqd/maR9GaUZknS3BTVtS///1vJ8JpNztlnnkBKjMDKXp9rkwonSdhb8iQIY7ZFltskWj5oK4vpAZWkv7o3KefftoOPPBAUwZb5iERUAKfxE0Jf6UKWFH7dS9lTE2cONEJiRLQVJcqs3i/HnoJa75+VaaNSXyra+OE2GjB+BtvvNEGDBjQ4DZ+zIpRrs0F9JwUW69LN0TAyv8lwBkQgEDjEAh1AtY4NLgrBCAQEgHiU0jewBYIQCBKINT4lFoBy8P99NNPTTvkSUzQMrEvv/zSZU5JsFLmS+/eva1t27ZZR+OcOXNc5pIyZfSyv8Yaa9iOO+7o6matuOKKsWJAuWtgqT0thVQ9J+0sKMFDS8gkzmjnuVatWjWwQyKWCqorq+y5555zwoZqe/ksNIlMu+22m1vqd9JJJ7nsnjgBJ4mAJcFPgpCygKLtFvqY59uFMGl//H21a5/Euttvv72exTbbbOP8p5piXnwsVcDS/d58803TcsQHH3zQWrRo4bL7unXrllXA0jUSmHSeMvnkXwlryrBSdlacb7XsddKkSXbttdfWj2eNSdVjk4CYOSYRsAodgZwHAQg0VQKhTsCaqj/oNwQg8CcB4hOjAQIQCJVAqPEp9QJWqA4vxK58GV2FtFGtc3wdrAsvvDC2RlO17OA+YRIgAytMv2AVBCBgFuoEDN9AAAIQID4xBiAAgVAJhBqfELAaccSkScDyOxEqg0gZT6oXxgEBT2DGFYtY51W/B0glCbRc0uqWG2Z1K51QybvQNgRqjkCoE7CaA02HIACBxASIT4mRcQEEIFAlAqHGJwSsKg2AuNuELmDNnTvX6urqXP0qFRVXIXIt9dNSNg4IRAkgYFVvPNStONLqVjm1ejfkThBIOYFQJ2Apx4r5EIBAGQgQn8oAkSYgAIGKEAg1PiFgVcTdhTUauoA1Y8YM22677ep3NVRBexUr9wXlC+slZzUFAghYVfRyy/bWvNt/q3hDbgWBdBMIdQKWbqpYDwEIlIMA8akcFGkDAhCoBIFQ4xMCViW8XWCboQtY//nPf+yAAw5wReX79OnjMrCWX375AnvHaU2JAAJWFb2NgFVF2NyqFgiEOgGrBbb0AQIQKI0A8ak0flwNAQhUjkCo8QkBq3I+p2UINBkCCFjVczVLCKvHmjvVBoFQJ2C1QZdeQAACpRAgPpVCj2shAIFKEgg1PiFgVdLrtA2BJkIAAasKjlYR9xWGW12HY6pwM24BgdohEOoErHYI0xMIQKBYAsSnYslxHQQgUGkCocYnBKxKe572IdAECHTu3Nn1ctasWU2gt3QRAhBIE4FQJ2BpYoitEIBAZQgQnyrDlVYhAIHSCYQanxCwSvctLUCgyRNAwGryQwAAEAiWQKgTsGCBYRgEIFA1AsSnqqHmRhCAQEICocYnBKyEjuR0CEBgXgIIWIwKCEAgVAKhTsBC5YVdEIBA9QgQn6rHmjtBAALJCIQanxCwkvmRsyEAgRgCCFgMCwhAIFQCoU7AQuWFXRCAQPUIEJ+qx5o7QQACyQiEGp8QsJL5kbMhAAEELMYABCCQIgKhTsBShBBTIQCBChEgPlUILM1CAAIlEwg1PiFglexaGoAABMjAYgxAAAKhEgh1AhYqL+yCAASqR4D4VD3W3AkCEEhGINT4hICVzI+cDQEIxBBAwGJYQAACoRIIdQIWKi/sggAEqkeA+FQ91twJAhBIRiDU+ISAlcyPnA0BCCBgMQYgAIEUEQh1ApYihJgKAQhUiADxqUJgaRYCECiZQKjxCQGrZNfSAAQgQAYWYwACEAiVQKgTsFB5YRcEIFA9AsSn6rHmThCAQDICocYnBKxkfuRsCEAghgACFsMCAhAIlUCoE7BQeWEXBCBQPQLEp+qx5k4QgEAyAqHGJwSsZH7kbAhAAAGLMQABCKSIQKgTsBQhxFQIQKBCBIhPFQJLsxCAQMkEQo1PCFglu5YGIAABMrAYAxCAQKgEQp2AhcoLuyAAgeoRID5VjzV3ggAEkhEINT4hYCXzI2dDAAIxBBCwGBYQgECoBEKdgIXKC7sgAIHqESA+VY81d4IABJIRCDU+IWAl8yNnQwACCFiMAQhAIEUEQp2ApQghpkIAAhUiQHyqEFiahQAESiYQanxCwCrZtTQAAQiQgcUYgAAEQiUQ6gQsVF7YBQEIVI8A8al6rLkTBCCQjECo8QkBK5kfORsCEIghgIDFsIAABEIlEOoELFRe2AUBCFSPAPGpeqy5EwQgkIxAqPEJASuZHzkbAhBAwGIMQAACKSIQ6gQsRQgxFQIQqBAB4lOFwNIsBCBQMoFQ4xMCVsmupQEIQIAMLMYABCAQKoFQJ2Ch8sIuCECgegSIT9VjzZ0gAIFkBEKNTwhYyfzI2RCAQAwBBCyGBQQgECqBUCdgofLCLghAoHoEiE/VY82dIACBZARCjU8IWMn8yNkQgAACFmMAAhBIEYFQJ2ApQoipEIBAhQgQnyoElmYhAIGSCYQanxCwSnYtDUAAApsfPtVatN8gEYglF25m23dsYYO7tUh0HSdDAAIQSEIg1AlYkj5wLgQgUJsEiE+16Vd6BYFaIBBqfELAqoXRRR8g0MgEihGwvMm7btjCDt62ZSP3gNtDAAK1SiDUCVit8qZfEIBA4QSIT4Wz4kwIQKC6BEKNTwhY1R0Hwd7tjz/+sLlz51qLFmTDBOukBIZV25+lCFjKxLr54DYJesepEIAABAonEOoErPAecCYEIFCrBIhPtepZ+gWB9BMINT4hYDXi2Prxxx/t73//u33yySfWpUsX69atm3Xq1Mnmm2++rFb9/PPPNm3aNJs6dar776mnnmqbbLJJSb347LPP7LzzzrN1113X+vXrV1JbIV38xRdf2IABA+zjjz+22267zdZYY4285onniSeemPM8tSPme++9t/NZXV1d/fny6RFHHGFXXHGF889mm22W957ZTijGfrXVGP4sScBaqJndfAgCVtEDhQshAIGcBEKdgOE2CEAAAsQnxgAEIBAqgVDjEwJWI46YqNghMzbddFO7+eabrUOHDlmteuaZZ2znnXe2jz76yJ1TqkiiNm666SYbOHCg3XjjjU7wqZWjGAGoEAHL81lwwQVt1KhRTrBq3ry5++cQBKzG8GcpApZqYO3VjSWEtfLc0Q8IhEYg1AlYaJywBwIQqD4B4lP1mXNHCECgMAKhxicErML8V5GzomLHHnvs4bKEHn74Ydt2221j76dlYRdccIETuRZddFGbPHkyAlYOz5QiYGUTBuUDZcxdd911dvrpp1u7du3szjvvtM6dO5d9jBRjf2MJksUIWEsu1Mx6rNsc8arsI4cGIQCBKIFQJ2B4CQIQgADxiTEAAQiESiDU+ISA1YgjJipgXXzxxXbJJZe47CplAcUtI/zqq69syJAhtvrqq9uXX35pV111FQJWlQUsfzsvJh511FF2/vnnuyysch9pErC8gDdr1qxyY3bvkssAACAASURBVKA9CEAAAiURCHUCVlKnuBgCEKgJAsSnmnAjnYBATRIINT4hYDXicIsKWA888IDLrNLSwOuvv96WXnrpeSx76qmnbNddd3VL/SZMmJC1zpKED31+9913m6757rvvXP0n1Ws65JBDrGPHjtasWTN7/fXXTZlfs2fPbnCvU045xS2N84fqbj322GM2fvx4mzJliv3666+uttN+++1nO+20k7Vq1ar+XN+nOXPm2JVXXumuGTdunC2xxBJ26KGH2l577WVHH310ve2qH6XPH3roIdfu1ltvbYcffrhtvvnmzsboIdHotddec5zuv/9+e+6559zHG2+8sfXu3duJe7qPP4oRgPwSwkKWZvqlelFe+ZYQisvYsWPtrrvuciLk9ttvbyNHjrS2bds6X6gvyrJr3bq1ZdqvWl4XXnih84Eyv3r06GHHHnusrbjiiq7LhfhT9t1zzz12zTXXuHa0DDKbL5M8GghYSWhxLgQgUE0CoU7AqsmAe0EAAmESID6F6ResggAEzEKNTwhYjTg6M8UO1bc66aSTnPAkISdTvNGSNQlSKhA+ZsyYWAFLIoaEHJ0Xd6i+lpa/de/evSDB4/vvv7fjjz/eLrrootj2Bg0a5ArAe+HI9+mVV16x9ddf34k1/rj33nvd8khf5Fx1t/RvEtiih0SVG264wYlS/pB4pSWWBx98sBN+4g6dLzZLLrmk+7iSApZ2bJSv5IdoBlYuAevJJ5+0/fff33GPHvKJfCbRMU7A+vDDD53Qdfnll8/DSsKkhDQV/88nYMmXI0aMsEsvvTSWn4RD9UfiWdIDASspMc6HAASqRSDUCVi1+s99IACBcAkQn8L1DZZBoKkTCDU+IWA14sjMFDvmn39+69mzpx100EFONIpmICkza/DgwU54kgCkpWuZO91JoFCG1bXXXuvEleHDh7taWb///ru9/fbb7t9uueUWt3ueliwq60dHtqLfv/32mxNnJHoo00q780mUUtaUMonOOussl2UlWySuKRMr2icJM1oWucMOO5hs84XOvYAloUp/lyjVvn17l30mG7U0sk+fPnb11Vfbwgsv7Gx8+eWXrW/fvvbDDz84UUyCTsuWLe2XX36xRx991GUxKZNM10gMqpSAJeHq3XffdWKS+C+33HJ26623uqw2HdkErE8//dSGDh1q9913n8tAO/LII22ppZYyiVMSjbyodMABB8yTgaXsNLESfwlg+vtbb73l2CkTTVlY0WWn2fypjKtddtnFZbcpy2vVVVc1CYMSTiVeSXRUJmAxOyciYDViIOHWEIBATgKhTsBwGwQgAAHiE2MAAhAIlUCo8QkBqxFHTKbY8Ze//MWJL/p3ZSAtvvji9dZJfOjfv79berbBBhvUZzFFl7q98MILTvhZZ5113BIxiVfRw+9gKLFFIsdiiy2WU8B65513rF+/fs4OCUMSXKLHt99+65YFPvvss3bHHXfY2muv3UDAyRRWMgWeww47zM4+++wGSxB9FpHELglDEll0SCwaNmyYy/aScBMV96L1qKLL+UrJwCpkWGgZnwQ6Lf3z9mQTsOS33XbbzYlYEo+8eKj7eI5aOppNwJJAJZHOi4C6Tll2Ege1lDAq9mUTsM444ww77rjjXAaexNDo4fkWW8/rke4b2notGi75zGRYt+TS1rrHTtZm8NBC8HIOBCAAgbIQCHUCVpbO0QgEIJBqAsSnVLsP4yFQ0wRCjU8IWI047DLFjk033dRlMknUiWbCKBNq9OjRTiiSsCXxw2cxFVKryXfRi0Na7qc6Un7ZXzbBQ9lCWpaXS9SQ6KK6Vl4UifZJApTEneiR7/NiRCe17/ugDC79kaBUTFu+BlauYaEstB133NGJjb7+lD8/TsBSlpjEJwlX2XaZ9AJXnIA1ffp0d52WF0YP708Ji4UIklqCueeee9q6667rsrm23HLLeUTOYh+HQgQs33brXfa0BQ4+sthbcR0EIACBRARCnYAl6gQnQwACNUmA+FSTbqVTEKgJAqHGJwSsRhxecWKHz6o5+eST6zONossHtbTwp59+yitgaanb119/bcqi+uCDD+zpp5+2yZMnu8LnEjAkZqh+UlT8UXH4AQMG1BPxGTuFIPKZT/mKmOf7vBDRSW3oPPXtjTfesKlTp9rjjz/ulvbFCUAqfh7tb67+xBVxV4aX7nXCCSfYpEmTXNaZBCkt5cs84vqn3SNVK0x+yGaHz57baqutshZx9/7y90wqYH3yySeOj+qO+WOjjTZyGwMoc09inJaHFnMkEbCUibXYTX/aUMz9uAYCEIBAoQRCnYAVaj/nQQACtUuA+FS7vqVnEEg7gVDjEwJWI46sOLFDNZEkImn5n18G+Mgjj7jlZz4rK5cI9Nlnn7md6lSjKVux80IFrEKykTy+SgtYEpEkvp122mmuyH22oxIClr9XVABSnTJlykWXAuq8ON8UIsp5MSrXLoSlCliyT+NDNcZUu0yCX/RQnTNl26222mqJn4pEAlb7pWyxm+9LfA8ugAAEIFAMgVAnYMX0hWsgAIHaIkB8qi1/0hsI1BKBUOMTAlYjjrI4sUPLBUeNGuUKsU+cONHWW2899/8Sb3xdrGwCVlRgUX0mLUns0qWLLbPMMm6XOh0q4K6jkAwsL2BlZmblQpYvwyrf59nEnieeeMItVZToIiFnk002sTXXXNNWX311V1hen6tvlRSw1O9XX33V9tlnH5s5c6adeeaZroB9tC5VyBlYUb9pWePzzz9vKhCvQvDqjw4VeVc9LL+8tNDHI4mA1WbQftZ2r/0LbZrzIAABCJREINQJWEmd4mIIQKAmCBCfasKNdAICNUkg1PiEgNWIwy2bmBOtPaUaUsrI2nrrret3Jsx2na8DdeCBB7odAjOXuGkQapdD7fhXiIDlaybFFWPPhi2fQJXv8zgBy1+jul3arU/F7DOXuqm+lHb2q7SApUww7eSogvISCcU8umtfsTWwvM+T2J90CWE2n6lPL774otvhUDsRxtXbyveYFCJg1bVfyubvsRPiVT6YfA4BCJSVQKgTsLJ2ksYgAIFUEiA+pdJtGA2BJkEg1PiEgNWIwy+bmKMsI4k0q6yyivXq1cv23XffBkXds12XK2NKNbGUMaRsrkKXEL788svWt29fR0gF2bV7YfRQmyqYPmbMGJswYYKrpZRPoMr3eZyAlW8Jnmpc7bfffi6TKIkAFOf6uBpYmed9//33rgaZluKJjzKW/I6P+XYhVMaWCvW3atWqvtloe0nsTyJgqW6a7q0sPi3BlCAaPX744QcbPny4EzaLEbA6d+7smps1a1YjPlHcGgIQgMC8BEKdgOErCEAAAsQnxgAEIBAqgVDjEwJWI46YbGKH//cnn3zSll12WZdJ5ethydxs1+kcCTnaIe+8886rr2X09ttvu9pR2jFQRzYB6+ijj3bneXElU/SSAKYi4y1atDAtV7zssstcwXHtZicxR5ld+QSqfJ/HiVUSeA455BC3rFKCmYQWCUZaBqfi7Squrh0adSQRgIoVsLxQo8LnEhslCilLTjsfZuvfp59+akOHDjVlWqkQ/2GHHeZ4qUC/6k6de+65ie3PJ2Bl+tPvdKiMsXPOOcctK23ZsqWJr7LbJHBFfZnk0UDASkKLcyEAgWoSCHUCVk0G3AsCEAiTAPEpTL9gFQQgYBZqfELAasTRmUvM8csBZZ7EKGX8SCDJJWDF7TLnu6e6URJ61O7s2bNdfS1fF8vvfPjdd9+503UviVUSN1QIXjvuSaCKOySGSchSTapctvlrixGwdG20BlamHarbpCL3WjrZo0cPu/rqq23hhRd2OxVKWCp1F8K4fqtWmYSnESNGmHbyk4il4ue5+idBUsv0JDxFjw4dOjjxSIxVt0yiYOvWrfPan03AyubPX3/91dmrZZhxh+y47rrrrHv37omfCgSsxMi4AAIQqBKBUCdgVeo+t4EABAImQHwK2DmYBoEmTiDU+ISA1YgDM5fY4Zfvff3113bPPfe4YuyFiEDaZW7cuHF2++23O6FEwtXAgQNt8ODBtvzyyztxRGKJRJ4hQ4a4JpVppewtfaZrVAx97Nix9TW0fv75Z3vsscds/PjxNmXKFCdqqXD67rvv7tqIFvzOJ1Dl+zyb6OR3IVSmkgqPywYtg9Pyyt69e7tsLNny2muv2R133GFrr712XgEozvWFLCH010WXLh533HE2evRok0gkAVDLCqdNm9agPpaumzNnjmOrbCj1Yfvtt3cCobh07do1UQZZNgErlz/ly0mTJrlstunTpzsbNEa0FFL8VlxxxaKeCASsorBxEQQgUAUCoU7AqtB1bgEBCAROgPgUuIMwDwJNmECo8QkBqwkPSroeDgFlZynzKUnB/HCsN5txxSLWedXv402av4PVLbOX1a00KiSTsQUCEGgiBEKdgDUR/HQTAhDIQYD4xPCAAARCJRBqfELACnXEYFdNEfCZXZdffrnLsooe0WL4cZ+nAUROAev/O1C3/KFWt/r5aegONkIAAjVEINQJWA0hpisQgECRBIhPRYLjMghAoOIEQo1PCFgVdz03gIC5JYOq06WaYb4YvmqMffXVV2755imnnGIrr7yy2wVQS/rSdhQiYNn8Haz5Zm+lrWvYCwEIpJxAqBOwlGPFfAhAoAwEiE9lgEgTEIBARQiEGp8QsCribhqFQEMC2ukvXwF1FYVXQXpfrD9NDAsTsFaw5pu9naZuYSsEIFADBEKdgNUAWroAAQiUSID4VCJALocABCpGINT4hIBVMZfTMAQaEvAF1FVAXzsFatdHFcPfcccdSyqgHgLnQgQs1cCqW/nEEMzFBghAoAkRCHUC1oRcQFchAIEsBIhPDA0IQCBUAqHGJwSsUEcMdkEgRQRyF3FfweqW3gvxKkX+xFQI1BKBUCdgtcSYvkAAAsURID4Vx42rIACByhMINT4hYFXe99wBAjVPoHPnzq6Ps2bNqvm+0kEIQCBdBEKdgKWLItZCAAKVIEB8qgRV2oQABMpBINT4hIBVDu/SBgSaOAEErCY+AOg+BAImEOoELGBkmAYBCFSJAPGpSqC5DQQgkJhAqPEJASuxK7kAAhDIJICAxZiAAARCJRDqBCxUXtgFAQhUjwDxqXqsuRMEIJCMQKjxCQErmR85GwIQiCGAgMWwgAAEQiUQ6gQsVF7YBQEIVI8A8al6rLkTBCCQjECo8QkBK5kfORsCEEDAYgxAAAIpIhDqBCxFCDEVAhCoEAHiU4XA0iwEIFAygVDjEwJWya6lAQhAgAwsxgAEIBAqgVAnYKHywi4IQKB6BIhP1WPNnSAAgWQEQo1PCFjJ/MjZEIBADAEELIYFBCAQKoFQJ2Ch8sIuCECgegSIT9VjzZ0gAIFkBEKNTwhYyfzI2RCAAAIWYwACEEgRgVAnYClCiKkQgECFCBCfKgSWZiEAgZIJhBqfELBKdi0NQAACZGAxBiAAgVAJhDoBC5UXdkEAAtUjQHyqHmvuBAEIJCMQanxCwErmR86GAARiCCBgMSwgAIFQCYQ6AQuVF3ZBAALVI0B8qh5r7gQBCCQjEGp8QsBK5kfOhgAEELAYAxCAQIoIhDoBSxFCTIUABCpEgPhUIbA0CwEIlEwg1PiEgFWya2kAAhAgA4sxAAEIhEog1AlYqLywCwIQqB4B4lP1WHMnCEAgGYFQ4xMCVjI/cjYEIBBDAAGLYQEBCIRKINQJWKi8sAsCEKgeAeJT9VhzJwhAIBmBUOMTAlYyP3I2BCCAgMUYgAAEUkQg1AlYihBiKgQgUCECxKcKgaVZCECgZAKhxicErJJdSwMQgAAZWIwBCEAgVAKhTsBC5YVdEIBA9QgQn6rHmjtBAALJCIQanxCwkvmRsyEAgRgCCFgMCwhAIFQCoU7AQuWFXRCAQPUIEJ+qx5o7QQACyQiEGp8QsJL5kbMhAAEELMYABCCQIgKhTsBShBBTIQCBChEgPlUILM1CAAIlEwg1PiFglexaGoAABMjAYgxAAAKhEgh1AhYqL+yCAASqR4D4VD3W3AkCEEhGINT4hICVzI+cDQEIxBBAwGJYQAACoRIIdQIWKi/sggAEqkeA+FQ91twJAhBIRiDU+ISAlcyPnA0BCCBgMQYgAIEUEQh1ApYihJgKAQhUiADxqUJgaRYCECiZQKjxCQGrZNfSAAQgQAYWYwACEAiVQKgTsFB5YRcEIFA9AsSn6rHmThCAQDICocYnBKxkfuRsCEAghgACFsMCAhAIlUCoE7BQeWEXBCBQPQLEp+qx5k4QgEAyAqHGJwSsZH7kbAhAIIbA5odPtRbtN4ANBCCQcgKLtm1mvTu1sEFdW6S8J3+aH+oErGYA0xEIQKBoAsSnotFxIQQgUGECocYnBKwKO57mIdAUCCBgNQUv08emRKD/pi1syBYta6LLoU7AagIunYAABEoiQHwqCR8XQwACFSQQanxCwKqg08vR9BVXXGHDhg2zI444ws4880xr2XLeF4p3333X+vfvb9OnT7d1113XbrvtNltjjTVib+/bu/HGG23AgAHlMLFBGz/++KOzVfeZNm2abbbZZjnvkfT8shucp8FTTz3VTjzxxIL6ctNNN9nAgQPtlFNOsVGjRlXb1Ea9HwJWo+Ln5hAoOwFlYt05vE3Z222MBkOdgDUGC+4JAQiERYD4FJY/sAYCEPiTQKjxCQEr8FGqgdOzZ09be+217eabb7YlllhiHouffPJJ6969e/2/33vvvdarV695zvNi0YwZM3KKXKUgSSpIJT2/FNuKuRYBqzBqCFiFceIsCKSFAAJWWjyFnRCAQJoJhPqCmGam2A4BCJSHQKjxCQGrPP6tWCuff/65DRo0yGbPnm0TJ060Tp06zXOvCy64wI488kg76qij7Morr7RDDjnEJLzMN998Dc798MMPXdbV8ssvb5dccoktuOCCZbc7dEEqaYcRsAojhoBVGCfOgkBaCLCEMC2ewk4IQCDNBEJ9QUwzU2yHAATKQyDU+ISAVR7/VqyV3377zS1HO+OMMyxu2d93331nBx98sL3wwgt2/vnnO+Fq/vnntxtuuMEWX3zxBnY99dRTtsMOO9jo0aPdMr9KHAhYLCGsxLiiTQhAoDoElHnVp0sL23MTirhXhzh3gQAEmjKBUF8Qm7JP6DsEIPB/BEKNTwhYKRih9913n/Xu3Tu2Dtbrr79ue+yxh3Xs2NGUiXX66afbrbfeGputpc/POeccu+eee6xLly71Pf/5559t0qRJdvXVV5tELh2qXbXffvvZTjvtZK1atao/1wtUc+bMcdle48ePt3HjxrmljYceeqjttddedvTRR8fWwPrss89clpjuf/nll1u/fv3sp59+iq2ZJTu6du1qBxxwgKtBpT5JwHvuuedcfa+9997b9t9/f2vXrt08Hvz+++/t+uuvt+uuu85mzpxpG220kQ0fPtyJdyNHjrQkSyjLlYH1+++/2xNPPGGXXXaZTZkyxb788ku37FO+Gzx4sLVt23YesdH3X35r3bp1g8/j6m198cUXLsNuxRVXtOOOO85OO+00x23VVVd1DHfeeWeT/8T/mmuucXYoCy+br5M8Gp07d3anz5o1K8llnAsBCECg4gRCnYBVvOPcAAIQCJ4A8Sl4F2EgBJosgVDjEwJWCoakF6mWXnrpeTKrvLil7CtlVXlhQwKRxB9//PDDD07E+eCDDxq04UUlZWzFHVq+eN5559XX3vIC1iuvvGLrr7++jR07tv4y1d7adtttYwUpZYr9/e9/dyKUF6+aNWvmBJW4ou9ewNpyyy3Niz+Z9vXt29cJZYsuumj9R5988okT0u644455uqN/V39fffXVgmuAlUPAkqA2ZswY9yfu2G677eziiy+21VZbrf7jqICXVMBaaKGFnOgo1jo0brT8dM0117QRI0bYpZdeGmvH4Ycf7mzMFMsKeUQQsAqhxDkQgEBjEAh1AtYYLLgnBCAQFgHiU1j+wBoIQOBPAqHGJwSsFIxSv0xQmUN33nmny7bS4ZcXSvx44IEHXCaNlhL26dPHttpqK5eR5cUIv1Ohsn58fay5c+faSSed5EQLXXvuueeaFyKU6XTCCSfYww8/7LKmlNklUSQqOHXo0MHV0lJmk0Sa5s2bO7syBSl9JuFEIllUvNK5+QQsnSPblE2kjCQd6qvEKPUpWrBePM4++2yXfSRRSDZvsMEG7h7amfGYY45xmU/5dmqMDolSBaw//vjDZbYpW0yZY8qA69Gjh2P19ttvO/633HKLZYpxpQhYDz30kMs6U2acaqZ98803LtNKGWC77LKLbb755m5sKDNL9j3zzDMm8UqipB9HSR8LBKykxDgfAhCoFoFQJ2DV6j/3gQAEwiVAfArXN1gGgaZOINT4hICVkpHpC7VH62D5Au/ffvut26FQgpLECi39U8F2/2/q4iOPPOJEnajg8/LLLzvhpGXLlk5EWWuttRrQUKaSlvn98ssvLqNJOyFGBadjjz12nmLxmYLUeuutVy9eKfOnf//+VldXV3+ffAKWsocylzxKdJE4pdpgEt9kh4533nmnflliZn+iQlIxAlaSYXLKKac423R89NFHbomgWMt3Ehajx8cff+z8pZ0k7777btt6663dx6UKWJkZeGpTddQk7mlppWyKHspkGzZsmKujVkx9NASsJCOEcyEAgWoSCHUCVk0G3AsCEAiTAPEpTL9gFQQgQA0sxkCJBHwB9ugOg/rS69mzp/Xq1as+20pCjYq064+yp7Skz4sXqnMVFbWUlbTnnns6AShu18KoUORFj6jgpPpKquEUPaKfP/jgg06YUSZQnHil6/IJWDvuuKPL3IouE9R1cTWg/HLKbP2JClzquzKi8h0+AyvfedHPowKWsuYkHKr+VLadH31flI2lP1paWYqANX36dOf7jTfeuIHZ3t8S8FQTS8szM7km6Wf03Ee6b2jrtWhW7OVcB4FgCdQtupi17tXH2gwaEqyNGJabAC+IjBAIQCBUAsSnUD2DXRCAQKjxiQyslIxNZVSpQLeKfXtBR4XKVTQ9M9smU8hR/SvtVNimTZsGywp9Rk7c7oYeS6ZQlG+Xwejnm266qUlM0XHhhRfaYYcd5sSZbILXtGnT3HJBHcUIOPn6E92xMamAFbUt25CJE9W8aBQVtTKvj+trMf33RdyV1RXXP9UHU100ZeH5Q0sNd911V7fsVMXfo9lxSR4NBKwktDg3jQTa9N/b2u57UBpNb/I2hzoBa/KOAQAEIBDsLl+4BgIQgECo8ycErJSMTS3j0w56yqJSHSwV5Nb/x+046Iu+qyi46i9J0FCm1IEHHtigsLvPLqqUgKW6SxLOVFdJ9stWX7/LY8+XgSXBpdAi5vn64+9VzV0I40StxhKwdF8Vsb/qqqvcDpKqIRY9tOOklhBGi8kX+nggYBVKivPSSqDZIu1s8TsfTKv5TdruUCdgTdopdB4CEHAEiE8MBAhAIFQCocYnBKxQR0yMXV4MkRDUrVs3l5E1//zzz7Mzoc80ev755+3222+3N954w44++ugGBeDVfL6MJZ1TSgbWtddeawMHDrTx48e7IuZDhw51YpSyyCohYOXrT1PPwIoOKQmKGh8q+H7//ffbzJkz3ccq8q56WEsssUSiJwMBKxEuTk4hAQSsFDrt/00OdQKWXqJYDgEIlIsA8alcJGkHAhAoN4FQ4xMCVrk9XcH2/A6DKoSuYt+qD6UC4GeeeaYrxB49fNH3f/7znzZ16lR78803XTbWwgsvXH9avhpY2tVPtbSU2RRXAytuWV1cRtVXX33lMr9UE0uZP6q7VQkBK18NLL8To3ZFrNYSwkJqYF1zzTXOj0lqYPmi69GlifmWEGYbmqp19uKLLzqRUTsRxtXPyjesEbDyEeLztBNgCWF6PRjqBCy9RLEcAhAoFwHiU7lI0g4EIFBuAqHGJwSscnu6gu35HQZ1i/XXX9+OP/54t7OdMrEyD1/0XUv4JE6ooLfOj9agKnQXwk8//dQmTpxonTp1ylp0PZ8g9eijj7psrJVXXtnZrHpLOsq5hNAXaW/evHmDe+g+EmmUTTZo0CArZhfCYmtgFboLobKgojtEerFy2WWXdXYvs8wy9S72gqB2hixUwPrpp5/sqKOOctl60d0OfaOqkzZ8+HAn7CFgVfAhpunUEXBF3Pv0szZ7NNy5M3UdacIGhzoBa8IuoesQgMD/EyA+MRQgAIFQCYQanxCwQh0xMXb5XQH9MjwtH1Q9rMy6UrrUF32XgCLxQlk+ytqKHnPnznVZP2PGjHHF088991zr3LmzO+W5556zE044wYkZEj5OP/10a9WqVdECVvRexx13nMvsktBUTgFLGWNnn322qX1lp6lf66yzjv388882YcIE1x9lYVVTwJLPlPmm7CbtenjOOedYjx49XN/ffvttx/+WW26xvn37uqV7fldAL3xNnjzZnXPkkUeaaorJfi2VlKCocwoVsOTTu+66y3bbbTfna9khQVKZe8pI0+6U8rN2JlSNrPbt2yd6Mvy4mTVrVqLrOBkCEIBApQmEOgGrdL9pHwIQCJ8A8Sl8H2EhBJoqgVDjEwJWykbkI488Ytttt52zWjvHZS4L9N3xRd8ldm2xxRbzZPH481TU22fmxKFQxtJ5551XXxMpyS6EmVlLWsao9t577z2XIbXVVluVVcCS/dpp79BDDzVlJ2UeErbef/99U3ZTtZYQygYJRBLT9CfukD8vvvjiBsXTJXxJ2Bo2bJipdlf06N27t8u623333RMJWLJjxIgRdumll8ba0aFDB7dUtHv37omfCgSsxMi4AAIQqBKBUCdgVeo+t4EABAImQHwK2DmYBoEmTiDU+ISAlbKB6es4TZ8+3dWmylwWGO2OL8B+xBFHxNbJ8ucqQ0m7G0oM09JDHcrSUV0m7UynzCt/lCJgRZfx+WLhCyywgMk+ZR9FBS/Z0bVrV1c7tpUpOAAAIABJREFUq9BdCL2NEmquv/56J8aoOPlGG23klsdJmNl3333drozVFLBk1++//25PPPGEXXbZZTZlyhT78ssvnT3aHXLw4MENCtv7fvhrxo4d665p165dfTF8FeYXnyQZWGrX+1oF9jWGZIcyw5QBNmTIkPqlnUkfCwSspMQ4HwIQqBaBUCdg1eo/94EABMIlQHwK1zdYBoGmTiDU+ISA1dRHZhPqv7LNVABfyxkz60o1IQwV6SoCVkWw0igEIFAGAqFOwMrQNZqAAARSToD4lHIHYj4EaphAqPEJAauGB11T65rP2tIyxUsuucTVjIoequelZZc777xz7OdNjVc5+zvjikWs86rfl7PJ8rXVckmrW26Y1a10QvnapCUIQCA1BEKdgKUGIIZCAAIVI0B8qhhaGoYABEokEGp8QsAq0bFcHg4BvwvhK6+8YieeeKJbEqei6KoHpl0QR44cabNnz866c2M4PUmfJUELWP+Ps27FkVa3yqnpg4vFEIBASQRCnYCV1CkuhgAEaoIA8akm3EgnIFCTBEKNTwhYNTncmmanchU+90RUyF1/2rZt2zQhVajXaRCwrGV7a97tvxUiQLMQgECoBEKdgIXKC7sgAIHqESA+VY81d4IABJIRCDU+IWAl8yNnB05AIpZ2GRw3bpxNnjzZVPReu+tpJ8Z99tnHunXrZnV1dYH3In3mIWClz2dYDIGmQiDUCVhT4U8/IQCB7ASIT4wOCEAgVAKhxicErFBHDHZBIEUE0iBgsYQwRQMKUyFQRgKhTsDK2EWaggAEUkqA+JRSx2E2BJoAgVDjEwJWExh8dBEClSYQtIClIu4rDLe6DsdUGgPtQwACARIIdQIWICpMggAEqkyA+FRl4NwOAhAomECo8QkBq2AXciIEIJCNQOfOnd1Hs2bNAhIEIACBoAiEOgELChLGQAACjUKA+NQo2LkpBCBQAIFQ4xMCVgHO4xQIQCA3AQQsRggEIBAqgVAnYKHywi4IQKB6BIhP1WPNnSAAgWQEQo1PCFjJ/MjZEIBADAEELIYFBCAQKoFQJ2Ch8sIuCECgegSIT9VjzZ0gAIFkBEKNTwhYyfzI2RCAAAIWYwACEEgRgVAnYClCiKkQgECFCBCfKgSWZiEAgZIJhBqfELBKdi0NQAACZGAxBiAAgVAJhDoBC5UXdkEAAtUjQHyqHmvuBAEIJCMQanxCwErmR86GAARiCCBgMSwgAIFQCYQ6AQuVF3ZBAALVI0B8qh5r7gQBCCQjEGp8QsBK5kfOhgAEELAYAxCAQIoIhDoBSxFCTIUABCpEgPhUIbA0CwEIlEwg1PiEgFWya2kAAhAgA4sxAAEIhEog1AlYqLywCwIQqB4B4lP1WHMnCEAgGYFQ4xMCVjI/cjYEIBBDAAGLYQEBCIRKINQJWKi8sAsCEKgeAeJT9VhzJwhAIBmBUOMTAlYyP3I2BCCAgMUYgAAEUkQg1AlYihBiKgQgUCECxKcKgaVZCECgZAKhxicErJJdSwMQgAAZWIwBCEAgVAKhTsBC5YVdEIBA9QgQn6rHmjtBAALJCIQanxCwkvmRsyEAgRgCCFgMCwhAIFQCoU7AQuWFXRCAQPUIEJ+qx5o7QQACyQiEGp8QsJL5kbMhAAEELMYABCCQIgKhTsBShBBTIQCBChEgPlUILM1CAAIlEwg1PiFglexaGoAABMjAYgxAAAKhEgh1AhYqL+yCAASqR4D4VD3W3AkCEEhGINT4hICVzI+cDQEIxBBAwGJYQAACoRIIdQIWKi/sggAEqkeA+FQ91twJAhBIRiDU+ISAlcyPnA0BCCBgMQYgAIEUEQh1ApYihJgKAQhUiADxqUJgaRYCECiZQKjxCQGrZNfSAAQgQAYWYwACEAiVQKgTsFB5YRcEIFA9AsSn6rHmThCAQDICocYnBKxkfuRsCEAghgACFsMCAhAIlUCoE7BQeWEXBCBQPQLEp+qx5k4QgEAyAqHGJwSsZH7kbAhAAAGLMQABCKSIQKgTsBQhxFQIQKBCBIhPFQJLsxCAQMkEQo1PCFglu5YGIAABMrAYAxCAQKgEQp2AhcoLuyAAgeoRID5VjzV3ggAEkhEINT4hYCXzI2dDAAIxBBCwGBYQgECoBEKdgIXKC7sgAIHqESA+VY81d4IABJIRCDU+IWAl8yNnQwACCFiMAQhAIEUEQp2ApQghpkIAAhUiQHyqEFiahQAESiYQanxCwCrZtTQAAQhsfvhUa9F+A0BAAAIQgEANEli0bTPr3amFDeraogZ7R5cg0HgEQn1BbDwi3BkCEAiFQKjxCQErlBFSQ3b8/vvvpj/NmzevoV7RlVwEELAYHxCAAARqn0D/TVvYkC1a1n5H6SEEqkQg1BfEKnWf20AAAgETCDU+IWDlGDQSYZ577jm75557bPLkyTZjxgx39hprrGHrr7++9e7d23r27Glt27YNeOhV17Q5c+bYSSedZPvvv79tttlm1b15Dd/tqaeesq5du9oBBxxgF1xwgbVu3Tqo3iJgBeUOjIEABCBQEQLKxLpzeJuKtE2jEGiKBEJ9QWyKvqDPEIBAQwKhxicErCwj9bXXXrNjjjnGJk2alHMsb7jhhjZ27FjbeOONGfNmduqpp9qJJ55o06ZNQ8Aq44hAwCojTJqCAAQgAIGiCCBgFYWNiyCQlUCoL4i4DAIQgECo8QkBK2Zsvvrqq7bPPvvYzJkzrUePHjZ8+HAnUC2yyCLWrFkz+/HHH00OvfTSS+2WW26xtdZay2699Vbr2LFjkx/pCFiVGQIIWJXhSqsQgAAEIFA4AZYQFs6KMyFQCIFQXxALsZ1zIACB2iYQanxCwMoYd5999plbpnX33XfbmDFj7Mgjj7RWrVrFjs65c+faeeedZyNHjrTDDjvMzj777Kzn1vbw/rN3CFiV8TQCVmW40ioEIAABCOQnoMyrPl1a2J6bUMQ9Py3OgEDhBEJ9QSy8B5wJAQjUKoFQ4xMCVsaIu+mmm2zgwIE2dOhQV2soX32rjz76yAYPHuyysm688UZbccUVXYu+nVNOOcVGjRo1z7j2Qo+uGTBgQIPPv/jiC5swYYIT0SRcfPfdd67uVrdu3eyQQw5xmV7KBNOh+x5xxBGm2lNXXnmljR8/3saNG2dLLLGEHXrooTZs2DCbb7757Pvvv7eJEyfaXXfdZVOmTLEvv/zSOnToYBtttJE7p3v37lZXV1dvR9T+IUOG2CWXXOJsev311901e++9t+211171tZi8wJLZ0cz+vffee3b99dc7O1RfTP3acccdna2eXWYbP//8sz322GOub7L9119/dcsT99tvP9tpp53mEQ0lLOq8yy+/3P1X/NS/PfbYw/kqn08z71+MP6644gq3jFJM5Y+HHnrI2b311lvb4Ycfbptvvnm9D6P3kx+1JFV85KPtt9/eCaTyc8g1sDp37uy6MWvWrFqN4fQLAhBIKYFQJ2ApxYnZEIBAGQkQn8oIk6YgAIGyEgg1PiFgRdwskUcCkYSaBx54oKAaTn/88Yd9/vnntuiiizbYda9YAUsCkQQjCUJxh0Sn6667zgkyUQHrlVdecYXlJX74495777VevXrZJ5984gSiO+64I7bNBRdc0Ik9/fr1qxdVvP0SUL766iu3nDLzOOqoo+z00093AlIhAtaTTz7pirurj5mH+nX++efbLrvs0kDYkU+OP/54u+iii2JtHzRokMuCk2CnI5oVF3eBRCwv8BXyhBfrDwlYEkLlAwlo0UO8b7jhBrcJQPTIxqddu3a25557uiWroRZxR8AqZDRxDgQg0BgEQp2ANQYL7gkBCIRFgPgUlj+wBgIQ+JNAqPEJASsySt966y0nFEiMuvnmm+tFkWIGcjEClhfQrr32WreTn2pvyRbthvj222+7f1PNLWU/XXzxxS6TyGdgSTCRCKRMqR122MFlXDVv3txatmxpo0ePdsXVlVWmNpZZZhnXpQ8//NAuvPBCO/fcc22bbbZxmVFLL720+8zbr79LVDr55JNtnXXWMWVDKatK4tUCCyzgsro6depUjyjbEsI333zTJDbpvyeccILrg/omO5WddNxxx9lPP/1kd955p3kx5LfffnOi1ogRI1ymlYrDS6RTVpMylc466yyXdRYV0l5++WXr27evLbTQQq5vXbp0cYKYfKtMtfvvv9/Zn5n1FufjUv0hoUr3PPjgg619+/ambD3xv+qqq6xPnz529dVX28ILL+xu/d///tfxUQaTNg+QkKqaa/KRlrJKvNKBgFXM08g1EIBAUyYQ6gSsKfuEvkMAAv9HgPjESIAABEIlEGp8QsCKjJhy1hkqRsB64YUXnLAhoeiaa65xAk/0eOaZZ2znnXd2SwjV/mKLLdZAwDr22GOdUKUlg/6QACKxRkKXxK+VVlqpQZvvvPOOy7ySeHTbbbe5JX1RAUvLBTOvi4pmKl6vrCZ/xAlYylLTckwJTco8kj1+CaS/7uGHH3Z91/I6iTzqg7dt8cUXd2LPUkst1cD2b7/91mWWPfvssy67bO2113Z9kAipNvQnep9HHnnEtttuOycqnXnmmU7cy3WU6o+4umjK6BIviYtit+qqqzbgHRXjvG2+nxIYEbBCDfHYBQEIhEog1AlYqLywCwIQqB4B4lP1WHMnCEAgGYFQ4xMCVkIByws0ce6PZvYUI2DlG1Je/NByOZ8hlktMyteePld9JwlKErpuv/12W3PNNRsIKgcddJBbojf//PM3aC5bDa84Aeubb75x9ap0D9mtTLHMQ8Xz+/fv7/7Z9+2+++5zy+yUhSXRKe6QqKNaXFpWqfpWM2bMcCKVlt1p6WHPnj1tySWXjK03VQifXOcU4w/P++OPP64XDCUeSrhSltUTTzzh6mNlHqqJtdtuuwUrYD3SfUNbr8X/1WXjgEBTIFC36GLWulcfazNoSFPobqr7GOoELNVQMR4CECgLAeJTWTDSCAQgUAECocYnBKyIswvJwKqWgKVaTl9//bXLQvrggw/s6aeftsmTJ7vC5+uuu269+BEVsFQ0XMXNsx1aiigx6d1333VL1pS59PjjjzvRREf0+mIFuDgByy/N9A9Brucr2rczzjjDLS0s5PDF8rXsT0sO/ZI7XausMi0r3H333W2ttdZqUKuskLZ1Trn8ESdgqcaYlg/Kz9EsuKhtYicxTjXNlM3WunXrQk2vynkIWFXBzE0CJNCm/97Wdt+DArQMkzyBUCdgeAgCEIAA8YkxAAEIhEog1PiEgBUZMT6jZrnllnNL3TKX8GUbXHHZSMUKQMpEUu0mFVXXLnRxR1IBS6KOakWpELrEq2xHpQQsz3X27Nl5n89o33KJhZkNRXd7VH+VmXXZZZfZiy++2ODUDTfc0BW633jjjfPaohPK7Y84ASvu3zKN8wxlNwJWQa7jJAhUhUCzRdrZ4nc+WJV7cZPiCIQ6ASuuN1wFAQjUEgHiUy15k75AoLYIhBqfELAi48wvdVMm1j333OMKgBdylEvA0m6BqnGkneu0BG7TTTd1Nqjoui+UruLnOnymTr4MrGhGkoqKqz2JIGpzgw02cMXFtUxQhdQrLWCphpWv3VUs10Ku8+coa+qNN94w1deaNGmSTZkyxX2kul4SKFdbbbWczVXCH8VmYL322msug0xjAgErySjgXAhUlgACVmX5lqP1UCdg5egbbUAAAukmQHxKt/+wHgK1TCDU+ISAlTHqVDxd9Zok6px99tlup798R1IBS7vrjRo1yrRELq5u1oEHHuh22JPgFD38MjKJToUKWBLjtCvhVltt5XYoXHbZZRu0qYws1Z6aPn16xQQsv0ROYpJ2GVQR+kIOX5A9rjh9IddnnvPee++ZCqtLIMwsPh/Xns+iK6c/4gSsX375xUaOHOmEKYlt22677Tzm+AL0oRZxZwlhMSOSa2qBAEsIw/diqBOw8MlhIQQgUGkCxKdKE6Z9CECgWAKhxicErAyPasmYRIK7777bTj75ZFdPKVe9oTlz5tgxxxzjhJmoGOUFB9U2knAUFaN0zcCBA03iUvSabIXRZaKyibRznoSvJEsIcy1l1O6A+lw26qhUBpYEu9GjR7sdElXTSn/XLnzRQzv+afdAFZH3OzC+/PLLrnaVDglOmcKXmGinwTFjxtiECRNs1113daKg7qFdC4cMaVhcWf3VvfWnEAGrEv7ItlzQF2kfOnSoE7Kiwqmy6FTE/qqrrqKIe7ERmOsgUGYCroh7n37WZo/BZW6Z5spNINQJWLn7SXsQgED6CBCf0uczLIZAUyEQanxCwIoZga+++qrts88+NnPmTOvWrZsNGzbMZcUstthiVldXZ1q2p9pK2i1PS9FUq0q1lVQ4vHPnzq5FL76oMLd28ZNg1apVK3vppZecMKbd8j766KMGApbP/trxf9k7EyirymNtFw0NAgEFAopGAYdookKMLQ4QUXGMIiIYBgVMEByAiEC8qIhxQiOiBlTEKY6giKAhJk5oiGjA9AoXo9erccLruIwY48IJxX+935/dOd2c7jP0Oadrn/3stVgaeu9vVz1VXfl8V321jz46PBMdcXv11VftkksuCXOddOUiYOnY3KBBg+z73/9+EEZkZ/PmzcMXAefOnRts/uSTTwouYGltdbGJly4xHT58uGkO1tSpU23SpEnhGOPGjRuDkCdhrq6gV1e0k4CnTrLKykrT8T7NuJJPBx98cBB31Jn27LPP2nHHHWft27e3WbNm2aGHHhoESHU5Pfzww6EDa6uttqp3WHpqOhQjHvUJWKnCqfhMnjzZunbtGnJEX2G88sorg2leO7CivK+urk5KTcdPCEAgJgS8bsBigg8zIQCBIhKgPhURLktDAAKNIuC1PiFg1RPW//u//7Pp06fXiEb1RV+zqiRwSZDp3LlzzW0SXyRC6WhY3UvCzp577mk6mpbagZU6c6nuM/qSnuxRx5REoGXLloW5WLnMwKq7pmxXl9Ff//rX0PWko3X6yp2ufIfQR89F75L4ou4hdT9JQJLP9Q2SV+eU/qR2H0kcFEMJVOkuiXkSsvbff//w44a46+fqhNOAfIlpzZo1a/CXuhjxaGhge6pwmmpYt27dQpecRMy6Ala0nmaYpeZS9HzqAP10X6mMvryZKormU+kQsPKhxjMQgEApCHjdgJXCd94BAQj4JkB98h0frINAkgl4rU8IWA1kpUQXzW2SsKPZROruUbeSBAUNAh84cGDo8FHnT7rriy++CMPDJbCoEyoSrUaNGhWGxKsrq67ooE4cdS8tWrTIJD5IuNJ9emb77bcPHUdTpkypOSKXScCSXTqCpiN1t99+u61ZsybYr+N2Oq6mI3s6Ljl48ODQBaUjeerQylfA0rvULfSb3/wmCFVaU3/UNaVLc6jUSaYjc7JFIlr//v2DsNWvX7+ajq1UnuL45JNP2q233ho4StTaa6+9wlBzHRNMFQ713KZNm2zFihVBqFIXneyQzxLndL+OImYSr6L3Fzoemb44qPdJTLzttttCl9yRRx4ZBDzFuW/fvghYSf5/EXyHAATyIuB1A5aXMzwEAQiUFQHqU1mFE2cgUFYEvNYnBKyySjOcgUDTEKADq2m481YIQCAzAa8bsMyWcwcEIFDuBKhP5R5h/INAfAl4rU8IWPHNKSyHgBsCq+ZvZVU7b2hae7boZhXbjraKHuc3rR28HQIQcEXA6wbMFSSMgQAEmoQA9alJsPNSCEAgCwJe6xMCVhbB4xYIQKBhAi4ErH+bWLH9RKv47lWEDAIQgEAg4HUDRnggAAEIUJ/IAQhAwCsBr/UJActrxmAXBGJEwJOAZVt0sxZ9XokRPUyFAASKScDrBqyYPrM2BCAQDwLUp3jECSshkEQCXusTAlYSsxGfIVBgAr4ErB2sRZ9XC+why0EAAnEl4HUDFlee2A0BCBSOAPWpcCxZCQIQKCwBr/UJAauwcWY1CCSSgCcBSzOwKnackcg44DQEILA5Aa8bMGIFAQhAgPpEDkAAAl4JeK1PCFheMwa7IBAjAi4ErC12sIquoxGvYpQ3mAqBUhDwugErhe+8AwIQ8E2A+uQ7PlgHgSQT8FqfELCSnJX4DoECEaiqqgorVVdXF2hFloEABCBQGAJeN2CF8Y5VIACBOBOgPsU5etgOgfIm4LU+IWCVd97hHQRKQgABqySYeQkEIJAHAa8bsDxc4REIQKDMCFCfyiyguAOBMiLgtT4hYJVRkuEKBJqKAAJWU5HnvRCAQCYCXjdgmezm5xCAQPkToD6Vf4zxEAJxJeC1PiFgxTWjsBsCjgggYDkKBqZAAAK1CHjdgBEmCEAAAtQncgACEPBKwGt9QsDymjHYBYEYEUDAilGwMBUCCSPgdQOWsDDgLgQgkIYA9Ym0gAAEvBLwWp8QsLxmDHZBIEYEELBiFCxMhUDCCHjdgCUsDLgLAQggYJEDEIBAjAh43T8hYMUoiTAVAl4JIGB5jQx2QQACXjdgRAYCEIAA9YkcgAAEvBLwWp8QsLxmDHZBIEYEELBiFCxMhUDCCHjdgCUsDLgLAQikIUB9Ii0gAAGvBLzWJwQsrxmDXRCIEQEErBgFC1MhkDACXjdgCQsD7kIAAghY5AAEIBAjAl73TwhYMUoiTIWAVwIIWF4jg10QgIDXDRiRgQAEIEB9IgcgAAGvBLzWJwQsrxmDXRCIEQEErBgFC1MhkDACXjdgCQsD7kIAAmkIUJ9ICwhAwCsBr/UJActrxmAXBGJEAAErRsHCVAgkjIDXDVjCwoC7EIAAAhY5AAEIxIiA1/0TAlaMkghTIeCVAAKW18hgFwQg4HUDRmQgAAEIUJ/IAQhAwCsBr/UJActrxmAXBGJEAAErRsHCVAgkjIDXDVjCwoC7EIBAGgLUJ9ICAhDwSsBrfULA8pox2AWBGBFAwIpRsDAVAgkj4HUDlrAw4C4EIICARQ5AAAIxIuB1/4SAFaMkwlQIeCWAgOU1MtgFAQh43YARGQhAAALUJ3IAAhDwSsBrfULA8pox2AWBGBFAwIpRsDAVAgkj4HUDlrAw4C4EIJCGAPWJtIAABLwS8FqfELC8Zgx2QSBGBBCwYhQsTIVAwgh43YAlLAy4CwEIIGCRAxCAQIwIeN0/IWDFKIkwFQJeCSBgeY0MdkEAAl43YEQGAhCAAPWJHIAABLwS8FqfELC8Zgx2QSBGBBCwYhQsTIVAwgh43YAlLAy4CwEIpCFAfSItIAABrwS81icELK8Zg10QiBGBAyc9ZZVdflhQi7fespkd2bPSRv2osqDrshgEIJAsAl43YMmKAt5CAALpCFCfyAsIQMArAa/1CQHLa8ZgFwRiRKAYAlbk/vH7VNr4w1rGiAamQgACngh43YB5YoQtEIBA0xCgPjUNd94KAQhkJuC1PiFgZY4dd0AgdgS++eYb++qrr6yysjTdS8UUsNSJtWB8m9jFAIMhAAEfBLxuwHzQwQoIQKApCVCfmpI+74YABBoi4LU+IWDFKG/ffPNNu+eee+zRRx+1Z5991j755BPbddddbf/997fhw4fbj370I2vdunWTePT0009b37597dRTT7Wrr746bzs+++wzO+uss2z+/Pm2cuVK69OnT9b+eOaTtRM53Pjhhx/aiSeeaO+9957de++9IRd0ffDBBzZ79mzr1atXyItSXEUVsNo3swUTELBKEUfeAYFyJOB1A1aOrPEJAhDIjQD1KTde3A0BCJSOgNf6hIBVuhzI+03qppFAMX78eFu/fn296xx++OF27bXX2i677JL3u/J9sCkFrDjwyZdrQ8/VJ2DdfffddtJJJ9ldd90VBK5SXMUUsDQDa/SPOEJYijjyDgiUIwGvG7ByZI1PEIBAbgSoT7nx4m4IQKB0BLzWJwSs0uVA3m+SOBQJETNmzLCBAwdax44drVmzZvbll1/a//7v/9rll19uCxcutEGDBoXupc6dO+f9vqZ8MJ8OrCTxySY25SJgbd2+mR3RqwXiVTZB5x4IQKBeAl43YIQMAhCAAPWJHIAABLwS8FqfELC8Zsy/7fr666/t/PPPt8suu8zuvPPOIGRJuKp7/etf/7KJEyfaHXfcYffff78df/zxzj1Lb16uAlbS+GQT1KYQsKqqqoJp1dXV2ZjIPRCAAARKRsDrBqxkAHgRBCDglgD1yW1oMAwCiSfgtT4hYDlPzVwEnUi4uOiii4LolXpt2rTJVqxYYfPmzbPly5eHo4j9+vWzoUOH2qhRo6xt27ZpSWie0i233GKLFi2yNWvWWLdu3YI49vOf/9y6d+9e80xDRwh11E2i2tKlS033RbO7NLNrwoQJ1rNnzxpRLhd/9fJc7s/EZ/Xq1cHXxx9/3NatW1cyPvIjnW3REUFxPvfcc+2SSy4JM9B23nlnUyee+KXOwNI6iufatWtrxVL5MHny5MBa/BcvXhyY171UpAYMGGAnnHCCXXHFFdaqVausfzsQsLJGxY0QgECJCXjdgJUYA6+DAAQcEqA+OQwKJkEAAoGA1/qEgOU8QXVEcNq0aWEw+g033GBjx461ioqKnKzesGGDzZw5M/xJd9U3O+tPf/qTjRs3zl566aXNHpOQdfvttweRR1d9ApaeHTNmTPh5uqvuOrkIUlqvEHz0tT7xvfjii4O4VvcqJp/oXQ0JWO3btw9ikmZa6eratastW7YsCIjZClgSNKN33HzzzSEmdS8xkNCVTwcfAlZOv5LcDAEIlJCA1w1YCRHwKghAwCkB6pPTwGAWBCCAgEUO5E8gmvGkriB1x4wePdr222+/mjlYDa2sAecSLCRE6St1s2bNsiOOOMJatGhhr776ql1wwQVhdpbW1eysDh06hOXefvttGzlypD355JM2derUIGxIONFRxRtvvNHU1XPwwQfbTTfdZF26dEkrYEk4U9fPbbfdFt5z5plnhvXVDZb67pNPPjkMn1cXWK4CViSeScjJh4+eV1eT+Oy2226hy+mggw6yyspKe/8CViEVAAAgAElEQVT990PHmoSdI488suB8UuPWkID1yCOP2L777mtz5861vffe2z7++GNr165d+Ge6rxDWd4RQYqI6tPbaa68a3pENWuuUU06x//u//wv50KNHj5wSFgErJ1zcDAEIlJAA/4FYQti8CgIQyIkA9SknXNwMAQiUkIDX+kQHVgmTIN9XSYR64IEH7JxzzqnVDSVBav/99w+ClESXrbfeerP5WO+++244IvjCCy+EDp5DDjmklhnvvfdeEC7UbaUjfv379w8/11E6/f2UKVPs0ksvrXWc7IsvvrCzzz7b5syZY48++qgddthhaQWs5557zoYMGWJ77LFHWC8SxyIDnn32WTvuuOPCcTaJLp06dcpLwGoMn48++ih0I7322mtBuPne975Xi4+6syS+STwqNJ9cBCx135166qm1bMv1K4RR3B577DG77777bPfdd69ZrzHHB7XIY/32sR9Ubj6braGcr9i6q7U+4hhrM2psvr8aPAcBCEAgIwGvG7CMhnMDBCBQ9gSoT2UfYhyEQGwJeK1PCFgxSil1P/3+97+3e++9N8yxqnvcTV8g1DFBdRJF16pVq0xH4CQUXXfddaFzp+4VdexIqNEfCR0Srq6//voagSoTpoZmYNX3bNQRpC8mLliwIHw5MZ8OrGj9fPhEws2wYcPClxxbtmy5mbkS93RUsph8GurAeuaZZ0Ic1HWXeuUqYOnZJUuW2ODBg0NXXuoxwuj44IMPPmjHHntspnBv9vN8BKxokdaDhtm3xk/O+Z08AAEIQCAbAl43YNnYzj0QgEB5E6A+lXd88Q4CcSbgtT4hYMU0qzT7Scf8/vznP9vDDz9sDz30UBjMrq4sHfE78MADg2cSuyTOpBvsHrleV3z6/PPPw/HBt956KzyvNTNdmQQsdTL985//tNdffz2sK7s1LF2D4Xv16lXznsYIWKk25sonk3/6uTqgJPQUg09DApa65NLFIR8BS8csR4wYYd/97ndrjhFGxwffeeedICRqLlmuV2MELHVidbr7wVxfyf0QgAAEsiLgdQOWlfHcBAEIlDUB6lNZhxfnIBBrAl7rEwJWrNPqP8bra4H6ctyVV15pqTOlGvryXn0C1qeffpp2tlJDqOoTsGTXNddcEwbQS2BLdxVDwKr7nkx8skmDSMAqJJ/ovaUSsL7++uvwhUodSY2OEWbThZaJT6MErC7bWKcFv830Cn4OAQhAIC8CXjdgeTnDQxCAQFkRoD6VVThxBgJlRcBrfULAcp5mdY/3NWtW/5whddBoqLeOFmow+c4775xXB1ahBBoNQZfoo2NpHTt2tAMOOMB69+5t2267bRhGrktim66owyjXDqzG8slG4KubIvV1PuUj8JVawNL7NANLx0qjY4SNPT4Y1sxjBlbke5uRp1jb0eOc/yZiHgQgEFcCXjdgceWJ3RCAQOEIUJ8Kx5KVIACBwhLwWp8QsAob54KvFnXHaOD2HXfcEb4EWN+VTljJZgZWNLA93YynFStW1BxHzFWgicSh008/3X71q19tNn8r8k1fMcxXwCoFn7p+6whhNCOsMXxS19UXIE877bRaRz0zCWX5HCHUO6PB/t/5znfs4osvtrPOOsv+8Y9/hEH6EhfzufIRsCq6bGNbHHEM4lU+wHkGAhDImoDXDVjWDnAjBCBQtgSoT2UbWhyDQOwJeK1PCFjOU0tfyVMXk457aci4hJMWLVqktVqDvvXVP32VUN01W265ZY1YkekrhJqhlTrAu6GvEOrl0TBwCSDnnXeeadB43759a+ZEtW7dOogjM2bMCF8/VGdY6qWZWPJHx9kac4SwUHxWr15tixcvDp1JqZe+cCiW48aNs9mzZwexR11wufL529/+FmKz3XbbbSYUpfqQOqusWAKWjhFeeOGF9tvf/jZ82VIxkG2KV/PmzfP6jaiqqgrPVVdX5/U8D0EAAhAoFgGvG7Bi+cu6EIBAfAhQn+ITKyyFQNIIeK1PCFgxyER1+YwePdo0gHv48OF2xhlnhCN4Eok2bdpkGvKt7hkJQhs3brQ777zTBg4cGDxLFWA0jH3WrFlB4JII9uqrr4Yv6y1cuNBOOOEEUxdQhw4dwnMaEK9B7hIkJNqMHz/e1Cml4ehPPPGETZs2LQxll+gj8SLdDKxI5Dn66KOD+LPLLruEtfXeSy65JHSU6WqMgKXnG8tH7OSrhpfLLn3NsW3btiZhSZ1hEui23377WoPUc+UTdT1pcL2YT548OXSkKaaXXXaZLVu2LIiNhRSwpk6dGvxp1arVZlmueB111FGhu07ipcTPww47LO/fBgSsvNHxIAQgUGQCXjdgRXab5SEAgRgQoD7FIEiYCIGEEvBanxCwYpCQEqEeeeQRmzRpkr300kv1Wqw5U1dddVXodkrt0tqwYYPNnDkz/El3qevo2muvrRGYonv0pUAd/1u7du1mj0l80ewkCWt6VzoBK3UGVt0FJKZNnz49CG9aXwKORLlcZ2BFIl1j+OidGoD/y1/+Mi0fCVviKmErdQZZLnwUQwmFOiaoGWWpl8RGxewnP/lJQQSsSJyK3iMBUuJmy5Yta14rcW7MmDG2dOlSO+iggxp1fFCLImDFoJBgIgQSSsDrBiyh4cBtCEAghQD1iXSAAAS8EvBanxCwvGZMGrv+9a9/2e9///sgOujIm7p3JCRpMLpEqGHDhtkOO+yQ1iN1aqlTad68ebZ8+fLwRcB+/frZ0KFDbdSoUaHjKN2lr/epk2rRokW2Zs2a0KV06KGH2sSJE61nz541gk5DXyGcO3dueF7im4Srk046KbxTXU0SwXQsMhoono+AFdndWD5iKl/VJSW2slXdY/K1e/fujeKjh6MYzJkzJ8RAgqOOJo4dO9ZefvnlcASzEB1YOp4pP8RWzDUoX+9UrkSXBLWIvY4Qqiss3+ODCFgxKiKYCoEEEvC6AUtgKHAZAhCoQ4D6REpAAAJeCXitTwhYXjMGuyBQRALRHKxrrrkmCKL9+/dv1NvowGoUPh6GAASKSMDrBqyILrM0BCAQEwLUp5gECjMhkEACXusTAlYCkxGXIRDN5FJXlrq1otln+ZJBwMqXHM9BAALFJuB1A1Zsv1kfAhDwT4D65D9GWAiBpBLwWp8QsJKakfidOAI6WlhRURHmjGmYv75EGB3dbCwMBKzGEuR5CECgWAS8bsCK5S/rQgAC8SFAfYpPrLAUAkkj4LU+IWAlLRPxN7EEVq1aFWalRcPdNZReX57s3Llzo5kgYDUaIQtAAAJFIuB1A1Ykd1kWAhCIEQHqU4yChakQSBgBr/UJASthiYi7ySXw2muv2amnnho+ADBkyJDQgaVB+oW4ELAKQZE1IACBYhDwugErhq+sCQEIxIsA9Sle8cJaCCSJgNf6hICVpCzEVwgUiQACVpHAsiwEINBoAl43YI12jAUgAIHYE6A+xT6EOACBsiXgtT4hYJVtyuEYBEpHAAGrdKx5EwQgkBsBrxuw3LzgbghAoBwJUJ/KMar4BIHyIOC1PiFglUd+4QUEmpQAAlaT4uflEIBAAwS8bsAIGgQgAAHqEzkAAQh4JeC1PiFgec0Y7IJAjAggYMUoWJgKgYQR8LoBS1gYcBcCEEhDgPpEWkAAAl4JeK1PCFheMwa7IBAjAghYMQoWpkIgYQS8bsASFgbchQAEELDIAQhAIEYEvO6fELBilESYCgGvBBCwvEYGuyAAAa8bMCIDAQhAgPpEDkAAAl4JeK1PCFheMwa7IBAjAghYMQoWpkIgYQS8bsASFgbchQAE0hCgPpEWEICAVwJe6xMClteMwS4IxIgAAlaMgoWpEEgYAa8bsISFAXchAAEELHIAAhCIEQGv+ycErBglEaZCwCsBBCyvkcEuCEDA6waMyEAAAhCgPpEDEICAVwJe6xMClteMwS4IxIgAAlaMgoWpEEgYAa8bsISFAXchAIE0BKhPpAUEIOCVgNf6hIDlNWOwCwIxIoCAFaNgYSoEEkbA6wYsYWHAXQhAAAGLHIAABGJEwOv+CQErRkmEqRDwSgABy2tksAsCEPC6ASMyEIAABKhP5AAEIOCVgNf6hIDlNWOwCwIxIoCAFaNgYSoEEkbA6wYsYWHAXQhAIA0B6hNpAQEIeCXgtT4hYHnNGOyCQIwIIGDFKFiYCoGEEfC6AUtYGHAXAhBAwCIHIACBGBHwun9CwIpREmEqBLwSQMDyGhnsggAEvG7AiAwEIAAB6hM5AAEIeCXgtT4hYHnNGOyCQIwIIGDFKFiYCoGEEfC6AUtYGHAXAhBIQ4D6RFpAAAJeCXitTwhYXjMGuyAQIwIIWDEKFqZCIGEEvG7AEhYG3IUABBCwyAEIQCBGBLzunxCwYpREmAoBrwQQsLxGBrsgAAGvGzAiAwEIQID6RA5AAAJeCXitTwhYXjMGuyAQIwIIWDEKFqZCIGEEvG7AEhYG3IUABNIQoD6RFhCAgFcCXusTApbXjMEuCMSIAAJWjIKFqRBIGAGvG7CEhQF3IQABBCxyAAIQiBEBr/snBKwYJRGmQsArAQQsr5HBLghAwOsGjMhAAAIQoD6RAxCAgFcCXusTApbXjMEuCMSIAAJWjIKFqRBIGAGvG7CEhQF3IQCBNASoT6QFBCDglYDX+oSA5TVjsAsCMSKAgBWjYGEqBBJGwOsGLGFhwF0IQAABixyAAARiRMDr/gkBK0ZJhKkQ8ErgwElPWWWXH3o1D7sKQKBD22Y2cO9KG9m3sgCrsQQESkfA6wasdAR4EwQg4JUA9clrZLALAhDwWp8QsMhNCECg0QQQsBqNMDYLjDig0sYc1DI29mIoBLxuwIgMBCAAAeoTOQABCHgl4LU+uRewLr74YpsxY0ZWcT3iiCPs7rvvtk6dOmV1v4ebPvvsMzvrrLNs/vz5tnLlSuvTp48Hs4pmwzfffGOrV6+2X/3qV7Z8+XL75JNPbNSoUTZnzhzbcssts3qvfpkGDBhg7777rt1///12/PHHZ/VcnG96+umnrW/fvnbqqafa1Vdfba1bt3blDgKWq3AU1Rh1Yi0+s01R38HiECgkAa8bsEL6yFoQgEA8CVCf4hk3rIZAEgh4rU8IWE2cfUkTsF544QU74YQT7MUXX6whf8YZZ9js2bNtiy22yBgNCWAScKZMmRLuPfnkk+3aa6+1tm3bZnw2zjcgYMU5euVlOwJWecUzCd543YAlgT0+QgACDROgPpEhEICAVwJe61NsBKxy7U5KmoAVCTEjR44MQlSu3XLqulLHVkVFhW211Vb21FNP2QMPPGC9e/f2+rufCLvowEpEmIOTHCFMTqzLxVOvG7By4YsfEIBA/gSoT/mz40kIQKC4BLzWJwSs4sY94+pJE7B0xPOkk06yiy66yM4///yMfOresGTJEhs8eLDpaOn3vvc9GzJkSFjnggsusObNm+e8Hg8UhgACVmE4el5FnVdDelfasP0Z4u45Tti2OQGvGzBiBQEIQID6RA5AAAJeCXitT2UrYEVCiTq3PvjggzBH6+233w7zki6//PKazp8333zT7rjjDpMwsmbNGtt1113t6KOPtokTJ1r37t3T5tMXX3xhTz75pN16661hjtPGjRvD7KpTTjnFjjnmGGvVqtVmz+mZ3/3udzZv3rzwjN5z+umn24knnmjTp0+vdwaWbL/lllts0aJFwb5u3brZoYceGuzr2bOnNWvWrOZdL730kg0dOtS22WYbu/POO23t2rXB1+h9Oqo3duzYMD/pjTfesJkzZ4YZUrokCp177rn1+lzfL1a29kW2yabUq1evXnbvvfcGHpkuMTz77LPtN7/5jf3hD3+w73znOzZixAj7+uuvbeHChdajR4+0S3z11VeBwQ033FAzd6tfv36Blbq56h4/zPV+vXTTpk22YsWKmviuX7/eGnpHZGg6fsrRn//857Vi4f0IYVVVVXCpuro6Uxj5OQQgAIGSEvC6ASspBF4GAQi4JEB9chkWjIIABMzMa30qewFL4pDEnHXr1oVE1MB0iTotW7a0P/3pTzZu3DiTuFL3klB01VVX2aBBg2qJRBs2bLDzzjvPfv3rX6dNbB2N0zynzp071/y8oWd+/OMfh/UfeuihzYa4//nPfw4iV13RRwu3a9cuCFCnnXaatWjRIrwrEon0bq2rriQNSU+9rrjiCtt7771NYlZdvyXC3XXXXVmLWLnYVwgBK5qftdtuuwVRr3379nbhhReGbqybb77ZxowZs1lMJEYpHtOmTUsbL4lYc+fOrYlXrvdrUcVXsdCfdNfhhx8e5nTtsssutX6cKf9uv/32IILpQsDi/0cgAAEI5EfA6wYsP294CgIQKCcC1Kdyiia+QKC8CHitT2UvYCmNJOT84he/sMrKSvv000/D7KS///3vJrFJ/5TIpWHgHTp0CGLEI488ErqRPv/8c1u8eLFF3SXq9JGopS4gdVqpq2uvvfYK85jU0aQv6914441hwPill14aOrE0dFziioQyCURXXnllWE8dO3qP7IqEpNQ5X+oWk33q9JLYJHu23XbbYP/SpUuDzerykTg3cODAWgKWBC8JcHqXusnk94IFC2zChAn2rW99yzp27Bi6j/S/xUID1SXsPfroo6FLSV+6y3TlY5/WzPcIYerw9lQbJewcddRRoStNopZimHpFopfErmuuuSbMypJg+MorrwSfJRxKtFMnnK5c70+Nr7rIZs2aZfoapkTFV199NeSeusM0uF5fmozsS+U3depUmzx5snXt2tX+9a9/hRzSEcuDDz7YbrrpJuvSpQsCVqaE5OcQgAAE6iHgdQNGwCAAAQhQn8gBCEDAKwGv9Sk2AlamwNadqRQJJQcddFAQTST+RFeqGCIBSOJF6lE83ScxR/OVJk2aVDNf6fXXX7fhw4fbt7/97SBK6ahe6iXxQUf7/vKXv9h9991nu+++u/3jH/8IQpREolQxLHoueo86pVIFLIkxOpKoI38adp56zE32yyetm/oVvtQuJ4kgej7yS+uPHz8+CF4SqLSmjhJGV8TrnHPOCR1NmeZJ5WNfYwSsiKM66SK2Wu+jjz4KnVePP/54EPb69+9fKyY6njhs2LAQQ/1JjfNjjz1m6o5K7crL9f5oqLyELwlhhxxySK33v/feeyEO6rZKtS/ilyp2Rg9GRyXnzJkT8vCwww5DwMpUAPg5BCAAAQQscgACEIgZAa//gRgzjJgLAQgUgYDX+lT2Apa6l3SEbIsttqgJ68cffxxEhXfeeSd0Jqlbqe6l2USar6RL9+hY3m9/+9vQ7aQuLIke6S7N0xo9erTp+JfmK61atSqIJOp40rHDNm3a1HosEmAkbkQCljq/JGxcf/31NQJG3XdFgo46eTQfS8fqIgFL3V3R30XPqXtMw84vu+yyGttS18zliFq+9jVGwNIMKx3n/OlPf2o6Bpk6Z0ydTTpKqblRdX8W8VfXmY5+DhgwwLbeeuvNBMuIRb73H3fccXbdddeFo511r0gcjEQ0CVSZ4lt3jVziU4T6lXHJx/rtYz+o/M88towPOLihokMna33sEGszcvOjpw7MwwQIQKBABLxuwArkHstAAAIxJkB9inHwMB0CZU7Aa32KjYCV2p2UTa40dFRNx8fUlRMFpaH1UoeMS/zRUb5srqgjLOroqe+re19++WWYz6SOqMhHiVrqrnrrrbfqHXCe7uuFqTOwItEt1VZ1VunYo4aNH3jggbXcyEUgyde+fAWs1I6kBx980I499thatkfH/vSXqd1Z+t86EqojnxIDo0tH/XSk7yc/+Un4kmE0Qyyf+zPFV2vWZSsBMFN86+ZYLvHJJj8LfU8cBayIQZsRJ1vbn51RaCSsBwEIOCHgdQPmBA9mQAACTUiA+tSE8Hk1BCDQIAGv9SmRAlZ9A8XTRTBVwIoEoGxyPRKsspn5FK0bCVgffvhhONao42f1faGvIQFLRxv13k6dOtUyte57Un+Yi0CSr335CliRQKVjmJkuddupOy71qKBELHXG6QuQf/vb32otsc8++5iO6u233341f5/L/dnEty5bzTHLFF8ErEyRLtzPm23V0b69+OHCLchKEICAKwJeN2CuIGEMBCDQJASoT02CnZdCAAJZEPBanxItYNUn9NQXz0gASh36nSn2mTp0NM9KX9LTn0J1YBVbwCp1B1Y0LyoTa/1cw9wlVmkget1LXxh8+eWXw7HM3/3ud6Zjibr23XffMBus7lcCs7k/U3y1PgJWNpFrunsQsJqOPW+GQCkIeN2AlcJ33gEBCPgmQH3yHR+sg0CSCXitT4kUsCIBRmKGBqv37Nkzq9yMxIpsB51rUQVec5ckrKSbkZQ6XD2XGVjR8PD3339/sxlYxRawspmBlc4+8cimYyk1GJmGtEf3Ru/TMPf777/fjj/++IwxffPNN8PcLB1LvOeee8KcsoaudPdHM7MamoEVCXDpZmClO86ZzoZcOuQyOl6EGzhCWASoLAkBCBSEgNcNWEGcYxEIQCDWBKhPsQ4fxkOgrAl4rU+JFLA00FwdT+qo0kwr/XvqHCRl4nPPPRfmZGk4ugSIDh06WOqsJQkedYUvdexIpJg5c2aNiBIJMBI60n2l7oknnrCTTjrJJMDk8xVCfSlRX0Tccssta4a4F1vAEp9sv0KYal8+AlY0vF0CYBSHdJUiNaapX2aM5paJkb5WmHqldr9FAlau92f7FcKHHnooCGXR/K6GvkIoG5csWWKDBw8OOarh888884z17ds37RckPVTOOApYYYj7kOHWZugoDwixAQIQKBIBrxuwIrnLshCAQIwIUJ9iFCxMhUDCCHitT4kUsJR7mqc0fPhwW7t2rU2dOtUmTZpk2267rW3cuDEc+dIX+/TP1OOCEqguv/zy8DPNxtK/H3LIIVZZWWnqhNKMJQ1jP/jgg+2mm26yLl26hDSXODJu3Djbcccdw1fy9IwuiVcaMC4bdKUKWPq6oAZ9P/nkk6YvKUpok32an6QvFk6fPt3Wr18fjr7py4i6otlepRCw8rEvVwErVZRKN9uqbg159tlnTZ1Quh544AHr3bu3RX/Xvn17mzVrVuiEa926tWl4/sMPPxw6sLbaaquaWWO53i8RTOKY4qvh8HrHEUccEQTRV199NQiaCxcuDEPj9bVECaG6In7V1dVhZtf48eNDvsgu5YUG+//zn/8MHYJVVVWbHUOUD54u2ahL/nBBAAIQ8ETA6wbMEyNsgQAEmoYA9alpuPNWCEAgMwGv9SmxApaEBwkYp59+uq1bty5tBCUa6U/btm1rfi7RSOKCBKp0l4QtCVn7779/zY8lfEmA0XN1L3Vf6St7+npe3S8t/vnPfw72RQJX6rPt2rULnV6nnXZaTfdYKQUs2ZKrfXomlyOEr7/+ehAZxTybo54avj5hwgS77bbbgsgo8Uhxro+97BHHG264IbxHg98bilW6+/V3eq9ioT/prsMPP9yuvfbazWZsZeInMXT06NEhvvUdIYwG6j/yyCO1xNbIjtQPFqT7kme0burHCjKXs83vQMDKhxrPQAACpSDgdQNWCt95BwQg4JsA9cl3fLAOAkkm4LU+JVbAipJRc4009FtHttasWWMdO3a0/v37B+GoX79+VlFRsVneSnBSZ9Stt94aBoFLYNlrr73sJz/5STim1rlz582e2bRpk2nekb54p2fUTaV36Gt06qZSd046geGDDz4IR+cWLVoU7OvWrVvoIpo4cWI4wpj6tb1SC1hyMhf7chWwomN2qUcCMxWR6BkNZlfnU48ePSxiL6Fq9erVQbAURx3nU7zqcsz1ftkUPSPxMsoJ5Y/mao0aNaqWCJrqQ7b8ELAyRZ6fQwACEEhPwOsGjHhBAAIQoD6RAxCAgFcCXuuTewHLa0CxCwIQ+A8BOrDIBghAwCsBrxswr7ywCwIQKB0B6lPpWPMmCEAgNwJe6xMCVm5x5G4IQCANgVXzt7KqnTekZ7NFN6vYdrRV9DgfdhCAAARKTsDrBqzkIHghBCDgjgD1yV1IMAgCEPg3Aa/1CQGLFIUABBpNoEEB69+rV2w/0Sq+e1Wj38UCEIAABHIh4HUDlosP3AsBCJQnAepTecYVryBQDgS81icErHLILnyAQBMTyEbAsi26WYs+rzSxpbweAhBIGgGvG7CkxQF/IQCBzQlQn8gKCEDAKwGv9QkBy2vGYBcEYkQgOwFrB2vR59UYeYWpEIBAORDwugErB7b4AAEINI4A9alx/HgaAhAoHgGv9QkBq3gxZ2UIJIZANgKWZmBV7DgjMUxwFAIQ8EHA6wbMBx2sgAAEmpIA9akp6fNuCECgIQJe6xMCFnkLAQg0mkDDQ9x3sIquoxGvGk2ZBSAAgXwIeN2A5eMLz0AAAuVFgPpUXvHEGwiUEwGv9QkBq5yyDF8g0EQEqqqqwpurq6ubyAJeCwEIQCA9Aa8bMOIFAQhAgPpEDkAAAl4JeK1PCFheMwa7IBAjAghYMQoWpkIgYQS8bsASFgbchQAE0hCgPpEWEICAVwJe6xMClteMwS4IxIgAAlaMgoWpEEgYAa8bsISFAXchAAEELHIAAhCIEQGv+ycErBglEaZCwCsBBCyvkcEuCEDA6waMyEAAAhCgPpEDEICAVwJe6xMClteMwS4IxIgAAlaMgoWpEEgYAa8bsISFAXchAIE0BKhPpAUEIOCVgNf6hIDlNWOwCwIxIoCAFaNgYSoEEkbA6wYsYWHAXQhAAAGLHIAABGJEwOv+CQErRkmEqRDwSgABy2tksAsCEPC6ASMyEIAABKhP5AAEIOCVgNf6hIDlNWOwCwIxIoCAFaNgYSoEEkbA6wYsYWHAXQhAIA0B6hNpAQEIeCXgtT4hYHnNGOyCQIwIIGDFKFiYCoGEEfC6AUtYGHAXAhBAwCIHIACBGBHwun9CwIpREmEqBLwSQMDyGhnsggAEvG7AiAwEIAAB6hM5AAEIeCXgtT4hYHnNGOyCQIwIIGDFKJhSr6EAACAASURBVFiYCoGEEfC6AUtYGHAXAhBIQ4D6RFpAAAJeCXitTwhYXjMGuyAQIwIIWDEKFqZCIGEEvG7AEhYG3IUABBCwyAEIQCBGBLzunxCwYpREmAoBrwQQsLxGBrsgAAGvGzAiAwEIQID6RA5AAAJeCXitTwhYXjMGuyAQIwIIWDEKFqZCIGEEvG7AEhYG3IUABNIQoD6RFhCAgFcCXusTApbXjMEuCMSIAAJWjIKFqRBIGAGvG7CEhQF3IQABBCxyAAIQiBEBr/snBKwYJRGmQsArAQQsr5HBLghAwOsGjMhAAAIQoD6RAxCAgFcCXusTApbXjMEuCMSIAAJWjIKFqRBIGAGvG7CEhQF3IQCBNASoT6QFBCDglYDX+oSA5TVjsAsCMSKAgBWjYGEqBBJGwOsGLGFhwF0IQAABixyAAARiRMDr/gkBK0ZJhKkQ8EoAActrZLALAhDwugEjMhCAAASoT+QABCDglYDX+oSA5TVjsAsCMSKAgBWjYGEqBBJGwOsGLGFhwF0IQCANAeoTaQEBCHgl4LU+IWB5zRjsgkCMCBw46Smr7PLDGFmMqbkS6NC2mQ3cu9JG9q3M9VHuh0CTEvC6AWtSKLwcAhBwQYD65CIMGAEBCMRIYEfAIl0hAIFGE0DAajTC2Cww4oBKG3NQy9jYi6EQ4D8QyQEIQMArAeqT18hgFwQg4LU+IWAlPDc3btxoLVq0sGbNmiWcBO43hgACVmPoxetZdWItPrNNvIzG2kQT8LoBS3RQcB4CEAgEqE8kAgQg4JWA1/oUawFrw4YNtmzZMlu6dKmtXr3a1q1bZ+3atbPevXvbgAEDbMiQIbbddtt5zYkmteuLL76w+++/36qrq+3SSy+11q1bB3s+++wzO+uss2z+/Pm2cuVK69OnT5Pame3Ln376aevbt6+deuqpdvXVV9f4U9/zH374oZ144onhx3fffbd16tSp3ld5YJKrf9lyK9R9CFiFIul/HQQs/zHCwtoEvG7AiBMEIAAB6hM5AAEIeCXgtT7FUsD65ptv7IknnrApU6bY2rVr6415x44dbfr06XbaaadlFDS8Jk6x7HrppZds6NChtt9++9USfDyINfn4nKvAg4CVD+X6n0HAKixPz6txhNBzdLAtHQGvGzCiBQEIQID6RA5AAAJeCXitT7ETsCReLVy4MIhSutRlpX/fc889g0i1adMme++990J30XXXXWcSas444wy74oorrG3btl7zo+R21SdgldyQAr0QAatAIPNcBgErT3AxekydV0N6V9qw/RniHqOwYSpHdMgBCEDAMQGv/4HoGBmmQQACJSLgtT7FTsCSUBEd/Zo3b54deeSR9c5v0pHC8ePH20MPPRQErMmTJ1vz5s1LFHLfr0HA4ghhITO0qqoqLKcjqVwQgAAEPBHwugHzxAhbIACBpiFAfWoa7rwVAhDITMBrfYqVgKWZVxMmTAjdVTfccIMNHz484/DxF198Mdz35Zdf2n333We77757rWi98cYbNnfu3CBySdTZdddd7eSTT7YxY8ZY586dN4tstvdrrtJJJ51kF110kZ1//vmbrXPxxRfbjBkz7K677qoR5CJRaZtttrE777zTVq1aZbNmzbKnnnoqo13RPLAlS5bY8uXLbf369datWzfbd999Q4dav379rKKiotaMq1SjjjjiiDALqk2bNg3OwErn/9FHH20TJ0607t271/IzOqanjjit/eabb9qcOXNMImRlZaUNHDgwvEvdc3WvbP2JnmvKDizNE3vyySft1ltvDew1GF+zw0455RQ75phjrFWrViX3L3NJKuwdCFiF5clqEIBA4Qh43YAVzkNWggAE4kqA+hTXyGE3BMqfgNf6FCsB67nnngtHBvfYYw+75ZZbrEOHDhkzR0cONdRb87IkemnIty79/b333hs6tCT21L0k/PzmN7+x733ve3nd3xgBS8LZj3/8Y7vgggvsk08+qWWahBH5LqEtut5///0gIEmgS3dpsH0k+H3++ec1AlXqvZkELPHSsHx1samzre4lseyqq66yQYMG1YiKkYD12muvBZFK4lq65xYvXmyRAKKf5+JP9PXEphKwJLSdd9559utf/zot+5EjR9rs2bNriaGl8C/jL0aBb0DAKjBQloMABApGwOsGrGAOshAEIBBbAtSn2IYOwyFQ9gS81qdYCVgSnIYNGxaEHf2JxItM2SNx46ijjrJITNhiiy1MYpjWeuutt0In1Lhx46x9+/b27rvvBiHmyiuvrPVFu1zvb4yAFQ2mnzp1ahCM1JH1+uuvh4H0mv+V+qW9r7/+2i688EJTR9fYsWMDl2233TYgeeedd+yaa64Jvhx66KF2xx13WNeuXcPPch3inur/L37xi9AJJwHxo48+CoKaOs00ND9VjIoErEceeST8TF87HDFiRPhS5CuvvBKENHW+6Z+XX365tWzZ0vL1pykELNmqXDn77LNDp5XyaK+99gqdbupU+9WvfmU33nhjEE/luzqxSuVfpt+JQv8cAavQRFkPAhAoFAGvG7BC+cc6EIBAfAlQn+IbOyyHQLkT8FqfYiVgXXbZZXbuuefWOnaXTeKkHs2TsLTVVlvViD4SeH7+85/XEsMkyugI4fPPPx8EGR07jESibO7v2bNnODKX7xFCCVjpBs/rKJ6Opf31r3+1Bx54wHr37h1EKs0E09cDJW716NGjFhIJXzpCqc4rCYBR51YuAlaq6CKhbNq0adaiRYua93z11VdBgNJRSf2RiKZZY6kClrqQJFSlio6RsHjggQeGI5MSxPL1J18BS+JaLtfKlSvD8UBdEdtvf/vbdvPNNwehMfX617/+FTrj/vKXv9QcXy2Vf7n4VIh7H+u3j/2gslkhlirZGhUdOlnrY4dYm5FjSvZOXgQBCJSegNcNWOlJ8EYIQMAbAeqTt4hgDwQgEBHwWp9iJWClmxuVTYrVFbDUIaNurJdffjkIVBKcGrokaOVyv9ZqjIClI3d/+MMfaoSSVNt0HFJdWanHIRuyPRKRJJwsWrTIdtttt3B7LgJWNv5H6+n444IFC8KRuejdzzzzjD366KO233771TK1blw6deqUMZz1+dMUAtZvf/vbMMdLXVgS59Jd6nobPXq03X777TZq1KiS+ZfxRQW+IY4CVoSgzYiTre3PzigwEZaDAAS8EPC6AfPCBzsgAIGmI0B9ajr2vBkCEGiYgNf6lEgBS4KMjg+qc0ZCUybhRMfdcrm/sQJW27ZtgwikuVJ1r8cee8wOP/zwtMcoN23aZB9//HGYUfX222+Hzp8//vGPtmLFirBMavdQLgJWNv6nDmyPOr3S/V2qP5kErFz8yVfAimLVUA6ou00C1fz582sxjDoCsyl+6Yb5F9O/bGwq5D1xFrCabdXRvr344ULiYC0IQMARAa8bMEeIMAUCEGgiAtSnJgLPayEAgYwEvNanWAlY0QysmTNn2jnnnJMRenRDdFRN85fUwaSv4Q0dOjQc+cpGwMoktKQzpDEdWA3ZlU6o0SBxzVrSIPF0A9Yj+/IVsLLxv5ACVj7+NIWAFXUEZpOIqQJWKfzLxqZC3oOAVUiarAUBCBSSgNcNWCF9ZC0IQCCeBKhP8YwbVkMgCQS81qdYCVgvvPCCnXDCCeEYXD5fIYyOemUjyKQmZa7369nGCFiaBaXno2HsqbZEHViRICIxREPEr7/++jAcXXOxdFRPz/7whz+0Ll26hHlamvWUr4BVyg6sfP1pSgHrrrvuCnPIsrlK5V82thTynjgLWBwhLGQmsBYE/BHwugHzRwqLIACBUhOgPpWaOO+DAASyJeC1PsVKwPriiy+CWDNnzpww9FuiQaYvEb744othiPmXX35ZM0g7mumkTqzUuVD1BTPX+zMJWBqKrmHnOoKWKn5EQtmnn35a72yuaAZWNFMp6i475JBD7LrrrrPtttuulhvqyFLnmeZQ5StgZTMDKxIX9f66M7A0fD51gHxkYDphMF9/mkLAijoC1Q2obiwNrs90lcq/THYU+udxFLDCEPchw63N0MyzyQrNi/UgAIHSEfC6ASsdAd4EAQh4JUB98hoZ7IIABLzWp1gJWEqj6upqGzJkSMgoCTZHHXWUaSh7ukvizfjx4+2hhx6yK664Igw/l8iQ+lW9dF8V/Oabb8JRwylTpgSBSfOvGvoKYd37JaxFnVIa/i471R0VXW+88Ub4QqHEjHQClr5CmO5rf5prpfUkCN13333h64gNdXrJLv1cz+jKV8DK5SuEmhWlLxK2bNmyZoh7LgJWvv40hYAViXZie88992z2MQB9nVFfZNSR1/vvv9+OP/74vOOVq3+lLrlVVVXhlfr95IIABCDgiYDXDZgnRtgCAQg0DQHqU9Nw560QgEBmAl7rU+wELIky6nyRMLVx48YgZk2aNCkcK5RoosHYEkwkGEg4UpePjtBJwNJw9Oh67rnngjD1/vvv26WXXhq6lNq3b2864rV06VKbPn26fec73wkCU/fu3S3X+yNx46233rLZs2cHwapVq1b2/PPP2y9/+UtbtWqVvfvuu/UKWBK8ZsyYYePGjQvil47x/dd//Vew7dxzzw2CWosWLWz58uU2aNAg+/73vx9Et3322SeIdPrq4Ny5c8PRwk8++aReAUs+q5stGhhf38DyyH/584tf/MImTJhgOuqo7iwd59SRxo4dO4bOsUjMyGeIe77+5CrwRLYJTKY5aPUxkUAlsU7ddL169Qr/rk64ysrKkFfz5s0LMTn44IPtpptuCsc5S+Vf5pJU2DsQsArLk9UgAIHCEfC6ASuch6wEAQjElQD1Ka6Rw24IlD8Br/UpdgKWUkUi1pNPPmnTpk0LX9qr75KgMnXq1CBwtW7dutZtWkNikLqy0g0+l6AjAeLII48MxxRzvV/ihoQr2Vj3kqC255572umnn55WwJKotNdee4WjknUvdVNp3c6dO4cfpc5Uqnuv/Fcn11//+tcgMj344IN27LHHhtv+8Y9/hM6shx/+/19fO+CAA8LRP4ks6b64l43/mjEmMS061pmPgJWvP00hYInb+vXrQ4wlUKW7JGwpj/bff/9Gxas+/yLGmnGWbhZXdExTXX2pHXiRrdG6sjPdMc9sSzMCVrakuA8CECg1Aa8bsFJz4H0QgIA/AtQnfzHBIghA4P8T8FqfYilgRUmlzpinnnoqCC9//OMfgxAl0UZizIABA+y4444LgkxDl47zqVNJxwz1H/u77rqrHX300TZx4sTQeVX3yuV+zez63e9+FwQMdd5EotWoUaPsgQceCF1Z6Y4Q6iuEt956q61YsSJ8WXD16tXWv3//IHgdc8wxoZMr9ZLoc/PNN5vmYq1ZsyZ0U+m42tixY0NnmoS6wYMHh04hHWmLZjWpC0ydZrJNxxEXLlxoO++8c1oBK3pfLv7nI2DpPfn401QCluxVnCWoKmZiKVFLAuRPfvITGzNmTI3YGDEspH8IWPxfDAQgAIGGCXjdgBE3CEAAAtQncgACEPBKwGt9irWA5TXY+dqVz9cO830Xz0GgkARWzd/KqnbekH7JLbpZxbajraLH+YV8JWtBAAIQyIqA1w1YVsZzEwQgUNYEqE9lHV6cg0CsCXitTwhYjtIKActRMDAlJwINClj/Xqli+4lW8d2rclqXmyEAAQg0loDXDVhj/eJ5CEAg/gSoT/GPIR5AoFwJeK1PCFiOMg4By1EwMCUnAtkIWLZFN2vR55Wc1uVmCEAAAo0l4HUD1li/eB4CEIg/AepT/GOIBxAoVwJe6xMClqOMQ8ByFAxMyYlAdgLWDtaiz6s5rcvNEIAABBpLwOsGrLF+8TwEIBB/AtSn+McQDyBQrgS81icELEcZh4DlKBiYkhOBbAQszcCq2HFGTutyMwQgAIHGEvC6AWusXzwPAQjEnwD1Kf4xxAMIlCsBr/UJAatcMw6/IFBCAg0Pcd/BKrqORrwqYTx4FQQg8B8CXjdgxAgCEIAA9YkcgAAEvBLwWp8QsLxmDHZBIEYEqqqqgrXV1dUxshpTIQCBJBDwugFLAnt8hAAEGiZAfSJDIAABrwS81icELK8Zg10QiBEBBKwYBQtTIZAwAl43YAkLA+5CAAJpCFCfSAsIQMArAa/1CQHLa8ZgFwRiRAABK0bBwlQIJIyA1w1YwsKAuxCAAAIWOQABCMSIgNf9EwJWjJIIUyHglQACltfIYBcEIOB1A0ZkIAABCFCfyAEIQMArAa/1CQHLa8ZgFwRiRAABK0bBwlQIJIyA1w1YwsKAuxCAQBoC1CfSAgIQ8ErAa31CwPKaMdgFgRgRQMCKUbAwFQIJI+B1A5awMOAuBCCAgEUOQAACMSLgdf+EgBWjJMJUCHglgIDlNTLYBQEIeN2AERkIQAAC1CdyAAIQ8ErAa31CwPKaMdgFgRgRQMCKUbAwFQIJI+B1A5awMOAuBCCQhgD1ibSAAAS8EvBanxCwvGYMdkEgRgQQsGIULEyFQMIIeN2AJSwMuAsBCCBgkQMQgECMCHjdPyFgxSiJMBUCXgkgYHmNDHZBAAJeN2BEBgIQgAD1iRyAAAS8EvBanxCwvGYMdkEgRgQQsGIULEyFQMIIeN2AJSwMuAsBCKQhQH0iLSAAAa8EvNYnBCyvGYNdEIgRAQSsGAULUyGQMAJeN2AJCwPuQgACCFjkAAQgECMCXvdPCFgxSiJMhYBXAghYXiODXRCAgNcNGJGBAAQgQH0iByAAAa8EvNYnBCyvGYNdEIgRAQSsGAULUyGQMAJeN2AJCwPuQgACaQhQn0gLCEDAKwGv9QkBy2vGYBcEYkQAAStGwcJUCCSMgNcNWMLCgLsQgAACFjkAAQjEiIDX/RMCVoySCFMh4JUAApbXyGAXBCDgdQNGZCAAAQhQn8gBCEDAKwGv9QkBy2vGYBcEYkQAAStGwcJUCCSMgNcNWMLCgLsQgEAaAtQn0gICEPBKwGt9QsDymjHYBYEYEUDAilGwMBUCCSPgdQOWsDDgLgQggIBFDkAAAjEi4HX/hIAVoyTCVAh4JYCA5TUy2AUBCHjdgBEZCEAAAtQncgACEPBKwGt9QsDymjHYBYEYEUDAilGwMBUCCSPgdQOWsDDgLgQgkIYA9Ym0gAAEvBLwWp8QsLxmDHZBIEYEELBiFCxMhUDCCHjdgCUsDLgLAQggYJEDEIBAjAh43T8hYMUoiTAVAl4JIGB5jQx2QQACXjdgRAYCEIAA9YkcgAAEvBLwWp8QsLxmDHZBIEYEDpz0lFV2+WGMLMbUuBLo0LaZDdy70kb2rYyrC9hdYgJeN2AlxsDrIAABhwSoTw6DgkkQgEAg4LU+IWCRoBAoIIGvvvrKKioqwp8kXQhYSYq2D19HHFBpYw5q6cMYrHBNwOsGzDU0jIMABEpCgPpUEsy8BAIQyIOA1/qEgJVHMHmkPAls2LDBli1bZkuXLrXVq1fbunXrrF27dta7d28bMGCADRkyxLbbbru0zm/atMmeeOIJu+222+zXv/61derUKdz32Wef2VlnnWXz58+3lStXWp8+fcoSHgJWWYbVtVPqxFp8ZhvXNmKcDwJeN2A+6GAFBCDQlASoT01Jn3dDAAINEfBanxCwyNvEE/jmm2+C+DRlyhRbu3ZtvTw6duxo06dPt9NOO81at25d674PP/zQTjzxxPB3d999NwJW4rMKAMUmgIBVbMLls77XDVj5EMYTCEAgXwLUp3zJ8RwEIFBsAl7rEwJWsSPP+q4JSLxauHBhEKV0qctK/77nnnsGkUqdVe+9957df//9dt1119lLL71kZ5xxhl1xxRXWtm3bGt8QsJiB5TrRy9A4jhCWYVCL5JLXDViR3GVZCEAgRgSoTzEKFqZCIGEEvNYnBKyEJSLu1ibw9NNP13ROzZs3z4488khr1qxZWkw6Ujh+/Hh76KGHgoA1efJka968ebgXAQsBi9+t0hBQ59WQ3pU2bH+GuJeGePzf4nUDFn+yeAABCDSWAPWpsQR5HgIQKBYBr/UJAatYEWdd9wQ082rChAmhu+qGG26w4cOH1yteRc68+OKL4b4vv/zS7rvvPtt9993t4osvthkzZtTyt1evXnbvvffaDjvsUGsGVvv27e3qq6+2Bx98MNx/xBFH2NSpU22vvfZK+24JY+oQW7x4sa1YscK6detmhx56qE2cONF69uxZ65lIROvevbude+65dskll9g999xjO++8c7DvuOOOCzO5HnjgAbvlllts+fLlYcaX5nKdcsopdswxx1irVq3yiltVVVV4rrq6Oq/neQgCEIBAsQh43YAVy1/WhQAE4kOA+hSfWGEpBJJGwGt9QsBKWibibw2B5557LhwZ3GOPPYKg06FDh4x0dORQApTmZUn0OvXUU7MWsDQ/68477wzD4VMvzdbS8HcNik+9dFxxzJgxpi6xupeEp5kzZ4bjji1atAg/jgQsiWQSou66667w9127dg3D6XfbbTc7++yz7frrr0/r56RJk8Kaded7ZYRiZghY2VDiHghAoCkIeN2ANQUL3gkBCPgiQH3yFQ+sgQAE/kPAa31CwCJLE0tAHVLDhg2zCy64IPyp7+hgXUASlI466igbOXKkzZ4927bYYousjhBqHXVb6eihRKV33303vPemm24Ka2nGloQpXR988EEQxx5//PEwc0sdV9tuu61t3LgxCFrnn3++SYCTIDZw4MBaAtYjjzxi++67r82dO9f23ntv+/jjj8O66uAaNGiQHXjggUGEU2eWBLlnn33WJF79z//8j/3hD3/I60uJCFiJ/TXCcQi4J+B1A+YeHAZCAAJFJ0B9KjpiXgABCORJwGt9QsDKM6A8Fn8Cl112WThqp06l6AuC2XilzqihQ4faNttsU/PFwWxmYI0dOzYIR6nD36O19HcLFiwIRwR1LVmyxAYPHhy6u6ZNm1bTZRXZJ/FK4puEqmuvvTasGdkgASvqDkv1J/L39ttvt1GjRtVydf78+aGb66qrrgpHHnO9ELByJcb9EIBAqQh43YCVyn/eAwEI+CVAffIbGyyDQNIJeK1PCFhJz8wE+x/NriqVgKV5VBK+Uq9IdNKXDtURtuuuu4b5WhKtdL+O/qmLqu716aef2plnnmmrV6+2RYsWheOB0VrPPPOMPfroo7bffvvVeizqONN8Ls3EOvjgg7M6NplNijzWbx/7QWX64ffZPM895U+gokMna33sEGszckz5O4uHrgh43YC5goQxEIBAkxCgPjUJdl4KAQhkQcBrfULAyiJ43FKeBEotYK1cuXKz43npBKyPPvooHCnU1w6zuaJ1062V+vz7778fjiVGA+T1M3VwHX/88WEWmIa/V1RUZPPKze5BwMoLWyIfajPiZGv7szMS6TtONw0BrxuwpqHBWyEAAU8EqE+eooEtEIBAKgGv9QkBizxNLIGoI0mDy88555ysOUQzsEaMGBGOBGroeTZHCLMVsFKPAmZjVLYCltbSbC3N3Lrxxhs3GyavrxDqCOEuu+ySzWtr3YOAlTOyxD7QbKuO9u3FDyfWfxwvPQGvG7DSk+CNEICANwLUJ28RwR4IQCAi4LU+IWCRo4kl8MILL9gJJ5wQjt/l8xXC1HlRxRCwUo8VZhOkTB1YqWvomOJ///d/m+ZlqdNLRxF1aci75mF17tw5m1fW3IOAlROuRN+MgJXo8DeJ8143YE0Cg5dCAAKuCFCfXIUDYyAAgRQCXusTAhZpmlgCX3zxhZ199tk2Z86c8DU/DXLP9CXCF1980YYPHx7mVN133322++67B36FFLA+//xzmzJlil1//fVhltVhhx2WVYxyEbBSF9SXCP/2t7/ZuHHjwpcI083PymQAAlYmQvw8IsARQnKh1AS8bsBKzYH3QQAC/ghQn/zFBIsgAIH/T8BrfULAIkMTTaC6ujrMf9J13XXX2VFHHVXvHKh169bZ+PHjQ8fSFVdcYZMnT7bmzZsXXMDSguoIO+WUU8LXAufOnWvt27evFae33347zMnSMPeFCxdajx49akS0dJ1bkSgmoW7p0qXWv3//WutFQ+F1rBIBK9G/EkVzPgxxHzLc2gyt/QXMor2QhSHwbwJeN2AECAIQgAD1iRyAAAS8EvBanxCwvGYMdpWEgLqPJNpImNq4cWMQsyZNmhSOFbZs2dI2bdpkEoTuv//+IHC99NJLdsYZZwQBq23btjU2Rt1Pr732mi1YsMCqqqrCzz777DM766yzwrG8bGdg6Tm9UwKWxDJ1fF144YW20047BXuef/55u+iii4IQpfld6iKTkJapA2vJkiU2ePDgMEh+1qxZ4euG8nHDhg3BZnV96cuEmpHVpUuXnPhH/koQ5IIABCDgiYDXDZgnRtgCAQg0DQHqU9Nw560QgEBmAl7rEwJW5thxR5kTkIj15JNP2rRp0+wvf/lLvd527NjRpk6dGgQuDW5PvVKFKv19165dbdmyZfb9738/LwFLa6hoSFiL5lPVNUwdWLNnz66ZV5VJwJJQJbFLRxPTXd26dbPbb7/d+vXrl3PEEbByRsYDEIBAiQh43YCVyH1eAwEIOCZAfXIcHEyDQMIJeK1PCFgJT0zc/w8BiVBPPfVU6Eb64x//GL7SJ9HqgAMOsAEDBthxxx3XYGfS3//+dzvvvPPs4YcftsrKynC070c/+lHeApYskyildRYvXmwrVqywdu3ahQ4qdWfpq4GtWrWqcSCTgKUbNffrd7/7nd122232zDPP2Pr1623XXXcNw+zHjBlj3bt3zyslELDywsZDEIBACQh43YCVwHVeAQEIOCdAfXIeIMyDQIIJeK1PCFgJTkpch0ChCCBgFYok60AAAoUm4HUDVmg/WQ8CEIgfAepT/GKGxRBICgGv9QkBKykZiJ8QKCKBVfO3sqqdNxTxDQleuuXWVvGd06yix/QEQ8B1CORPwOsGLH+PeBICECgXAtSncokkfkCg/Ah4rU8IWOWXa3gEgZITmjMvPgAAIABJREFUQMAqPvKK7tOsYqeLi/8i3gCBMiPgdQNWZphxBwIQyIMA9SkPaDwCAQiUhIDX+oSAVZLw8xIIlDcBBKwSxLdlF2vxo7dL8CJeAYHyIuB1A1ZelPEGAhDIhwD1KR9qPAMBCJSCgNf6hIBViujzDgiUOQEErBIEGAGrBJB5RTkS8LoBK0fW+AQBCORGgPqUGy/uhgAESkfAa31CwCpdDvAmCJQtAQSs4oeWI4TFZ8wbypOA1w1YedLGKwhAIBcC1KdcaHEvBCBQSgJe6xMCVimzgHdBoEwJIGAVMbAa4r7DmVbR7RdFfAlLQ6B8CXjdgJUvcTyDAASyJUB9ypYU90EAAqUm4LU+IWCVOhN4HwTKkEBVVVXwqrq6ugy9wyUIQCDOBLxuwOLMFNshAIHCEKA+FYYjq0AAAoUn4LU+IWAVPtasCIHEEUDASlzIcRgCsSHgdQMWG4AYCgEIFI0A9aloaFkYAhBoJAGv9QkBq5GB5XEIQMAMAYssgAAEvBLwugHzygu7IACB0hGgPpWONW+CAARyI+C1PiFg5RZH7oYABNIQQMAiLSAAAa8EvG7AvPLCLghAoHQEqE+lY82bIACB3Ah4rU8IWLnFkbshAAEELHIAAhCIEQGvG7AYIcRUCECgSASoT0UCy7IQgECjCXitTwhYjQ4tC0AAAnRgkQMQgIBXAl43YF55YRcEIFA6AtSn0rHmTRCAQG4EvNYnBKzc4sjdEIBAGgIIWKQFBCDglYDXDZhXXtgFAQiUjgD1qXSseRMEIJAbAa/1CQErtzhyNwQggIBFDkAAAjEi4HUDFiOEmAoBCBSJAPWpSGBZFgIQaDQBr/UJAavRoWUBCECADixyAAIQ8ErA6wbMKy/sggAESkeA+lQ61rwJAhDIjYDX+oSAlVscuRsCEEhDAAGLtIAABLwS8LoB88oLuyAAgdIRoD6VjjVvggAEciPgtT4hYOUWR+6GAAQQsMgBCEAgRgS8bsBihBBTIQCBIhGgPhUJLMtCAAKNJuC1PiFgNTq0LAABCNCBRQ5AAAJeCXjdgHnlhV0QgEDpCFCfSseaN0EAArkR8FqfELByiyN3QwACaQggYJEWEICAVwJeN2BeeWEXBCBQOgLUp9Kx5k0QgEBuBLzWJwSs3OLI3RCAAAIWOQABCMSIgNcNWIwQYioEIFAkAtSnIoFlWQhAoNEEvNYnBKxGh5YFIAABOrDIAQhAwCsBrxswr7ywCwIQKB0B6lPpWPMmCEAgNwJe6xMCVm5x5G4IQCANAQQs0gICEPBKwOsGzCsv7IIABEpHgPpUOta8CQIQyI2A1/qEgJVbHLkbAhBAwCIHIACBGBHwugGLEUJMhQAEikSA+lQksCwLAQg0moDX+oSA1ejQsgAEIEAHFjkAAQh4JeB1A+aVF3ZBAAKlI0B9Kh1r3gQBCORGwGt9QsDKLY7cDQEIpCGAgEVaQAACXgl43YB55YVdEIBA6QhQn0rHmjdBAAK5EfBanxCwcosjd0MAAghY5AAEIBAjAl43YDFCiKkQgECRCFCfigSWZSEAgUYT8FqfELAaHVoWgAAE6MAiByAAAa8EvG7AvPLCLghAoHQEqE+lY82bIACB3Ah4rU8IWLnFkbshAIE0BBCwSAsIQMArAa8bMK+8sAsCECgdAepT6VjzJghAIDcCXusTAlZuceRuCEAgDYEDJz1llV1+CJsyINChbTMbuHeljexbWQbe4AIEzLxuwIgNBCAAAeoTOQABCHgl4LU+IWB5zRjsShSBb775xr766iurrIynaICAVX7pOuKAShtzUMvycwyPEkfA6wYscYHAYQhAYDMC1CeSAgIQ8ErAa31CwPKaMTnYdffdd9tJJ53U4BPdunWzfffd14YNG2Y//vGPrVWrVjm8gVuLSeCDDz6w2bNnW69evWz48OE1r/rwww/txBNPtPfee8/uvfde23XXXYtpRqPWRsBqFD6XD6sTa/GZbVzahlEQyIWA1w1YLj5wLwQgUJ4EqE/lGVe8gkA5EPBanxCwyiC7shGwUt0888wz7dJLL7W2bduWgffxdyGK31133RUEq+hCwIp/bOPsAQJWnKOH7akEvG7AiBIEIAAB6hM5AAEIeCXgtT4hYHnNmBzsqk8ASV3io48+sqVLl9pFF11k69evtzvvvNMGDhyYw1u4tVgEsolfsd5dqHXpwCoUST/rcITQTyywpHEEvG7AGucVT0MAAuVAgPpUDlHEBwiUJwGv9QkBqwzyLRcBZMmSJTZ48GA766yz7PLLL7eWLZlx09QpkEv8mtrW+t6PgOU1Mrnbpc6rIb0rbdj+8ZzHlrvHPFHuBLxuwMqdO/5BAAKZCVCfMjPiDghAoGkIeK1PCFhNkw8FfWsuAsjTTz9tffv2tVNPPdWuvvpqa926dS1b3nzzTbvjjjtMQteaNWvC3KWjjz7aJk6caN27d69170svvWRDhw61bbbZJnR0rV27Nohiy5cvD8+dccYZNnbs2PCON954w2bOnGn3339/WEMi2rnnnltrzUxH5lLfJ587depkn332WRDj5s+fbytXrrSKigqbO3euPfLII7Zx40br37+/TZo0yQ488EBr1qzZZtz1zoULF9rixYttxYoVpllhhx56aPC3Z8+etZ6J7BMH2X7JJZfYPffcYzvvvLPNmDHDjjvuuLC+7pOf6ngT708++STw+NGPfmQTJkyoWTfyR9xSL3XJnX/++WGd+mZgbdq0Kdg7b968wFtddf369QvxGDVq1GbHQ1PjLltlt44sRjE++eSTbdy4cdaxY8e8crOqqio8V11dndfzPAQBCECgWAS8bsCK5S/rQgAC8SFAfYpPrLAUAkkj4LU+IWCVQSZmK2DpS3c333xzECrSdWD96U9/Cj+TsFL3krBz1VVX2aBBg2pEnUiA6dy5cxgMf8EFFwSxJvW64oorbO+99w5iVt11+/TpE0SUSBhrrIClQfYPPvjgZja0a9cu7ZFJ2TNmzJggMtW99IwEt9NOO81atGhRI0xJUGrfvn0Ygi/bdXXt2tWWLVsW/GxoTd0rjrfffnsQm/IVsDZs2BBs05901+GHH27XXnut7bLLLjU/jgSsgw8+2CLxq+6zJ5xwQhACO3TokPNvBQJWzsh4AAIQKBEBrxuwErnPayAAAccEqE+Og4NpEEg4Aa/1CQGrDBIzk4AlwUJfstN96pBSZ5I6jiR0RNff//53GzlypOmf06dPN3XkSMiQWKJuJnUcff755+G5SKxIFWAkzFx55ZWhW6uystIWLFgQuo2+9a1vha4edQbpf2+11Vb24osvBgHt0UcftRtuuCF0g+lqrIAl0Unrjh8/3rp06WLvvvtuENVuuukmGzJkSBDvttxyy/AufflP73388ceDuKaOq2233TawkdijDqjnnnuulvAV2Sce+qKjOr0kWn388cemd3/xxRfBx9tuuy28V8PyxVD8X3311fB36vYSWwlM0RD9XIa4p4qQ6uqaNWuWHXHEEUFkS31HXTEqErDku4RDdY+pE0/XH/7wh+D/unXrggB47LHH5vxbgYCVMzIegAAESkTA6wasRO7zGghAwDEB6pPj4GAaBBJOwGt9QsAqg8TM5SuEElokzkjoiTqLJIroOOGUKVOCYKMuo7rH7SQ2SQTScTwJMc2bN6/VQXTjjTfaKaecUvOcOrEkJGm9dMcVI5vPOeccu/jii8N6jRWwfv7zn5s6vtQdFV2RyCZfo+N++lk0C0zvnjZtWg2L6DmJV8OGDQtCVSQ2pQpYqcJb6jNitMcee9gtt9yyWSfTs88+G44Z6mhidARSz+YiYEmU0xHBF154IXSAHXLIIbUyWEKl4qBuOh1h1BFKXZGApW6xBx54wHr37l3znOKvr1IqL9TVpZjkeiFg5UqM+yEAgVIR8LoBK5X/vAcCEPBLgPrkNzZYBoGkE/BanxCwyiAzsxGw1K2jTp2f/exnm812UgeRRI933nkndE6pm6rupY6lESNGhL/WPTo2GIlD6jBatGiR7bbbbjWPff3110EQueyyy8KROYkuqVe6WVyNFbAkUKnTK/VKt+aXX34ZRCvdHx39q+vvp59+GjqoVq9eXeNbtNYzzzwTusf222+/nLIn9chlxFAL5CJgrVq1KnTOSQi77rrrQudX3StaT0Kj/kiMjHirQ06iYt1jgtEz0fytnBwzs8f67WM/qNx8xliu65TT/RUdOlnrY4dYm5FjysktfIFA7Ah43YDFDiQGQwACBSdAfSo4UhaEAAQKRMBrfULAKlCAm3KZ+gQQdetobpWO9km4UpeNBq7XvV555ZXQbRQlaUO+9OrVy+69994wlLw+QSZ6Xt1NGhiuYeMaol5sAUtD3HU8LpOA9dFHH4Xjkg899FBWYYvWzSSwpS721Vdf2T//+U97/fXX7a233rI///nP4biihqanMsxVwBJ7xaohoSmdOJhpeD8CVlapkNdNbUacbG1/dkZez/IQBCDQeAJeN2CN94wVIACBuBOgPsU9gtgPgfIl4LU+IWCVQc41NANLM6zOPvtsu/76623gwIFhSPfWW29dy+v6homnQ5NOwJIolnokrq6AlU5YKkYHVrYCVupRwGzCn4uApU61a665Jsz20pcBMzHMVcDKRmhCwMomqqW7p9lWHe3bix8u3Qt5EwQgUIuA1w0YYYIABCBAfSIHIAABrwS81icELK8Zk4NdmYa4v//++2EOlQZ0a2C55kRFA8T1mkjAqk+Iqs+UTM9FHVheBSzNi4q6ybLBnakDK5WzBtcfcMABYdaUhsNr2LsuDXDXlfreXI4Q0oGVTaR83YOA5SseWJM8Al43YMmLBB5DAAJ1CVCfyAkIQMArAa/1CQHLa8bkYFcmAUtL6Rjf6NGjQ1eQBq7rGFp0RUfqXn755fCVQQ0Zz+YqtYClweoakr7jjjvWdHx99tlnYSC9Osuy7cDS1xQ1sF5daZplddhhh2XjbsYh81EcTj/9dPvVr3612XwqFYEBAwaELyTmK2BlMwNLA+Q10yzdDKx0A/XlfDadXQ1BYgZW/XQ4QpjVrxc3QaBoBLxuwIrmMAtDAAKxIUB9ik2oMBQCiSPgtT4hYJVBKmYjYGkm0+WXXx4Gq2tOlL5g17179+C9Bq5feOGF4WuA5557bvj36AuFEZ7oq3wa1B59Ya/QAlbqlwvrCkv6Ut6cOXPCVxA1jD46spiPgCWfIpFHw+Xnzp1r7du3r5UJb7/9dpiTpWHuCxcutB49emQUsKKOM7HVlxxTr1T+jZmBle1XCDXfSx13xx57bDCDGVil/0UPQ9yHDLc2Q2t/wKD0lvBGCCSbgNcNWLKjgvcQgIAIUJ/IAwhAwCsBr/UJActrxuRgVzYClpZ744037KSTTgpihsQWfYkvEqpefPFFGz58uK1du9amTp0ahCIdfdu4cWO4X8KX/pkqzhRawEoV0vS1vKuvvtp23nlnk7Clr/ZJgFMHmY7mNVbA0vFBdSlJ6JHfEu122mkn0xcVn3/++TAkfenSpTZz5swwQ6x58+YZBaxIFJPts2fPtl122SVE8dVXX7VLLrnE7rjjjvC/6xOwxF33tWrVKtyX7siihLybb77Zxo0bFwbpz5o1Kwh6iqPeo64rCW4nnHBC6EqLvjZYbAGrqqoq2FxdXZ1D5nIrBCAAgeIT8LoBK77nvAECEPBOgPrkPULYB4HkEvBanxCwyiAnsxWw5Oo999wTxA/NaNJz0Vf7JIw8/PDDpuNv69atS0tF3Vn6E83PKrSApZdKSPvpT39qq1evrmVDt27dglgjkUhXYwUsraFfyvHjx2/2rujF6sCSENW5c+d6BaVUI1NnYNUFKLFp+vTpwW6JhMuWLauZiyVx6aijjgpCnS4diZRYp/+tTq66s7o0mF/Cmv6kuw4//HC79tprawQ03YOAVQa/6LgAAQjkRcDrBiwvZ3gIAhAoKwLUp7IKJ85AoKwIeK1PCFhlkGa5CFgSPySQ3HTTTZbu+Nybb74ZOoWWLFlia9asCUJX//79g7DVr18/q6ioqCFWDAFLi6tTTMcFZYM6rgYNGmSTJ0+27bbbLnSQFUrA0jrqclLHkmZ/aU5Yu3btgqin7qxjjjmmphsqujedoJSaQvoKoY4kLlq0KAzHl3Alm8V6++23D11lmr+lLqoxY8aER3W8UMKcfqZnNOhd/n/55ZdpBSw9o04x2Ttv3jxbvnx54KT4DB06NLwrdUg/AlYZ/JLjAgQgkDcBrxuwvB3iQQhAoGwIUJ/KJpQ4AoGyI+C1PiFglV2q4RAESk+AI4SlZ84bIQCB7Ah43YBlZz13QQAC5UyA+lTO0cU3CMSbgNf6hIAV77zCegi4ILBq/lZWtfOG0tiyRTer2Ha0VfQ4vzTv4y0QgECsCXjdgMUaKsZDAAIFIUB9KghGFoEABIpAwGt9QsAqQrBZEgJJI1BSAevfcCu2n2gV370qaajxFwIQyJGA1w1Yjm5wOwQgUIYEqE9lGFRcgkCZEPBanxCwyiTBcAMCTUmgKQQs26KbtejzSlO6zbshAIEYEPC6AYsBOkyEAASKTID6VGTALA8BCORNwGt9QsDKO6Q8CAEIRASaRsDawVr0eZUgQAACEGiQgNcNGGGDAAQgQH0iByAAAa8EvNYnBCyvGYNdEIgRgaYQsDQDq2LHGTGihKkQgEBTEPC6AWsKFrwTAhDwRYD65CseWAMBCPyHgNf6hIBFlkIAAo0mUFIBa4sdrKLraMSrRkeNBSCQDAJeN2DJoI+XEIBAQwSoT+QHBCDglYDX+oSA5TVjsAsCMSJQVVUVrK2uro6R1ZgKAQgkgYDXDVgS2OMjBCDQMAHqExkCAQh4JeC1PiFgec0Y7IJAjAggYMUoWJgKgYQR8LoBS1gYcBcCEEhDgPpEWkAAAl4JeK1PCFheMwa7IBAjAghYMQoWpkIgYQS8bsASFgbchQAEELDIAQhAIEYEvO6fELBilESYCgGvBBCwvEYGuyAAAa8bMCIDAQhAgPpEDkAAAl4JeK1PCFheMwa7IBAjAghYMQoWpkIgYQS8bsASFgbchQAE0hCgPpEWEICAVwJe6xMClteMwS4IxIgAAlaMgoWpEEgYAa8bsISFAXchAAEELHIAAhCIEQGv+ycErBglEaZCwCsBBCyvkcEuCEDA6waMyEAAAhCgPpEDEICAVwJe6xMClteMwS4IxIgAAlaMgoWpEEgYAa8bsISFAXchAIE0BKhPpAUEIOCVgNf6hIDlNWOwCwIxIoCAFaNgYSoEEkbA6wYsYWHAXQhAAAGLHIAABGJEwOv+CQErRkmEqRDwSgABy2tksAsCEPC6ASMyEIAABKhP5AAEIOCVgNf6hIDlNWOwCwIxIoCAFaNgYSoEEkbA6wYsYWHAXQhAIA0B6hNpAQEIeCXgtT4hYHnNGOyCQIwIIGDFKFiYCoGEEfC6AUtYGHAXAhBAwCIHIACBGBHwun9CwIpREmEqBLwSQMDyGhnsggAEvG7AiAwEIAAB6hM5AAEIeCXgtT4hYHnNGOyCQIwIIGDFKFiYCoGEEfC6AUtYGHAXAhBIQ4D6RFpAAAJeCXitTwhYXjMGuyAQIwIIWDEKFqZCIGEEvG7AEhYG3IUABBCwyAEIQCBGBLzunxCwYpREmAoBrwQQsLxGBrsgAAGvGzAiAwEIQID6RA5AAAJeCXitTwhYXjMGuyAQIwIIWDEKFqZCIGEEvG7AEhYG3IUABNIQoD6RFhCAgFcCXusTApbXjMEuCMSIAAJWjIKFqRBIGAGvG7CEhQF3IQABBCxyAAIQiBEBr/snBKwYJRGmQsArAQQsr5HBLghAwOsGjMhAAAIQoD6RAxCAgFcCXusTApbXjMEuCMSIAAJWjIKFqRBIGAGvG7CEhQF3IQCBNASoT6QFBCDglYDX+oSA5TVjsAsCMSJw4KSnrLLLD23rLZvZ2ce0sh90ax4j6zEVAhAoZwJeN2DlzBzfIACB7AhQn7LjxF0QgEDpCXitTwhYpc8F3giBsiMQCVhyTCLWgvFtys5HHIIABOJJwOsGLJ40sRoCECgkAepTIWmyFgQgUEgCXusTAlYho8xaiSCwadMm058WLVqUjb/ffPONffXVV1ZZWZmXT6kClhZYfm7bvNbhIQhAAAKFJuB1A1ZoP1kPAhCIHwHqU/xihsUQSAoBr/UJAStGGfjSSy/Z0KFDbe3atVlZfdddd9mJJ56Y1b3pbrr77rvtpJNOsosuusjOP//8vNfRgxdffLHNmDEjpzVOPfVUu/rqq61169Y5PVfMm9944w274IILbNy4cdanT59ivqpka3/wwQc2e/Zs69Wrlw0fPjyv9yJg5YWNhyAAgRIQ8LoBK4HrvAICEHBOgPrkPECYB4EEE/BanxCwYpSUCFhNH6xIiFu5cmXZCFiRUNkYwbPWEcL2zWzBBI4QNn22YgEEICACXjdgRAcCEIAA9YkcgAAEvBLwWp8QsLxmTBq7IgFrv/32c9eZlA/GDz/8MHSIvffee3bvvffarrvums8yJX0GASs97poh7u2b2dkDGOJe0qTkZRCAQIMEvG7ACBsEIAAB6hM5AAEIeCXgtT4hYHnNGAQsl5FBwEoflqqqqvCD6upql3HDKAhAILkEvG7AkhsRPIcABCIC1CdyAQIQ8ErAa31CwPKaMUUQsDZs2GDLli2zJUuW2PLly239+vXWrVs323fffe20006zfv36WUVFRc2b083Aevrpp61v376m42Y77bSTnX322fbf//3fdsghh9hVV11lO+64Y9ZEs+nA+uyzz+yss84yzZ668cYb7dZbb7W5c+da586dbeLEicHu5s2bh6Hqq1evtltuucUef/xxW7duXfBHM8NGjRplbdtuPlRcg8v/93//1xYsWGAPPfSQrVmzJtiuDreBAwfamDFjwnt0RX7XdS46dpfKavLkyXbzzTfbvHnzTF1z/fv3t3PPPdcOPvhg0zufeOIJu/zyy0MM1HV2+umn2ymnnJLWRjFauHChLV682FasWBHideihhwbfe/bsac2aNasxKZWn7HnzzTdtzpw5wXYNZ5dPYrnnnnuGZ+o7kprPzDMErKzTnhshAIESE/C6ASsxBl4HAQg4JEB9chgUTIIABAIBr/UJAStGCdqYI4Tvv/9+ED3uu+++tB63a9fObrjhhjDEOxJFGhKwJNJIGJFopGvIkCFBtNlyyy2zJpqLgPU///M/ttdeewVBJroefPBBO/bYY8PX8zTsXd1Rn3zyyWbvP/zww+3aa6+1XXbZpeZnEpJ0bHH8+PFByEt3SfCZP3++bb311lkLWOLy+eef2/XXX19rSQlPt912m/3lL39Ja+eUKVPs0ksvtVatWtU8p3hLRBPnupfiNXPmzCDgRV9DjHi+9tprQaSSUFn3kh0SwyQ4IWBlnarcCAEIxJiA1w1YjJFiOgQgUCAC1KcCgWQZCECg4AS81icErIKHungL5itgff3113bhhRcG4WTs2LHhK3rbbrttMPSdd96xa665xq688srQ2XPHHXdY165dw88aErD0c60l0aVDhw728ccfW6dOnXJyPhcBS0KSxJfrrrvOjjrqKFM3mYQbfaHwnnvuCV8F3G233eySSy6xgw46KHQcSbRTF5TErSOPPDKIUbJV1wsvvGAnnHCCffrpp0EU089btmxpX375ZeiQmjZtWvjao0Q5iUjRVd8RwoiV7jv66KODuLTHHnsELuedd16wQ91Wbdq0CbE44ogjQrebRCZ1sendEpbUVaVLXwbUVxjVTXbGGWcE8VEx27hxYxC09FXI5557zu68887QWaUr4vnII49Yx44dQ2xGjBhhErteeeWV0H2lTjP9Ux1gemdqnBszxJ0OrJxSn5shAIESEvC6ASshAl4FAQg4JUB9choYzIIABOjAIgcaTyDbrxD26tWr1lB0iVQalq7jeDqO1qNHj1rGvP7666HzSp1DqcPUGxKw1M2UKrjk412uAtY555wTRDgdGYyujz76KAhM6jqSb9/73vdqmaLuLAl2Ona4dOnScJxPl8QsdS/Nnj07CDqpR/HUnSXRS11RdY/TZRKw9H4JapEQpXdJaFKH2t///vdw9FKxiK7oiKTsefTRR+2www4LP5KwNXjw4OCvxLSoyyp6TmsOGzYsHP9Ud5mOSKYKWOn8kvAl8e/AAw8Mwlck5hXiK4SP9dvHflDZzCq27mrtz55hlb32zicleAYCEIBAwQnwH4gFR8qCEIBAgQhQnwoEkmUgAIGCE/Ban+jAKnioi7dgvgJWJosi4UNC16JFi0Ink66GBCx1GaWKIJneke7nuQpYEoY00yr10i/WgAEDgpiT2lWUes+f/vSnMA9LQpb+pIpV9dkd+V73mUwClmZZ/frXvw6dVtEVCYjyN5Vv9PNozUjcUheYRCv5q5lle++9uRikzrEzzzwzHOGM1ox4PvPMM0EM0yyv1CvKn2222SbENuqYK6SApfdJxOp094P5pATPQAACECg4Aa8bsII7yoIQgEDsCFCfYhcyDIZAYgh4rU8IWDFKwXyPEKa6qGHnOtamIedvv/12mMn0xz/+MQwI17Vy5Urr06dP+PeGBCwdb1OXko7w5XvlKmCl2ha9Ux1jEq+yueqzWV1QskWdaC+//LI99dRTgYkY1X0mk4CVTiSL/NRRTg2MjwbD1ydgqats5MiR4bhfNlfEJRPPUglYsrnz489mYzr3QAACECg6Aa8bsKI7zgsgAAH3BKhP7kOEgRBILAGv9QkBK0Yp2RgBSzOj9BU/dQdJmKnvipuAlTp7KlMoU8UoHRPUVwc1M0tHC+u7chWw0n3BLxKWIlGw7qywuh1YqUcBM/mknyNgZUOJeyAAgaQS8LoBS2o88BsCEPgPAeoT2QABCHgl4LU+IWB5zZg0duUrYEm80qBwfRlPA7179+4djpdpKPgPf/hD69KlSxijlArjAAAgAElEQVQUruHfcRWw0glHDYVWHWejR48OYp6Gq++///7h6OR3v/vd8LVD/fzkk0/OuQOrkALWe++9V2smWaZU9dKBVdFlG+u04LeZzOXnEIAABEpCwOsGrCTO8xIIQMA1AeqT6/BgHAQSTcBrfULAilFa5itgRcO7DznkkPAVv+22266W1xJx9LU6zU6Km4C1atUqO/zww+24444Lvkmgy3RFg9N1nE+innzXFwFTLx2PnDx5cpMIWBqmrwHysi11sHsmvzwIWBKv2v/XBQxxzxQsfg4BCJSMgNcNWMkA8CIIQMAtAeqT29BgGAQST8BrfULAilFq5itgpZtlFbmto3T6uWYu6YqbgPXuu+/aqFGjwjBzfRVRYlbqJf9uvvlmGzduXM0XB9evXx++BFhfh5P+XsPYNYOqKY4Qyv5bbrkl2CDf9AXF9u3b1/JL88sUMw1zj74s2ZQCVlVVVbCvuro6Rr9RmAoBCCSBgNcNWBLY4yMEINAwAeoTGQIBCHgl4LU+IWB5zZg0duUrYC1fvtwGDRpk3//+98Pg9X322ceaN29u+jqexBF1+nzyySexFLBSBbhu3bqFmVbytW3btqZh6Bryft5559n2229fcxxPRyonTJhgt912W/gqob7m16FDB9PX/zS8ffr06WG4va76BCxx07HLqHOrIZEw1xlYem+qiDZ8+HC78MILbaeddjIN4X/++edNRxU1u2vmzJnheOj/a+9OgKyszvyPP+ybIpsLmgRUHHS0SKI9QcVAAog6ICjgAIpCRGRRQBAtI6CoiAwKCuICigIqLiAMLuWooIXjhjIxOpNBJ9HIlIL7RnAF/Nfv/Oftud3cpu/tvt39nH6/t8pS6Xvf9zmfczj13l+f97zqz8oGWJMnTw5+jRo1yvtvBQFW3mR8AAEEqknA6wVYNTWf0yCAgGMB5ifHnUNpCKRcwOv8RIAV0cCsaICVuQdW6ea2atXKtIn4H/7wh7DqZ82aNda3b9/wthieQqg6dUvg7Nmzbfr06Vl7U8HW3LlzQ7BVp06d8J7MPbBKf0jvGzBggI0ZM8ZOOumksIJrn332KWGSfEbHnThxYlar5D0VCbD0WU0aF1xwQVhdlu2lFVhz5swpfqphRQOs5BbTJMRUe2bNmmUNGzbM+W8HAVbOVLwRAQSqWcDrBVg1M3A6BBBwKMD85LBTKAkBBIKA1/mJACuiAVrRAEtNVIilIGbp0qXh6XsKdfr3728jR44Mm5drNY9Cm2nTpoVVSVrRE0uApfZpZZKCHoVwa9euLd6cvXfv3jZu3Dhr3759iZ5OnkJ4ww03hM3rdVthjx497Nxzz7V+/fqF1VgjRoywN99801asWGFHHnlk+Lwc9Zm77747nENe+uehhx6yoUOHhpVR+v/MV0UDLB1Dn9Utgro9UqGb9vjq0qVLuL2wT58+JVZLVTTA2rFjR3DT6jyNMW1eP3/+/Jz2E0vaSYAV0URCqQikTMDrBVjKuoHmIoBAFgHmJ4YFAgh4FfA6PxFgeR0x1IVARAIvL2xhRR22mzVuZ/X+frHVadktouopFQEEarOA1wuw2mxO2xBAIDcB5qfcnHgXAghUv4DX+YkAq/rHAmdEoNYJFAdYalnjdla/y19qXRtpEAIIxCng9QIsTk2qRgCBQgowPxVSk2MhgEAhBbzOTwRYhexljoVASgVKBFhmVr/HDymVoNkIIOBNwOsFmDcn6kEAgeoXYH6qfnPOiAACuQl4nZ8IsHLrP96FAAJ7ECDAYngggIBXAa8XYF69qAsBBKpPgPmp+qw5EwII5CfgdX4iwMqvH3k3AghkESh5C+HPrH6Xt3FCAAEEXAh4vQBzgUMRCCBQowLMTzXKz8kRQGAPAl7nJwIshi0CCFRa4P82cf+Z1fv7u9jEvdKiHAABBAol4PUCrFDt4zgIIBCvAPNTvH1H5QjUdgGv8xMBVm0febQPgWoQKCoqCmfZuHFjNZyNUyCAAAK5C3i9AMu9BbwTAQRqqwDzU23tWdqFQPwCXucnAqz4xxYtQKDGBQiwarwLKAABBMoQ8HoBRochgAACzE+MAQQQ8CrgdX4iwPI6YqgLgYgECLAi6ixKRSBlAl4vwFLWDTQXAQSyCDA/MSwQQMCrgNf5iQDL64ihLgQiEiDAiqizKBWBlAl4vQBLWTfQXAQQIMBiDCCAQEQCXq+fCLAiGkSUioBXAQIsrz1DXQgg4PUCjJ5BAAEEmJ8YAwgg4FXA6/xEgOV1xFAXAhEJEGBF1FmUikDKBLxegKWsG2guAghkEWB+YlgggIBXAa/zEwGW1xFDXQhEJECAFVFnUSoCKRPwegGWsm6guQggQIDFGEAAgYgEvF4/EWBFNIgoFQGvAgRYXnuGuhBAwOsFGD2DAAIIMD8xBhBAwKuA1/mJAMvriKEuBCISIMCKqLMoFYGUCXi9AEtZN9BcBBDIIsD8xLBAAAGvAl7nJwIsryOGuhCISIAAK6LOolQEUibg9QIsZd1AcxFAgACLMYAAAhEJeL1+IsCKaBBRKgJeBQiwvPYMdSGAgNcLMHoGAQQQYH5iDCCAgFcBr/MTAZbXEUNdCEQkQIAVUWdRKgIpE/B6AZaybqC5CCCQRYD5iWGBAAJeBbzOTwRYXkcMdSEQkQABVkSdRakIpEzA6wVYyrqB5iKAAAEWYwABBCIS8Hr9RIAV0SCiVAS8ChBgee0Z6kIAAa8XYPQMAgggwPzEGEAAAa8CXucnAiyvI4a6EIhIgAAros6iVARSJuD1Aixl3UBzEUAgiwDzE8MCAQS8CnidnwiwvI4Y6kIgIgECrIg6i1IRSJmA1wuwlHUDzUUAAQIsxgACCEQk4PX6iQArokFEqQh4FSDA8toz1IUAAl4vwOgZBBBAgPmJMYAAAl4FvM5PBFheRwx1IRCRAAFWRJ1FqQikTMDrBVjKuoHmIoBAFgHmJ4YFAgh4FfA6PxFgeR0x1IVARAIEWBF1FqUikDIBrxdgKesGmosAAgRYjAEEEIhIwOv1EwFWRIOIUhHwKkCA5bVnqAsBBLxegNEzCCCAAPMTYwABBLwKeJ2fCLC8jhjqQiAiAQKsiDqLUhFImYDXC7CUdQPNRQCBLALMTwwLBBDwKuB1fiLA8jpiqAuBiAQIsCLqLEpFIGUCXi/AUtYNNBcBBAiwGAMIIBCRgNfrJwKsiAYRpSLgVaDrRf9mDfY72mt51IUAAggggAACCCCAAAIIIJBFoGWzOtbvmAZ29gkNin9KgMVQQQCBWitAgFVru5aGIYAAAggggAACCCCAQAoEzjy+gY34TcPQUgKsFHR4bW7izp07bdq0aXbdddfZ3LlzbeLEiVmbq4F+6qmn2tatW+3kk0+2e+65x9q0abPbe5PjLViwwJ544gnr0qVLwfk+/fRTO+uss+yDDz6wBx980Dp27FjhcyTHevLJJ/d4jGOPPdZ69uxpI0aMsPbt21f4fMkHv/nmm2C9cOFCe/7556vEqdJFmhkBViEUOQYCCCCAAAIIIIAAAgggUDMCWom1ckJTAqya4eeshRZ45JFHrF+/fnbeeefZvHnzrGnT/z+4M1/Lli2zYcOGhT9q27atPfroo3bMMcfs9r5PPvnEzj777PDnZYVcla2/JgKspGaFZYsWLbKuXbtWqhkEWJXi48MIIIAAAggggAACCCCAAAI5CBBg5YDEW+IReOutt2zQoEHWrFkzW758ubVr165E8d9//71ddtll9thjj1mvXr3slltusdtvv91GjRq1WyPfeOMNGzhwYPjnmmuusXr16hUcoioCLBV53333WevWrXerd8eOHbZp06awSu3++++3M844I6ycatmyZYXbRoBVYTo+iAACCCCAAAIIIIAAAgggkKMAtxDmCMXb4hDYtm2bXXDBBfYv//IvWW/727JlS7hlr3HjxjZ58mQbM2aMde/e3W688UZr0qRJiUYqBBo6dKitWbPG+vbtWyUA1R1gJY34/PPPwy2EL7/8cpkr0HJtMAFWrlK8DwEEEEAAAQQQQAABBBBAIF8Brbwa+KsGNvg4NnHP1473OxdQGDVp0qSs+2C98MILdsopp9iFF15oF198sY0ePdoUapVerZWs1HrxxRfDSqWDDz64uNUff/yxLV682B566CF77bXXwiov7Sk1btw469Spk9WpU6f4vUlApb2mLr/8cpsxY4Y98MAD1qFDB7viiivs17/+dZl7YP35z38OdWpV2dKlS61bt257lE/OpTeVtQIrOUBZoVN5gVqywu2AAw4oPkd5AZaOKcOVK1fa+vXr9+il+nQ8BZAyXrdune29995hXy3dFtqnTx9r1KhRhUZgUVFR+NzGjRsr9Hk+hAACCFSVgNdNSKuqvRwXAQTiEWB+iqevqBSBtAl4nZ/q/Pjjjz+mrTNob8UFkpDqzDPP3G1lVRJuaVWVNnK/9tprw8bvTz31lJ144oklQip9/tBDDy1xjJdeeims2nr99dd3K1BBy8yZM0MoVr9+/fDzJBBq3rx5CF7uvffe8OfJ3lsKtrJt4v7++++HlWR//OMfcwqvMs+VS4Cl42t/rzfffLPECqxCB1gKvLTSS31S+pXNa/v27XbppZfarbfemnUAXHTRRcG49Gq5XEYLAVYuSrwHAQRqQsDrBVhNWHBOBBDwJcD85Ks/qAYBBP5PwOv8RIDFKM1LILlNMAlyDjzwwPD55PZC7W2VPPHv6aefDnthaY+rKVOmFK+eSp5UeOWVVxbvj5WEPs8++6yNHTs2rKjSsb/++mtbvXq1TZ061T777LOw4bs2ks8MlfRkwM6dO9vNN98cNoz/8ssvw8oi/bt0gPXhhx+Gc+YTXuUaYGl106uvvmrXX3992AfsnHPOCTUpYMs8RllPRcxnBZZWqqkda9euDV5aoSavH374IQRaCg7VF5leWnF1+umnh43lFTZqpZry61deecUUXv3Xf/1XhZ8ISYCV118j3owAAtUo4PUCrBoJOBUCCDgVYH5y2jGUhQAC5nV+IsBicOYlkNz+d+edd5YIO5Lw5bDDDjP9bJ999rHNmzebVlopWEn+TCfTxuZXXXVVidVJuqVNt7GNHDkyhCvaKD55KWTRbXta1TR8+HBbsGBB+HmyokkBVrbN4kuveGrRokVxeHXXXXfZb3/72xK3JO4JIvNcuYDptjy1SU8jTF6FXIG1atUqGzBgQAgHtXF+siotOZfCq8GDB4dgL/HS5vIKBnXLpMK1zJf6RKvb5s6daxMnTsyliSXeQ4CVNxkfQACBahLwegFWTc3nNAgg4FiA+clx51AaAikX8Do/EWClfGBWpPnJBuyZodEjjzwSVkZlrrbS6qkJEyaEvZm0R5P2sPr222/D/lgfffRRcaiV/JlubSt9u2FS3yeffBICLK3U0v5Yhx9+eHGApb209Lljjz22RHMyAyOthLrjjjvsueees3zDKx00lwAr2U9KT1ZUeJQZwmUeo7IrsJIQUft9Pfroo2HVWelXYr9hw4ZiL62MU10///nPwx5hCvAq84TEzHM+3e0f7BcN/m9/soqMKz6DAAIIIICAR4G6LVtbk74DrenZIzyWR00RC3j9ghgxKaUjgECBBLzOTwRYBergNB1Gq3sU0mhfqzlz5oT9p7SiSv+UDqCSfbGSsCu5BbFHjx7FtxXqqX0Kp957773i2w9Le2bbzLy8FU3Jz1WvNkbXpvAKmTJvq8u138raxH3Hjh32zDPPhL2lFMRpI/n+/ftb3bp1dzt0efXmegth4vX444/nVP7zzz8fNmpPbp/UHmXJSyu0VK/6U3uGZas7l5MQYOWixHsQQAABBGIWaHrmcGt27tiYm0DtzgS8fkF0xkQ5CCBQAwJe5ycCrBoYDLGfUntL6XY/rYrSaiytNNL/Z3viYLLpu34+a9assEeUnlT48MMPF2/sXl6wI6/KBFi6xVBPMxw6dGhYfaXVWwqxDjrooJy7orynEGqV2bBhw8I+XQrrhgwZstvtieW1M9cAK5fVYJkNSwIs/Zn2ztJKtEWLFoVbPDNfegqhbiHUbaD5vgiw8hXj/QgggAACsQnUadHK2qz819jKpl7HAl6/IDomozQEEKgmAa/zEwFWNQ2A2nQa7UmlJwzOnj07rLhq2rRpWMHTvXv33Z5MmKy40h5Ny5cvD08K1O2GCr6SDeCrYwXWsmXLrFu3bjZ9+vTwpL2y9o4qq5/KC7Bkcv/994d9pFq1apX16YaFDrDKuhUxl7Gm2xC1kb3CPa3k0q2GemmTd+2Hte++++ZymOL3EGDlxcWbEUAAAQQiFCDAirDTnJfs9QuiczbKQwCBahDwOj8RYFVD59fGUyRPGNSG4PXq1Qurm7JtAJ7s16Sn8t19990hHGnTpk1YjdWwYcNAk8seWFu3bg0bj+s2uNJ7YJUV5GQLjN59991Qq25XVIimW+tyeZUXYOkY27dvD7cSai+vbEFQeQFWcmvmIYccEmpr3bp11pVnuXjl0qbkPQrf/uM//sPOP//88CTCbPuJlXc8AqzyhPg5AggggEDsAtxCGHsP+qvf6xdEf1JUhAAC1S3gdX4iwKrukVBLzpc8YfDoo48OT8DTE/eeeOKJrIFQsum7Vj7p1kE95e6ss84qIZHrUwi10it5omF5gVC2n2c+0fCMM84IgVouG5nnEmCpQZs2bQq3D77++ut200032fjx44tvJdy2bZtdcMEF4fbF0nuFqa758+fbRRddZCeddNIeAyydJ/FSqKcN6ps3b17CU5vda18xbeaulWFt27YNm+fr3KtXrzbtQZb5SjZ910bvBFi15C8pzUAAAQQQKIhA2MR94BBrOqjkE3wLcnAOkmoBr18QU90pNB4BBIKA1/mJAIsBWiGBZE8q3Q6oV8eOHUvcFph50GRl0V577RVWW61YscKOPPLIrIHLs88+a2PHjrXLL7883GKoYEWBy9SpU8P+UpkbsFckwNJJv/rqKxs3bpzptkLtBaX9uerU2fMT9HINsDKDKD3tT+HREUccEdq6c+fOsNG9bl/s3bt3uN2yQ4cOpmBLt1dqVZraePzxx5cbYGnVmerW7X8KzHTcQw891Hbt2mX/+Z//aVdffXVwU2ioVWFaJbdq1SobMGBACBmvv/768PRCrYLTyjGdXwGXnkyoPbL222+/vMZFUVFReP/GjRvz+hxvRgABBKpawOsFWFW3m+MjgIB/AeYn/31EhQikVcDr/ESAldYRWYB2a/WS9nzSS6uqMm8LzDx8sun7ypUrw6qgW265JTwNsPTrpZdesjFjxoTVS6Vfer/CGJ1PK770qmiApc9qc3mtAmvRokWJkKksllwDLH1eG6WPGjUqBEgXXnhh2CusSZMm4dBaofW73/2ueM+p5HzaZF6hklZW6bWnWwiTz2hS0YquZP+q0rXLWk+JTPazyrzFMVs7VYNuCdVeYfm+CLDyFeP9CCBQXQJeL8Cqq/2cBwEE/AowP/ntGypDIO0CXucnAqy0j8xKtF+D+tRTTzXtT6XN2UvfFpgcOtn0fdq0aVn3ycosQeGPQhztc/Xaa6+Fpwf27NkzrJjq1KlTiZVSlQmwduzYEQI31VQ6ZMpGkk+Apc8/88wzYa+tv/3tb6bgrlevXsWH1T5cul1QK6K04kr7ZU2aNCk8FVGfyTXA0vtUl1Z56Rx6EqKCPq2w0uosPVWwUaNGJZrz3XffmfYjW7Jkib344ovh/Fo9p9spR4wYYe3bt6/QiCDAqhAbH0IAgWoQ8HoBVg1N5xQIIOBcgPnJeQdRHgIpFvA6PxFgpXhQ0nQECiVAgFUoSY6DAAKFFvB6AVbodnI8BBCIT4D5Kb4+o2IE0iLgdX4iwErLCKSdCFShwMsLW1hRh+1VeAYO7U6g4f5W9yejre7BU92VRkEIZAp4vQCjlxBAAAHmJ8YAAgh4FfA6PxFgeR0x1IVARAIEWBF1VoFLrdv+Mqt76DUFPiqHQ6BwAl4vwArXQo6EAAKxCjA/xdpz1I1A7RfwOj8RYNX+sUcLEahyAQKsKif2e4KG+1n9X7/vtz4qS72A1wuw1HcMAAgg4PYx9XQNAggg4PX6iQCLsYkAApUWIMCqNGG8ByDAirfvUlK51wuwlPDTTAQQ2IMA8xPDAwEEvAp4nZ8IsLyOGOpCICIBAqyIOqvApXILYYFBOVzBBbxegBW8oRwQAQSiE2B+iq7LKBiB1Ah4nZ8IsFIzBGkoAlUnQIBVdbZuj6xN3H82weq2u8RtiRSGgAS8XoDROwgggADzE2MAAQS8CnidnwiwvI4Y6kIgIoGioqJQ7caNGyOqmlIRQCANAl4vwNJgTxsRQGDPAsxPjBAEEPAq4HV+IsDyOmKoC4GIBAiwIuosSkUgZQJeL8BS1g00FwEEsggwPzEsEEDAq4DX+YkAy+uIoS4EIhIgwIqosygVgZQJeL0AS1k30FwEECDAYgwggEBEAl6vnwiwIhpElIqAVwECLK89Q10IIOD1AoyeQQABBJifGAMIIOBVwOv8RIDldcRQFwIRCRBgRdRZlIpAygS8XoClrBtoLgIIZBFgfmJYIICAVwGv8xMBltcRQ10IRCRAgBVRZ1EqAikT8HoBlrJuoLkIIECAxRhAAIGIBLxePxFgRTSIKBUBrwIEWF57hroQQMDrBRg9gwACCDA/MQYQQMCrgNf5iQDL64ihLgQiEiDAiqizKBWBlAl4vQBLWTfQXAQQyCLA/MSwQAABrwJe5ycCLK8jhroQiEiAACuizqJUBFIm4PUCLGXdQHMRQIAAizGAAAIRCXi9fiLAimgQUSoCXgUIsLz2DHUhgIDXCzB6BgEEEGB+YgwggIBXAa/zEwGW1xFDXQhEJECAFVFnUSoCKRPwegGWsm6guQggkEWA+YlhgQACXgW8zk8EWF5HDHUhEJEAAVZEnUWpCKRMwOsFWMq6geYigAABFmMAAQQiEvB6/USAFdEgolQEvAoQYHntGepCAAGvF2D0DAIIIMD8xBhAAAGvAl7nJwIsryOGuhCISIAAK6LOolQEUibg9QIsZd1AcxFAIIsA8xPDAgEEvAp4nZ8IsLyOGOpCICIBAqyIOotSEUiZgNcLsJR1A81FAAECLMYAAghEJOD1+okAK6JBRKkIeBUgwPLaM9SFAAJeL8DoGQQQQID5iTGAAAJeBbzOTwRYXkcMdSEQkQABVkSdRakIpEzA6wVYyrqB5iKAQBYB5ieGBQIIeBXwOj8RYHkdMdSFQEQCBFgRdRalIpAyAa8XYCnrBpqLAAIEWIwBBBCISMDr9RMBVkSDiFIR8CpAgOW1Z6gLAQS8XoDRMwgggADzE2MAAQS8CnidnwiwvI4Y6kIgIgECrIg6i1IRSJmA1wuwlHUDzUUAgSwCzE8MCwQQ8CrgdX4iwPI6YqgLgYgECLAi6ixKRSBlAl4vwFLWDTQXAQQIsBgDCCAQkYDX6ycCrIgGEaUi4FWAAMtrz1AXAgh4vQCjZxBAAAHmJ8YAAgh4FfA6PxFgeR0xKa/rxx9/tB07dliDBg1SLhFH87te9G/WYL+j4yjWeZUtm9Wxfsc0sLNPYOw77yrKi0TA6wVYJHyUiQACVSjA/FSFuBwaAQQqJeB1fiLAqlS31syH77vvPhs6dKjde++9dtZZZ+2xiBdeeMFOOOEEGzVqlN14443WpEmTmik6j7N+/PHHNmfOHPv5z39uQ4YMyeOTvt/66aefhv764IMP7MEHH7SOHTu6Kbiy44QAq/BdeebxDWzEbxoW/sAcEYGUCXi9AEtZN9BcBBDIIsD8xLBAAAGvAl7nJwIsryNmD3XV9gArn/bF1H0EWDH1Vs3XqpVYKyc0rflCqACByAW8XoBFzkr5CCBQAAHmpwIgcggEEKgSAa/zEwFWlXR31R40n4CnsitrqrYl2Y+eT/tqor7aeM7KjhNWYBV+VBBgFd6UI6ZTwOsFWDp7g1YjgECmAPMT4wEBBLwKeJ2fCLC8jpg91JVPwFPZYKImePJpX03UVxvPWdlxQoBV+FHBLYSFN+WI6RTwegGWzt6g1QggQIDFGEAAgRgEvF4/EWDFMHpK1ZhPwFNWMJEc4+qrr7YRI0bYLbfcYg8//LC99dZb1rlzZxs+fLgNGzYs655Z3333nT322GN25513mo6vV48ePWz8+PHWrVs3q1u3bomKdeucjr169erw/m3btoX9n37961/bhRdeaJ06dbI6deqEcw8aNMhef/31Ep9XjdOmTSv+M53/2WeftbvuusvWrVtnP/zwg3Xp0sXOO+8869OnjzVq1Gi3Xk1qvu2228JndP4xY8aEz8ydO9euuOIKe/7558NxMl/aj2vx4sX20EMP2WuvvWbt2rWznj172rhx44rrTt6f3CLYvn17u/zyy23GjBn2wAMPWIcOHcLx1d7Se2Al/VDeMCy939muXbtsw4YNoba1a9fa5s2bg738zjnnHGvWrFnWQ7777rs2f/58W7VqlX322Wd28skn22WXXWbffPNNpfZKI8Aqrwdz/7lWXg38VQMbfBybuOeuxjsRKFvA6wUYfYYAAggwPzEGEEDAq4DX+YkAy+uI2UNdhQywFGB8/vnnIQwp/br44ovt2muvLREIffjhhyG8WbFiRdYKZ82aZfpc/fr1w88VSikgS4Ku0h9SILR06dIQvuQSYG3fvt2mTJli8+bNy3r+s88+O2wAv++++xb/fE+fUUjXuHFjW7hw4W4B1ksvvRRCrtKBmg68995728yZM2306NHFbU0CrObNmwczhU56tW3b1h599FFTsFXRAEtBmMIpvfR0Rm3If80114QwsPSrV69etmDBAjvssMNK/Oi5556z888/Pzhnvlq1amWDBw+2W2+9tcKb/RcVFYVDbty4McK/UZSMAAK1WcDrBVhtNqdtCCCQmwDzU25OvAsBBKpfwOv8RIBV/WOh0mcsZIClYk4//XSbPn26HXXUUaaVSgpeFIQPoF0AACAASURBVELttddeIXg55phjioOTK6+8MgQ3CkkUbh199NGm1UDPPPOMXXrppfbRRx+FVUddu3Y1BUdaYbVkyRLT5yZMmGAtW7YM73/77bfDn91///1htZcCl2TVUFnt27lzZ1gtpfNopZVWNf3yl78MK760suif//mfbdGiRaH2zOAtOZ6eajh79mzr3r17qOHJJ5+0Sy65pDjQyVyB9f7775vCMK30Gjt2bFhRdeCBB9rXX38dVpJNnTo1rGC65557rF+/fsEnCbB0XK1iu/nmm4Pdl19+GQIv/TvXpxD++OOPwUYB2e9//3ubNGlScZAoXwVRhx9+eFjl9Zvf/MYaNGhgChe1wkzhloJJhXLy1itpjwImtVn90qJFC9uyZUvoT4VXelX0aZUEWJX+a80BEECgigS8XoBVUXM5LAIIRCTA/BRRZ1EqAikT8Do/EWBFOBALGWApaFFQcvDBBxdL6HayiRMnhgAkc+XPn/70JzvjjDNMK3YUcmlFUeZLt6UNGDAgBC5aHaT3Dxw4MARjutUtCVOSz7zyyit22mmnhVvx1KbWrVuHH5XVvr/+9a82ZMgQa9OmTbh98YADDihx/q+++iqsDnv11VfDCrEjjzwyrC7TCrCXX3451KzwKvP11FNPhRq1kikzwFK9ur1w5MiRIRDKvCVP4ZJqVMCVGb5lBli33357CIMyX/k8hXD9+vXhFs7evXuH0C05f9Ked955J/TbEUccUeIcWp2lYFDhmYI23dqZaZptVV3itmzZMgKsCOcDSkYAgT0LeL0Ao98QQAAB5ifGAAIIeBXwOj8RYHkdMXuoq5ABllYX6ZY73UaX+VIApRVOmXsvPfjgg+FWsySgqlevXqX0klsGdbvf8uXLi2/7K6t9jzzySFjtpFVYCtiyvRTCKPjRbYnaC0p/8U499dSwb5X2+dJKqMxXEggp7EkCrG+//Tas4tKqJAVcJ5544m6n+uSTT0KApZVN2h9Lq6GSgOrFF18Mnzv22GMrFGAl4dUvfvGLECLuv//+xcdJ2qN+0O2aDRs23K023SqoWzIVZOkfrapL2qNja3Vc6VcSPrICq1JDmg8jgIBDAa8XYA6pKAkBBKpZgPmpmsE5HQII5CzgdX4iwMq5C/28sZABVukN0pNWZguwrrvuunArXekNxXOR0cqgL774wrSK6r333jPtL6XNx7Uxum7tUzimjdX1Kqt9yflzOV/SriR0K6udui1RG8Tr2EmApVBL4ZTqzKwr87yZq9SSz5W3wqq8n+v4mzZtst/97nfhVHffffduK6yS9uRikIRRCuTKa08SjPXt2zesOGvSpEkupyh+z9Pd/sF+0aBOXp/x8ua6LVtbk74DrenZI7yURB0IIFBAAa8XYAVsIodCAIFIBZifIu04ykYgBQJe5ycCrAgHXxLwZLtNrXRzcnkKYeYT/vYUYGULtcrj01P8brrpJlOt2jMq2yvXACs5f3nn1M+TwCrzaYvZ2qn3JsfNNYjSZ6oiwNIeVgqdPvjgg7BaLNl7LLO9uT61UJ9JAizt21Xe3lvJajitGktbgJX4Nj1zuDU7d2wuw4v3IIBARAJeL8AiIqRUBBCoIgHmpyqC5bAIIFBpAa/zEwFWpbu2+g+QSyiTVJXcTlb6VsHyjpEtrMo3wEoCmTVr1oR9s44//nj71a9+FTZDT8IZ7SGlVy4rsPI9f3Jc3W7nfQVW8nRH7QuWPJUx28gqr9+yfSaXFWVvvvmm/dM//VPoo7QGWHVatLI2K/+1+v9Cc0YEEKhSAa8XYFXaaA6OAAJRCDA/RdFNFIlAKgW8zk8EWBEOR21IrqcAagP0bPs6ZTZJYYSeYFd636jygpA97YGV7K1Up86ebxlLzjFmzJjwhMDS+08lt63tt99+OQVYFdmDq7w9sPRkQG3WvnLlyrz2wNq6dWvYY0vBU+k9sLSCKtuth2XdQqinNerJinqioVaqaaP6smzz6ftkHHz//fd22WWXhWCqrD29nn766TCmKroHVsy3ECZOBFgRToaUjEAOAl4vwHIonbcggEAtF2B+quUdTPMQiFjA6/xEgBXhoErCEz3lL9uT9ZImKUhROKNVWE888YR16dKluLUVCbDKewph8pRAPW1QYcxtt92220bwSQHaE0ubkOu2vlxvIUzOr2Po6Yh6emHmK3kC38yZM+3hhx+2/v37Fz+F8A9/+EMIqYqKikp85plnnrGhQ4eaTCvyFEI9wVBPRNxnn32KN3HPJ8BSzdpEXwGTPLTZev369csclUnfb9iwIbRHoVPmS09IVD3nn39+OK42u1cYlmzSnu2pigrQ9L477rgj1QEWtxBGOBlSMgI5CHi9AMuhdN6CAAK1XID5qZZ3MM1DIGIBr/MTAVaEgyozpGjXrl0IifR0Pt2mp7Dib3/7mymwuf766+2xxx4z3T44e/Zsa9asWaUCrMyA6PTTT7fp06fbUUcdFY759ttvhyfe3X///WHPq/Hjx9tdd90VArTevXuHMOWwww4rfu+MGTNMTwzUq6wAa/Lkyab3NWrUKLyvdOilwKd79+7WoEGDsBJKgZlWGf32t78NYYxWdumVhHWdO3cOIdEJJ5wQ/lzhlVY+vf766+H/MwMsPV1QG58/++yzwU+b1+vWR+0npScWTp06NezppaBO9nqVt0l76Z8feuihYcWVjj1u3Ljw78w+yjY01fdqj2pT38tHfaHP6VZBrfyaMmWK/fSnPy2xCkx7kWl1lWqXq1bltW3bNgR3Wp13ww03hNOlcQVW2MR94BBrOuicCGcDSkYAgfIEvF6AlVc3P0cAgdovwPxU+/uYFiIQq4DX+YkAK9IRpU3EFQopmNq2bVuZrVDQofftu+++Jd5TkRVYOoCCEK0SUnCT7aUVPgqJFKZl7oFV+r164qBCINWhAOnRRx8t3hdLG8+fcsopxe3S6iAds2HDhiE00molBVTZXgrDFGQdd9xxxT/WCiOFOvPmzdvtI7q9UcfVzzIDLL1RT0rUz5OAK/PDuh1SK71Gjx5dvGIq3wBLxxs0aFDW45cuNDNYUt+r3xUgZnsp2FIopWAr81bE5AmHWr2V+dL7NU4UhlU0wEpWtm3cuDHSv1GUjQACtVXA6wVYbfWmXQggkLsA81PuVrwTAQSqV8Dr/ESAVb3joKBn02ocbb69fPlyW7t2rWl/JL0UDinAOfPMM61r167FK5gyT17RAEvH+O6778LKLt2qprBJL92eqNVWffr0KXE+BV4333xz2CdKT7pTbbplT/tHaZWQVkwpENOxRowYEY6llVaLFy8OP9NntNH7/Pnzi/fQ0vm1MkorvNatWxdCrV/+8pdhE3Ido3RYl1mzwi19RnUonNLT+RSkLVy4cLcAS59T/apF9b/22mth1VPPnj3DiindwpgZEFVXgKW6du3aZQqiVJv6fvPmzaFNWu2m2tq3b591rCXtWbJkiW3ZssVOPvnkEAgqFNPKNAKsgv4V5WAIIOBAwOsFmAMaSkAAgRoWYH6q4Q7g9AggUKaA1/mJAItBm2oB3RI4YcIEW79+fdhTqvS+WqnGyaPxrMDKA4u3IoBAtQp4vQCrVgROhgACLgWYn1x2C0UhgICZeZ2fCLAYnrVaQCu4dJueNpbXqjPtY5X5euONN2zw4MG2//77Z/15rcYpYOMIsAqIyaEQQKCgAl4vwAraSA6GAAJRCjA/RdltFI1AKgS8zk8EWKkYfultpDY2122FyeblF110UQixdu7cGW4J1O2DTz31VNjPShu616tXL71YlWj5ywtbWFGH7RU7QuN2VvfAYVb34GkV+zyfQgABBPYg4PUCjE5DAAEEmJ8YAwgg4FXA6/xEgOV1xFBXwQR0e+CwYcPCPlHZXmVtdF+wAlJwoEoFWP/rU/en46zu381NgRZNRACB6hTwegFWnQacCwEEfAowP/nsF6pCAAFuIWQMIFCjAu+++27YTP7xxx8PG8PrKYk9evSwIUOG2D/+4z9m3ei+RguO7OSFCLCscTur3+UvkbWcchFAwLsAXxC99xD1IZBeAean9PY9LUfAu4DX+YkVWN5HDvUhEIFAYQKsn1n9Lm9H0FpKRACBmAS8XoDFZEitCCBQNQLMT1XjylERQKDyAl7nJwKsyvctR0Ag9QKFCLC0B1bdQ65IvSUACCBQWAGvF2CFbSVHQwCBGAWYn2LsNWpGIB0CXucnAqx0jD9aiUCVClQqwGr8M6vbdhjhVZX2EAdHIL0CXi/A0tsjtBwBBBIB5ifGAgIIeBXwOj8RYHkdMdSFQEQCRUVFodqNGzdGVDWlIoBAGgS8XoClwZ42IoDAngWYnxghCCDgVcDr/ESA5XXEUBcCEQkQYEXUWZSKQMoEvF6ApawbaC4CCGQRYH5iWCCAgFcBr/MTAZbXEUNdCEQkQIAVUWdRKgIpE/B6AZaybqC5CCBAgMUYQACBiAS8Xj8RYEU0iCgVAa8CBFhee4a6EEDA6wUYPYMAAggwPzEGEEDAq4DX+YkAy+uIoS4EIhIgwIqosygVgZQJeL0AS1k30FwEEMgiwPzEsEAAAa8CXucnAiyvI4a6EIhIgAAros6iVARSJuD1Aixl3UBzEUCAAIsxgAACEQl4vX4iwIpoEFEqAl4FCLC89gx1IYCA1wswegYBBBBgfmIMIICAVwGv8xMBltcRQ10IRCRAgBVRZ1EqAikT8HoBlrJuoLkIIJBFgPmJYYEAAl4FvM5PBFheRwx1IRCRAAFWRJ1FqQikTMDrBVjKuoHmIoAAARZjAAEEIhLwev1EgBXRIKJUBLwKEGB57RnqQgABrxdg9AwCCCDA/MQYQAABrwJe5ycCLK8jhroQiEiAACuizqJUBFIm4PUCLGXdQHMRQCCLAPMTwwIBBLwKeJ2fCLC8jhjqQiAiAQKsiDqLUhFImYDXC7CUdQPNRQABAizGAAIIRCTg9fqJACuiQUSpCHgVIMDy2jPUhQACXi/A6BkEEECA+YkxgAACXgW8zk8EWF5HDHUhEJEAAVZEnUWpCKRMwOsFWMq6geYigEAWAeYnhgUCCHgV8Do/EWB5HTHUhUBEAgRYEXUWpSKQMgGvF2Ap6waaiwACBFiMAQQQiEjA6/UTAVZEg4hSEfAqQIDltWeoCwEEvF6A0TMIIIAA8xNjAAEEvAp4nZ8IsLyOGOpCICIBAqyIOotSEUiZgNcLsJR1A81FAIEsAsxPDAsEEPAq4HV+IsDyOmKoCwEEEEAAAQQQQAABBBBAAAEEEEAgCBBgMRAQQAABBBBAAAEEEEAAAQQQQAABBFwLEGC57h6KQwABBBBAAAEEEEAAAQQQQAABBBAgwGIMIIAAAggggAACCCCAAAIIIIAAAgi4FiDAct09FIcAAggggAACCCCAAAIIIIAAAgggQIDFGEAAAQQQQAABBBBAAAEEEEAA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DwKfDjjz/aG2+8YfPmzbM1a9bYZ599Zj169LAxY8ZYnz59rFGjRj4LpyoEEIhaQPPO4MGDbcqUKXbWWWeV2ZaPP/7YFi9ebEuWLLG33nrLOnbsaMOHD7cRI0bYvvvum/Vzu3btsvXr19v8+fNt3bp14T2a18aPH2/dunWzunXrRm1H8QggUFiBZM647bbbwpyhayHNNb1797Zx48ZZ+/bts55w+/bttmzZMlu6dKlt2LDB2rVrZ/379w9zTVmfYX4qbN9xNARqu4C+q7355pt2xx132KpVq2zz5s3WuXNnGzp0qA0ZMsRat25dsGuh6v5eSIBV20cv7UOgwAKapB588EG74IILwsVa6dfYsWNt9uzZ1qxZswKfmcMhgECaBT788EMbNWpUCM3vvffeMgMsBVYKql544YXduHTxdvfdd9sRRxxR4mc7duywG2+80a655hrbtm3bbp+bNWuWXXzxxVa/fv00dwFtRwCB/xX47rvvwrXOFVdckdVEoZQCKoXfmS/NYwq3VqxYsdvnyvoM8xPDDgEE8hEo77taly5dwi/5FLhnvioy15R3rqr4XkiAlc9o4L0IIBBWMwwaNMi++OILmzFjhg0YMCCsuHr11VfDFzx9aVy0aJGdd955VqdOHcQQQACBSgvoN4cKzR9//PFwrLICrG+++cYmTpxoCxcutMmTJ9ukSZOsbdu2tnXr1jBf3XrrrXbOOefYzTffbM2bNy+u67nnngsru/bbb7/wpbR79+7hZ08++WSY17Zs2WIrV660Xr16VbotHAABBOIXUJB+9tln2yGHHGIKuDVnNGjQIMwVN910k91www2mL4maq5JVVTt37gzzy+WXXx5WQGhOOvjgg0NorhXt119/vRUVFdk999xjBx10EPNT/MOEFiBQIwKlv6udfvrpYWGBroXmzp0b5ietSl+wYEGJBQcVuRaqie+FBFg1Mqw4KQJxCihl1yoFfaHTBZqWu2eGVMntPbrw0vJ4fXHkhQACCFRUQKscHn74Ybv66qvDF8MmTZrYRx99VGaA9corr9hpp51mJ5xwQgixWrZsWXzqr776Kqx8WL16dfhHtwfqpXNceumlYWWWvjj269evRLlPPfWUDRw4MIT1pS/2KtouPocAAvEK6BbACy+8MATcCqiSwDtpkX6uIF237jzwwAPhl356/fWvfw3BlVZyZgZb+plWPlx55ZU2c+ZMu/POO8MqUuaneMcIlSNQkwK6/hk9erTNmTMnzEWZ39V0DTVy5EjbtGlT+MVcp06dKjzX1NT3QgKsmhxdnBuByAQ+//zz8BvH//7v/y4x6SXNyPwi+MQTT4TfPvJCAAEEKiLw7bff2mWXXRZWJmiZuy7EtNLzqquuKjPAuu6668Lqhttvvz3cblj6pX0gFETpVkHto6WLur/85S9h9dXee+9t9913nx144IElPqZ5T18m33nnnXD7dOkl9xVpG59BAIF4BbQi9MwzzyyeM7LtJaNf4g0bNiyE79OmTQuN1fyhueb3v/99mIPq1atXAiEJ4Pv27Rt+WajAnvkp3nFC5Qh4FMhcqf78888Xf1eryFxTU98LCbA8jixqQsCpQLJM9Cc/+UlYqZC5uiEpOUn9y/oC6bRplIUAAs4EdJGl2wC1klNhlDZf15c+7TmT7RbC5KJs+fLlplVTxx577G4t0ipRrabSz2655ZbwBVS3PWvFlvZpUEjWuHHjEp/TbT/6AqpwTMc98cQTnUlRDgIIeBNIAizdrqMVEHol81fmqqzMurXKNHk4RRKmMz9561nqQSBugffffz8sRtCiA10vae89vSoy19TU90ICrLjHINUjUK0CyeSmL5PJbwdLF6CLLj3hIvO3jtVaJCdDAIFaIaCl6bqtRvvKJK89BViffvpp+PL3wQcflLlSKrnYOuCAA8JqK62cyGXO2tN5awU2jUAAgYIJJLcY6vbnZDV6WaseMk+abQ5jfipYt3AgBFItoOsp3TaoX8Y99thjYaW6bmlObi+syFxTU98LCbBSPZRpPAL5CeQyUSXvIcDKz5Z3I4BA+QKVDbCSL4g6Uz4BVnJht6enH5ZfPe9AAIE0CCT75mnj5OSBEbkEWMl7Xn755eIQPpcvlcxPaRhVtBGBigskc4SOoBVX8+fPtz59+ljdunWLD1qRuaamvhcSYFV8LPBJBFInkM9EpX1oFGKV3uMhdWg0GAEECiZQqADr+++/D0vnk5VY5a0aTS7sMjdXLlijOBACCNQagX//938PT0zVSw+GOOKII8J/5xNg6UlgDz30kB111FE5rRBlfqo1w4eGIFAlAnrC6dq1a8M89Mc//jGsbJ86dWrY6F177emVT4CVXAvV1PdCAqwqGSYcFIHaKZDPRMUKrNo5BmgVAjUpUKgAK7lYy/UWQlY41GSvc24E4hB46aWXbMyYMfbFF1/Y0qVLrVu3bsWF5xNgsQIrjv6mSgRiFHjvvffCw260l3HmE+XzCbCS1eg19b2QACvGkUfNCNSQgC6qevXqFZ6+wx5YNdQJnBaBFAvsKcBKnoaji7OynhaYbQ+s5Mlgewrd2QMrxYOOpiNQjsCuXbtM+11dcskl1qJFC7vtttvsuOOOK/EpPVX14osvtltvvdUyn/yV+aZse2AxPzH8EECg0ALJtZAexpU8MKIic01NfS8kwCr0iOB4CNRigXyeNqHfPp5zzjm1WIOmIYBAdQsU6imEWhkxb948a9q0aV5P3lm/fr117dq1upvN+RBAwKmAnuSluWTGjBkhtNJ/H3744VmrzfUphPXr1w+3OOvJq/k8GYz5yekgoSwEnAl8/fXXNmHCBHv11VeLf+FXkbmmpr4XEmA5G1CUg4BngS+//NLOO+88+/Of/5x1hYMu5C699NKw70Py5B3P7aE2BBCIS6C8lVBaGTpp0iQra7P1VatW2YABA8Lj7KdMmRKevrN58+awqrR58+ZhSX2bNm1KoGhl14gRI+ydd94pc2VXXIpUiwAChRDYtm1bmEe0UfvIkSNt1qxZ1qpVqzIP/cgjj1i/fv1KzD+Zb37llVfstNNOs759+xavcmd+KkRPcQwE0iOQudpTD5Q48cQTd2t8tu9zFZlraup7IQFWesYzLUWg0gJ6rP21115r06ZNK3HfdHLgN954wwYPHmwHHXSQLVu2zNq2bVvpc3IABBBAIBEoL8DSbxBPOeUUO/nkk23hwoWm5fHJ66uvvrJx48bZ6tWrwz89evQIP0r2ptGKBwVY+oKZ+UqeKKbga8GCBdasWTM6BAEEUi6wffv28As73RI4ffr08N/JZshl0SSrFfbaa68Qsrdv3774rXrE/ZVXXmkzZ860zIdFMD+lfKDRfAQqILB48eKw4GDUqFFZt3xJrmt69uxpeq+ulSoy19TU90ICrAoMCj6CQJoFkpBK+8zMmTPH9PSuRo0ahWWo2t9BXyAXLVoUJk6tbuCFAAIIFEqgvAArCakUoGtFxFVXXRWC9K1bt4ZbfPRlU7c2J4+2T+pKLua0ekI/Uwim15NPPhnmtS1bttjKlSvDHoC8EEAg3QI7d+60uXPnhtBKq640R+i2v/JemSFV7969wxfLDh06mFZy6dZDPSmsqKgoBOn6RSDzU3mi/BwBBLIJvPvuu+H7mb6TTZ48OaxM17WQgnf9Ak9PIPzss8/C9zUtPKjMXFMT3wsJsBj3CCCQl4DSdm30p8dEa/Ir/Ro7dqzNnj2bVQp5qfJmBBDIRaC8AEvH0CoH3fKnC7fSr86dO5d4tH3yc32x1JdJHV9fJku/8vmSmks7eA8CCMQr8Kc//cnOOOMM27RpU7mNKL0C4sMPPwwrQVesWLHbZ9u1a7fb0wv1Juancpl5AwIIlBJ47rnn7Pzzzw/XRKVfe++9d1jtOXr06BLhe0Xmmpr4XkiAxXBHAIG8BTRZKXHXbwzXrFkTgizdjqPHR/fp0yesyOKFAAIIFFoglwBL5/z444/DsvglS5aEi7eOHTva8OHDQ7CljZGzvfQkMW2CPH/+fFu3bl14i+a18ePHmzZ9r1u3bqGbw/EQQCBCgeRpXbmUnu0WHq2C0CpRPexmw4YNpuCqf//+Ya7JvK0w8/jMT7lo8x4EEMgU+J//+Z8w1+iW5eRa6KSTTrJzzz3XOnXqlPVOmYrMNdX9vZAAi3GO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UIsFx3D8UhgAACCCCAAAIIIIAAAggggAACCBBgMQYQQAABBBBAAAEEEEAAAQQQQAABBFwLEGC57h6KQwABBBBAAAEEEEAAAQQQQAABBBAgwGIMIIAAAggggAACCCCAAAIIIIAAAgi4FiDAct09FIcAAggggAACCCCAAAIIIIAAAgggQIDFGEAAAQQQQAABBBBAAAEEEEAA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UIsFx3D8UhgAACCCCAAAIIIIAAAggggAACCBBgMQYQQAABBBBAAAEEEEAAAQQQQAABBFwLEGC57h6KQwABBBBAAAEEEEAAAQQQQAABBBAgwGIMIIAAAggggAACCCCAAAIIIIAAAgi4FiDAct09FIcAAggggAACCCCAAAIIIIAAAgggQIDFGEAAAQQQQAABBBBAAAEEEEAA2ca5wwAAARBJREFU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X+H/BUBRqBJfEU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8" descr="data:image/png;base64,iVBORw0KGgoAAAANSUhEUgAABLAAAALlCAYAAADUsh+xAAAAAXNSR0IArs4c6QAAIABJREFUeF7snQe0FUW2hjdXgoARFbOYw+hgADGBmNFRwAAq0YAoRowMBlQMmBOYA2POmMAxgQlEUGYUcxwxjDn7zKhv/fVeXfse+oQ+6Vaf+/VaLJHTXb3r29X7VP9n165mf/zxxx/GAQEIQAACEIAABCAAAQhAAAIQgAAEIACBQAk0Q8AK1DOYBQEIQAACEIAABCAAAQhAAAIQgAAEIOAIIGAxECAAAQhAAAIQgAAEIAABCEAAAhCAAASCJoCAFbR7MA4CEIAABCAAAQhAAAIQgAAEIAABCEAAAYsxAAEIQAACEIAABCAAAQhAAAIQgAAEIBA0AQSsoN2DcRCAAAQgAAEIQAACEIAABCAAAQhAAAIIWIwBCEAAAhCAAAQgAAEIQAACEIAABCAAgaAJIGAF7R6MgwAEIAABCEAAAhCAAAQgAAEIQAACEEDAYgxAAAIQgAAEIAABCEAAAhCAAAQgAAEIBE0AASto92AcBCAAAQhAAAIQgAAEIAABCEAAAhCAAAIWYwACEIAABCAAAQhAAAIQgAAEIAABCEAgaAIIWEG7B+MgAAEIQAACEIAABCAAAQhAAAIQgAAEELAYAxCAAAQgAAEIQAACEIAABCAAAQhAAAJBE0DACto9GAcBCEAAAhCAAAQgAAEIQAACEIAABCCAgMUYgAAEIAABCEAAAhCAAAQgAAEIQAACEAiaAAJW0O7BOAhAAAIQgAAEIAABCEAAAhCAAAQgAAEELMYABCAAAQhAAAIQgAAEIAABCEAAAhCAQNAEELCCdg/GQQACEIAABCAAAQhAAAIQgAAEIAABCCBgMQYgAAEIQAACEIAABCAAAQhAAAIQgAAEgiaAgBW0ezAOAhCAAAQgAAEIQAACEIAABCAAAQhAAAGLMQABCEAAAhCAAAQgAAEIQAACEIAABCAQNAEErKDdg3EQgAAEIAABCEAAAhCAAAQgAAEIQAACCFiMAQhAAAIQgAAEIAABCEAAAhCAAAQgAIGgCSBgBe0ejIMABCAAAQhAAAIQgAAEIAABCEAAAhBAwGIMQAACEIAABCAAAQhAAAIQgAAEIAABCARNAAEraPdgHAQgAAEIQAACEIAABCAAAQhAAAIQgAACFmMAAhCAAAQgAAEIQAACEIAABCAAAQhAIGgCCFhBuwfjIAABCEAAAhCAAAQgAAEIQAACEIAABBCwGAMQgAAEIAABCEAAAhCAAAQgAAEIQAACQRNAwAraPRgHAQhAAAIQgAAEIAABCEAAAhCAAAQggIDFGIAABCAAAQhAAAIQgAAEIAABCEAAAhAImgACVtDuwTgIQAACEIAABCAAAQhAAAIQgAAEIAABBCzGAAQgAAEIQAACEIAABCAAAQhAAAIQgEDQBBCwgnYPxkEAAhCAAAQgAAEIQAACEIAABCAAAQggYDEGIAABCEAAAhCAAAQgAAEIQAACEIAABIImgIAVtHswDgIQgAAEIAABCEAAAhCAAAQgAAEIQAABizEAAQhAAAIQgAAEIAABCEAAAhCAAAQgEDQBBKyg3YNxECg/gUse+cWeemOuffLNH2VrvG0rs+07trCDtm1ZtjZpCAIQKA+BX2f/y/7n0gts7ttvlKfB/2+lxbob2AIHHmnNV129rO3SGAQgkJDA3K/ttzeOsj8+u9ds7jcJL85x+vwdrG6ZvaxupVHla5OWIAABCEAAAiUQQMAqAR6XQiBtBKa98ZuddOdPFTP7oG1a2m5dWlSsfRqGAASSE/i895b2x/ffJ7+wgCuar7K6LXrFjQWcySkQgEClCPz+3kX2+5tHV6p5m2+DydZs0e4Va5+GIfDrr79a8+bNrVmzZsCAAAQgkJMAAhYDBAJNiMB1U3+x66f+WrEeD+7WwvbqVnwW1ldffWUHH3ywPfHEE4lsHDdunO26666JrinmZG/fZ599ZpdffrmtssoqxTRTtWvi7P3pp5/spJNOshtvvNHuuece23DDDatmT1O4UYh8P9umS0XRLzH5mbK2/8cff9hbb71ld999t02dOtX+/e9/u/bXWWcd23rrrW2XXXaxVVdddZ4XnbQ9n2WFRmNVJfDss8/azjvvbAMHDrTRo0fb/PPPX9X7Z97s9/+cYr+/c2rFbFAGVt3KJ5bcfmjcSu4QDZRM4Oeff7Z//vOfNnv2bBs5cmSjP0sld4gGIACBihNAwKo4Ym4AgXAIIGCV5ou0vSAjYJXm72KuRsAqhtqf12jMnnPOOXbddddlbaht27Z20EEH2bBhwxq87KTt+SyNFFc3JoHQhBgErMYcDdy7FAJvv/22i+UbbLBBEGJwKX3hWghAoDoEELCqw5m7QCAIAqELWNkghfayEIQzCzCCF/oCIJX5FASs4oEqs3HEiBH28MMP27rrrmtHHnmkdenSxRZaaCFTVtbXX39tDz30kF166aWml57jjjvODjjgALfsRAfjvXj2XJmMQGjfSQhYyfzH2eEQQMAKxxdYAoG0EEDASounsBMCZSCAgFUGiClqghf66jsLAas45nPnzrVzzz3XtBx48ODBdvzxx9sCCywQ29jTTz9tw4cPN9VMueyyy2zjjTdGwCoOO1cVSQABqzhwoXErrhdcVU4CCFjlpElbEGgaBBCwmoaf6SUEHIFaFrB+//1304vt9ddfb9OmTXPZGnqx7dWrl/Xt29fatGnTYBTcddddduihh9rRRx9tQ4cOdddde+219t///te6du3qXqK32WYba9WqVf11uQShuPtna0cv67LR2/r999/ntDXf8P3hhx/sjjvucH+ee+45W3/99W2//fZzbSqLJVqzK5fA8vHHH9utt95qYqNJ5bLLLmvdunWzfffd1/7yl7/EFlf94osv7JZbbrGJEyfaSy+95K7529/+ZkOGDLHll1++3vR8Ly5RfxxxxBH118neBx980N1DzLR8THW7+vfvP49/dFHS83WNanBMnz7d9V33kDCS6x7+msmTJ9f7UPXQNGZUi+2ss84KqsZYGmpgqf6JnsMOHTrY2LFjbemll8467JWNdeWVV9opp5xiBx54oP3973+3Fi1azJOB9emnn9pVV13lfLrIIovYFlts4Z756Lj0N9Hzq1pb9957r6vBp/GvsaZnSeM5M4ZEx7PGq67TGNYzoLGw++6724ABA2zRRRedpx/Zntctt9zSxowZ4+yIq7Gn2KRn/IEHHqi/j2qC6fmM61Mxz3M26En5+Hbef/99u+aaa1yNG8Vk9fGQQw5x8Thz2ZCPTbpGy0j1PI4fP94WW2wx22effdzzNd9885m3RTFBNdLEJVes97Yk5afrstkvW6mBle+bad7Ps30PROO/sipvvvlmF1v1HOp7VM/tZptt5jIxn3rqKbv44ovdc+3jrr4Pot/xxXy/Jxl/hcw1ZOtFF13kxvI//vEP22677eYB8ttvv9n5559vF154ofuO23zzzevPSTJey83PG6E5j2plTpo0yWbMmJFzTpA5t1Axdj2/iqf6TpUfFeP1rOqz6PlRMN27d7dLLrnExc5yz5WSj1iugAAEQiSAgBWiV7AJAhUiUKsCll4I9dKr7I24Q5PC008/3VZeeeX6j/2Eb//993cCRlzNHYkwKirqJ8bZBCzd/8wzz3QvanHHXnvtZSeccIJrRxOyK664wr2oxh0S3E477TT30lbIIXFKbWuCmXmo2PWcOXNc//wLcTYB68033zS9iEsAyzz08q/+9ezZs8FHmtBqyZdeMjIPCVmavG+yySbuo2IELHEVi2z1kCTSHXvssfV1kJKeL7vy+W633XZzRe+j/sh1zVZbbeUm51OmTAmmSH4aBCwJUiqGfeKJJ5qeyXw7UX377bemlz+NTX+ufz4/+eQTJ5ToBVjicPTQC69efjt27Fj/z3omdX+9RGae70+KPsPR8bzppps6QUXPQuax0047OTFTNvoj1/MqkebLL780PYuZAla+Z+3kk0+2HXbYoZ5FMc9ztnhTDB+1lc1mxYZ+/fo5USta98bHpjfeeMMV7NfLrz+8AJDPlrhYn8sWfSZ7Mvnlukb+7N27t4tLFHEv5Fvqz3PyCVjZvo/lIz2fzz//fOxzKtFLQrb/wamY7/dCxl/SuYa+TyUwKxboezr6g5ioKFYpm1SHvi+XXHJJ9/ekz3u+/iblJxv0vX7UUUe57+7MQ+K+vnsHDRpUv4Q7OrfQDzla7p0ZT3Wd5mk9evTIK2AtuOCCZZ0rJRupnA0BCIRMAAErZO9gGwTKTKAWBSz9yqlfayWk6OVUk0RlWqgujsQbLUtSdkTmy6Sf8PkXGE1+d9xxR3edfuGVcPLKK6+4yZbf4TBOwIreX1lKur9+Ka6rq7MXX3zRCT9PPvlkfTuvv/66e0HX5Ewv7Mrw0Av4O++8416iJHwUuqtidNnV9ttv72oCrbTSSm5ieN9999mpp57qsh5kVy4BK/orsDK2vH1qZ8KECc5OZSTJrnbt2rlR+dFHH9lhhx3mMpeUSaFrNPn+7rvvXPbRBRdc4Djo1+fFF1+8KAFL2RUSEfWLrdiob+KtlwKJSnrRvemmm+p3Ukx6vvotMVHiprLtJODpxVm+U+aFfgVW+9GXo6i/xWTUqFGuXpNEjMcff9yNGy/ohbLLY+gCln/x0a6DUX8mDX/RXUz1oiR/SmDQUsTo86UMIMULZfPo8ONm9dVXd+NsvfXWc3FAL6vKdpIIpedIArUyEnX4F3H9XeNA7alel45HH33UxQFlUEQzLzTeVL9LMUFCi8Txv/71rzmfV7X3n//8xz1r6oNedpXdJRFF9mnMqT0xVLaZxmIxz3Mu1sXw+fzzz+2YY45x9cx8fGjfvr0pK0xxxIvSUQEo+gKsF26J/BKE1U/5Qzv9KZarXe1CqZgtgVzZdxIGJVhKiJR4GRUOk/KLxjdlBirLT+LiwgsvnNP+pOO1nOenvQZW9PtYWYV6NtZcc02TUC1fyrf6fm/durUTVfQdrzgtEVQxt2XLls73+q7TUcz3e77xJ/Ep6VxD9ivL+8MPP3TP/gorrNDA7ZobSMw9/PDDXba0YlIx47Xc/JRZrZimZ1/ivUS4pZZaymVSKfbpe93PjyRG6YjyU/zVnGDvvfd23/8S6jQXEz/Ns/R31TbUkW0JYTnnSuV81mgLAhBofAIIWI3vAyyAQNUI1KKA5X/B1GRHL0ZKU48eWkakCaR+0Yy+gPoJnyZamiBrOUg060PLE7RsQRkC5513nnthjBOw/P016fQvkNH7+19g9eKrFzIJVNpBTZNV/Yne009mlWYvMUqT8lyHn/j5XzWjy4gyhbVcApZezvWCrBduCTp6OfTH//zP/zhbNJHVS6fPXNFyB3HN/OVb1ynjSy8VyqDwyyKKycCSP/Vyrl/etYQretxwww3uJUdClibKOpKe/9577zlfSJTThFov2NFDYpyECP3qr5ejNdZYw2XIaFwowyXO31ouIf/pl2cErMJCW7lqtUUFLIkcEqp8gXdZojGoZX16+fUvUBJ7zj77bJeVJX9quWD0iI7lqLDsx7PGjMa5hGh/RJcOaYxqvOjw401t6mV2tdVWa3CNfzmOCs7R5ZLKMpWYnpmd5secxp1iisZt0uc5m6eK5SNhQfZoaZcE8OjyLv9c3XnnnQ0ymKIvwJkio+xTnJJ4IY6Z/PS5F/TlDx/ri+EnEcF/P8TFt2z2FzbaK3NWrQhY+u5RXTsvRImWhBLFeAm4mT/uRMdMdAleMd/v+cZfsXMN/12pmCOxyh+//PKLmxPouffCfanjtVz8/PMbF0e9TyTsan6kH4D0fEf5SfDKzDjz8xU9X/KxfpDSkU3AklhdrrlSZZ46WoUABBqLAAJWY5HnvhBoBAK1KGD961//cpNCZSBpMhhX+NlPZqOikf83vcxGM4u8W/wvp5o8+1924160C7l/1NX+fAliyqbYdtttbYkllsi7ZCpuuOSa4GW+MOcSsDTxVD0hCVRaGqMXz7XXXjurgBY9P7NuR7ZhXYyA5funlxll02i5VnQ5Vua9kp6v7BBlVkRFsMw2VXNIv457Ec37T0s9leGmjIDo4V+yVbcLAauwIFduAWvWrFlOOO3UqVMDA/yLkp43X2OlEAuVTaiXz6iQ6sezskUkLGWOy7iabn68xYkz2Z5XH4f08iybl1tuuXlMVrbEwQcf7P5d50jQTvI8F8Ig1zmZfPyLuQTBbPHBvyBny8CSQKVYFD1eeOEFlw2if88m8OuHCi379bFeYpOE9mL5KQPVbxIQtSXO/lI5lnJ9rQhY+i7PjKvK2tMzoziR+QOLmPnxFxW3ivl+jwowceOvkO/6uLmGzySKij3R512Zy/5HsmKedy1v9/ctBz///Or7NPqjVXR8/vjjjy77WD/QeZ/k45ctzmcTsMo5Vyrl2eJaCEAgPAIIWOH5BIsgUDECtShgedFCLynR4t9RiHHiiZ/wZct2imYe+JeYuAlYIfeP2hJXp0lLI7TEUTWmlJURzRrJNRh8xlG2JYd+MqxfrvPVwPI7uykLS4degpXNppdFFVWNvqD7jC0tI4wrNh1nczEClpYFaRmDXvz94YtqaxmCMs60jMQfSc/3/Ap54Pz4yufv6Ms7AlYhZP8vs0YZQ0nGU1zL+YSwQgQsZc5JEHr33Xddlt3MmTPrN4WIxphixnO+59VnO7766qv1z5WeXWU6aDlyviOauZXkec7XbvTzQvgU4k+fVaNlxsrQ0vLAfDt4+mevEHu9MKYxlZSfBIF849GLaSrM7e0vxK5KnVMrAlZcZrJ/rrVMWwJtZn3IXAJWku/3Qsdf0rmGz+J87LHHGixz9CJotO5fsc97nHDmx1pSfv75VbZ4IYf/nsvHL6mAVc65UiH94BwIQCA9BBCw0uMrLIVAyQRqUcDKtntdoQJWrslo5sQ4bgJWyP0zHed3IVNdj9dee63Bx6pho1+gM7NH4pwfN3GPnucnlNFdzbJNMrV0wWebqe5PtPiqxCwVTPe7h+UTCsolYKkdiQlaXqG6Wl5c8+2rbpWyp6LF+ZOc7/kV8mD5cVKIv327CFiFkP2/2ik+YyhbxkshLeUbl9kELL0Yq+6ddgN75plnst6qVAGrmOfV26xnM9+RufSw0Oc5X7tJ+eTzg+4Xl3WR7wU4Wucnn81ewFLMUA2uJPy0pFgZbdHdWzPvly1rJJ9dlfq8VgSsuO9jP57ELi5zMpeAleT7vdDxl1TAkt2Z2b7+Xoo70dpdxT7vub6XkvKLLsUuZLxWSsDSvcs1VyqkH5wDAQikhwACVnp8haUQKJlALQpY+TJiBC1XBla25TzRDCw/QSuXgOUdqZotqp2lGjaTJ092mR46lGWkZUlRYSbO+fkyOnyavwoR58vAiravX2C1DEu/wOqPF46OP/54V/NKmV35XvAy7S0mYyXahjKbXn75ZVe0Wjb53RK1dFQ1jDJ/lS/k/HyCQhzzfONNQqCEEP1BwCo8ZPmaZoXuQqhaZMq41GYIKuatbLx8wkmcgCV/yU9qQ6KtivhLPFZ7KiK91lprOQFV/ixVwMr3vMZlYBWSNZaPcr7n2Rezj2unGD6VysAqRDzOJjQlWTZaiP1vvfWWi4WdO3cmAyvfAIx8nm8XwnILWEm+3/MJWPlif7a5hv7d18/Sj0FaLqj/V12vzGWFxT7vlRCwcgm4cS7Pxy9pBlb0HqXOlRIMUU6FAARSQAABKwVOwkQIlItALQpYhdSl8EVU42pgqV5KXO0sv/xOE0pf4yFXDaxsNZGS+E5CkQqf6tfauBocmW3lq6nja4d88803iQSszImjdoeTeKVaMBLWtNwnacZMPgHLCxi5ft32dumlWsustLxQOxHG1TuK9iHb+f6FJNtLTpzv/NIhX5Q/s+aaFyGUSYSAVfjo93ViVBRdY2zppZfOebEvXC4/5NpkIdpI3MthtCi/RCotaYsWSY8uCS1VwMr3vH7wwQdOGFbWgRecvZgioTuaqVE42YZn6kUw83nOVVeuGD6F1MDyLLLVwIp7dgqJ9ZlciuFXiP1+w42o/cX6pBzXkYF1boMC717QSfL9nk+AKWT8xc015F+/M6gKtmuTAWVeK55kFnYvZryq/XIKWMXUuJQN+fiVImBlPiNJ50rleMZoAwIQCIcAAlY4vsASCFScQC0KWIXuDKSsneiW9n7CpxfmuN0L/Quyai35XXaK2YUwunOWXkpV90I762VOXOX8aPZOIQJWvl3N1EfVcokuLYqbZPq6G3qRveiii0xFZaOHzzbQ1va+YHWuXQh1bXQXIxWrl+CkX5y1Fbd2fNN//SFGyoCZNGlSfZaLn0Rrp7Lo7pH+Gp9ddt999zkBS0XnJaoVer6ybLxoojYzd77Sv/ldzTQ+/A513p9alhk3bvzuldr9EgGr8JAWZT148GAnmMZtyKAW/cufsvCi9d+KycDKl/GgOljaCUtL0EoVsPzzqhp3sjtz19C459W/+KqAvHYzlA2ZNfJkm+o8aQcyiXnioP9P8jxn81SxfPzzH7eLnwQ6Lf3Vy3wSAcvHej17eh5Vmy96RHde9Zl8Wv4oYTIJP3HLtYtiNvsLH+3lPxMBK17ASvL9nk+AKXau4b3tdyQeNGiQvf/++/bSSy/NU0OymOdd47WcApbs9d/vffr0cTsKK9M1eqi2nOYW+h7WXGWFFVYou4DlM1bLMVcq/xNHixCAQGMSQMBqTPrcGwJVJlCLAlb0pUXF0JXBpJ0F9ZI3Z84cJxQp00ZF0s8666z6YuTReioSeHSdsi90aJmaxBBlMEVflOJekKP333DDDV1WUJcuXUzLcnT91Vdf7Sap/kVOL5vaYloTQt1z8803dxlN+tVf99W/LbzwwgUVR9dkV9lhEtjUzsiRI+2vf/2ra+v+++93/dUvlfkELF9kVr8Ma5cvZSRJYFImivqgF0C9bKp9vcyrb34Cq+WJEqb23ntvW3zxxd29VddDWW3K/BI/1fXyk/+pU6e6HcJ0jQQKZZ1oovrII4+YRJ+oSOBfIsVVXDp27Oh2RtQLpLJIVDxZPjvnnHPcvZOeL9FEYpquFyPtbKb2WrRo4erfqEaZsl6i99D40HjS9uIdOnRoMG7Ub032fb0dBKxkAS5ahF9jRgWY9Sz7DCF9LpHz2muvdTWUNFY1LrSFu45iBKyoKCJRZZdddnHtaYypFpwEXd1LR6kClp5XvexJwNbuhXqetEwx1/Oq+0ZFNNVzUj06PZ+//vqrWx6t8av/ejGvmOc5m6eK5fP555+7Z0SZVnrRHTJkiHtG1Z6eKcVEHUkELMVaL/JJTJfovcMOOzh/SViWmK2Yt8wyyzSIn0n5yS7V0lMs126iYq54JWE/l/3JRnt5z0bAihewRLnQ7/d8Alaxcw3vaf/jh55V3WuPPfZw8atVq1YNBkMx47XcApb/LtYPf9rIRbFvxRVXNAnC+gFBy+/1bETnBPn45cvA0nxAMczvtOoFv3LMlcr7tNEaBCDQ2AQQsBrbA9wfAlUkUIsClvDpZVOZQZr8xB0SdyTyRGtK+Qnf7rvv7l5+ojvdqQ3Vqjj22GNNv5b6jIdsE7B899fLqgQdTcwkmkh00v/HHbqvXsJ23nnnBkuZsg2TuJ16/LkSyvQrr5a15auBpUmzagr52lKZ99NuW6o1pVoy/lCdLDGKK5Csfkhg6tu3r+OXWUsn2r7a3nXXXd2LYlQkyNU3Xa+XWAkMm2yyiWsu6fm6Rj6VLyTQxR16+TnjjDNcrRt/5PKh+iFBQkILAlby4KYXJ4mAWoKZ69BSOwkj0SytYgSsXONS95dIpp1B9aIZ3dEs35LYbC+UEuHUlsZH5qEMqw8//NBlK0Z395SN2sFML4uZGxn4NnSteHgxr5jnOY53sXzU1owZM5wI5AVA376eWz3rqi0WrSGV7wVY1+sciYDKNIs71PbJJ5/shC2/FLQYfmo7G0PdQ5kpij0sIUz2jFe7BlaS7/dCxl++7/q4uUaUkF8qr3/zWb2ZBIsZr+UWsGSTlsvrR51scwItz5To7+tP5uOXLT77Zcr6AU+HYoKK9UukL+dcKdlI5WwIQCBkAghYIXsH2yBQZgK1KmAJk34Z1NbxyprRMi6JUqrZpNpUElH8i51HGp3wacmSMqX00qxCzj169HAZAxIvovVwcr0gJ7m/P1eTWS2H0UupXook5PTr12+e++YbBsq4UBF433cVgVeWhvqvbKdoMdZck0xlHWjpwEMPPeTs0tG1a1cnpulX2EyG+txfM3HiRCeWqR+qSyTxLJOf77eWBMpHyqzRC+CAAQNcMXvdJ7MGlu/b7bff7grLy6/KtFNGnVhFl2HJnqTn+2umT59ut956a/3YUTHvnj17untkFoiPjjffF022NY4kYEmA1K6JCFj5Rm785xII9dKkjBrtCqhxpUM+2XTTTa1///5uuVz02dTnxQhY3pfKnpNopBdsP+4lXut+yrpR5qHEMr/EtlgBS237nbXuuOMO189cz2uUkOKErlFmmJjo+dHzqXEnEbeurq4B0GKe5ziP+F0Ik/Dx7WiplJ4RZUfq2d1yyy1dhqfikJ73JBlYvk3Zo/ikWKWMTnFRTNAPBYo7mTHBX5eUXzS+Kf4oGzWX/cWN9vJcRQZWfAaWvk8K/X7PJ8BEx1+SuUbUw37Zup5diTQ+2yhuFCQZr5UQsHxM1feYBHcJ0vphShnRisHaBTiaPZaPX674rPpi+oFM84LVV1/didTaQKPcc6XyPG20AgEINDYBBKzG9gD3h0AVCaRVwKoEomJ2tKqEHbQJgUoT+GybLhW9xRKTn6lo+02lcQlOyizzS1ujdeJqjYFehpXBkWQDhVpjUM7+pEXAKmefc7XF93u1SHMfCEAAAtUngIBVfebcEQKNRgAB60/0THAbbRhy4yoTQMCqMvAst/NZW9l2RvMbR2y//faxO6OG0YvCrFCNHNUfVL0vZbJFj2jB/rjPC7sDZ0UJIGA1HA98v/NxiFWNAAAgAElEQVR8QAACEKhdAghYtetbegaBeQggYCFg8Vg0PQIIWGH43O9C+MYbb7h6c1qeqqVE0Y0PVE8uurNiGJYnt8JvqBDdHEEbMGgZoZb+SeDSJgjRWl/J78IVngACFgIWTwMEIACBpkIAAaupeJp+QsDMHnphrp096eeKsThom5a2W5cWFWu/nA3zC205adJWyAQqKWDVtV/KFrv5vpC7H4xt+Qqiy9DMYuzBGJ/QkEI2VMgstp7wFpweIVBpAWu+jndasyV6p4Y53++pcRWGQgACEEhMAAErMTIugEB6CfzPT2aj7vzRXnjv97J3YuX2dXbBwNa2wPxlb7oiDTLBrQhWGg2QwE8PTbLvzjml7JY1a9vWFhpxkrXcbIuyt12rDUrEUpbV+PHj6wuQa+MDFYvfY489bKONNpqnGHtaWfgNFbTDp5ZPaoMMFeJXsfW4DRjS2s8g7J77tc3919Zm//NC2c1ptsjmNl+nKWVvt5IN8v1eSbq0DQEIQKBxCSBgNS5/7g4BCEAAAhCAAAQgAAEIQAACEIAABCCQhwACFkMEAhCAAAQgAAEIQAACEIAABCAAAQhAIGgCCFhBuwfjIAABCEAAAhCAAAQgAAEIQAACEIAABBCwGAMQgAAEIAABCEAAAhCAAAQgAAEIQAACQRNAwAraPRgHAQhAAAIQgAAEIAABCEAAAhCAAAQggIDFGIAABCAAAQhAAAIQgAAEIAABCEAAAhAImgACVtDuwTgIQAACEIAABCAAAQhAAAIQgAAEIAABBCzGAAQgAAEIQAACEIAABCAAAQhAAAIQgEDQBBCwgnYPxkEAAhCAAAQgAAEIQAACEIAABCAAAQggYDEGIAABCEAAAhCAAAQgAAEIQAACEIAABIImgIAVtHswDgIQgAAEIAABCEAAAhCAAAQgAAEIQAABizEAAQhAAAIQgAAEIAABCEAAAhCAAAQgEDQBBKyg3YNxEIAABCAAAQhAAAIQgAAEIAABCEAAAghYjAEIQAACEIAABCAAAQhAAAIQgAAEIACBoAkgYAXtHoyDAAQgAAEIQAACEIAABCAAAQhAAAIQQMBiDEAAAhCAAAQgAAEIQAACEIAABCAAAQgETQABK2j3YBwEIAABCEAAAhCAAAQgAAEIQAACEIAAAhZjAAIQgAAEIAABCEAAAhCAAAQgAAEIQCBoAghYQbsH4yAAAQhAAAIQgAAEIAABCEAAAhCAAAQQsBgDEIAABCAAAQhAAAIQgAAEIAABCEAAAkETQMAK2j0YBwEIQAACEIAABCAAAQhAAAIQgAAEIICAxRiAAAQgAAEIQAACEIAABCAAAQhAAAIQCJoAAlbQ7sE4CEAAAhCAAAQgAAEIQAACEIAABCAAAQQsxgAEIAABCEAAAhCAAAQgAAEIQAACEIBA0AQQsIJ2D8ZBIB0EOnfu7AydNWtWOgzGSghAoMkQ+Ne//uX62qlTpybTZzoKAQikgwDxKR1+wkoINEUCocYnBKymOBrpMwTKTAABq8xAaQ4CECgbgVAnYGXrIA1BAAKpJUB8Sq3rMBwCNU8g1PiEgFXzQ48OQqDyBBCwKs+YO0AAAsURCHUCVlxvuAoCEKglAsSnWvImfYFAbREINT4hYNXWOKM3EGgUAghYjYKdm0IAAgUQCHUCVoDpnAIBCNQ4AeJTjTuY7kEgxQRCjU8IWCkeVJgOgVAIIGCF4gnsgAAEMgmEOgHDUxCAAASIT4wBCEAgVAKhxicErFBHDHZBIEUEELBS5CxMhUATIxDqBKyJuYHuQgACMQSITwwLCEAgVAKhxicErFBHDHZBIEUEELBS5CxMhUATIxDqBKyJuYHuQgACCFiMAQhAIEUEQp0/IWClaBBhKgRCJYCAFapnsAsCEAh1AoZnIAABCBCfGAMQgECoBEKNTwhYoY4Y7IJAigggYKXIWZgKgSZGINQJWBNzA92FAARiCBCfGBYQgECoBEKNTwhYoY4Y7IJAigggYKXIWZgKgSZGINQJWBNzA92FAAQQsBgDEIBAigiEOn9CwErRIMJUCIRKAAErVM9gFwQgEOoEDM9AAAIQID4xBiAAgVAJhBqfELBCHTHYBYEUEUDASpGzMBUCTYxAqBOwJuYGugsBCMQQID4xLCAAgVAJhBqfELBCHTHYBYEUEUDASpGzMBUCTYxAqBOwJuYGugsBCCBgMQYgAIEUEQh1/oSAlaJBhKkQCJUAAlaonsEuCEAg1AkYnoEABCBAfGIMQAACoRIINT4hYIU6YrALAikigICVImdhKgSaGIFQJ2BNzA10FwIQiCFAfGJYQAACoRIINT4hYIU6YrALAikigICVImdhKgSaGIFQJ2BNzA10FwIQQMBiDEAAAikiEOr8CQErRYMIUyEQKgEErFA9g10QgECoEzA8AwEIQID4xBiAAARCJRBqfELACnXEYBcEUkQAAStFzsJUCDQxAqFOwJqYG+guBCAQQ4D4xLCAAARCJRBqfELACnXEYBcEUkQAAStFzsJUCDQxAqFOwJqYG+guBCCAgMUYgAAEUkQg1PkTAlaKBhGmQiBUAghYoXoGuyAAgVAnYHgGAhCAAPGJMQABCIRKINT4hIAV6ojBLgikiAACVoqchakQaGIEQp2ANTE30F0IQCCGAPGJYQEBCIRKINT4hIAV6ojBLgikiMDmh0+1Fu03SJHFmAqBhgQWbdvMendqYYO6tgBNjREIdQJWY5jpDgQgUAQB4lMR0LgEAhCoCoFQ4xMCVlXcz01qhcDcuXOtrq7O/eH4kwACFqOhVgj037SFDdmiZa10h36YWagTMJwDAQhAgPjEGIAABEIlEGp8Sr2A9f3339vEiRPt7rvvtpkzZ9q7775r7dq1s6233tp23XVX69mzp7Vt2zbUcdGk7Pr555/tpptusiuvvNL5Sn4aPXq0HXLIIRXn8NRTT1nXrl3tgAMOsAsuuMBat25tX3zxhQ0YMMA+/vhju+2222yNNdawH3/80Y444gi74oorbNq0abbZZps5237//Xd79NFH7dprr7WLLrrIFltsMffv2c6veIcCuwECVmAOwZyiCSgT687hbYq+ngvDIxDqBCw8UlgEAQhUmwDxqdrEuR8EIFAogVDjU2oFrD/++MMeeughO/zww+3111/P6gcJEGPHjrUNNmB5U6GDtVLnXXPNNbbffvs1aP7WW2+1PfbYo1K3rG+3VAHLi11qUCIcAlZDlyFgVXwIc4MqEUDAqhLoKt4m1AlYFRFwKwhAIFACxKdAHYNZEIBAsBnsqRSwJF7dcsstNmzYMDe0lFWjv3fo0MGaN29uv/zyi7322mt23nnn2fXXX28bbbSR/eMf/7C11lqLodiIBE499VQ78cQT7dJLL7WhQ4c6XzXmEZeBlc2ebAJWY9of0r0RsELyBraUQoAlhKXQC/NaXhDD9AtWQQACLHFmDEAAAuESCHX+lEoB64UXXrA999zTfvjhBxs/frxtueWW1qxZs3m8r+WFI0aMcIJJdOlYuMOkdi0LcakdAlb5xhsCVvlY0lLjEFDmVZ8uLWzPTSji3jgeqNxdQ52AVa7HtAwBCKSFAPEpLZ7CTgg0PQKhxqfUCViqo3T88ce77CrVUtKStDjxyg+xd955x/r16+fqHN1zzz223nrrNRh9c+bMsXHjxtn999/vliKqDtKOO+5ohx56qK244ooNztXnWu621FJL2Q033GCzZ8+2M88806ZMmeKuO+igg1xmkeorqd0xY8bYhAkTXBu77babHXfccQ3azGxvxowZds4559jUqVNde3vvvbcNGTLEllhiiVhxTrW/7rrrLnf/L7/80mWgKdtM2Wjdu3dvUGg8uoROWVBaunfjjTfac889V3+v/fff39Wl0iHxT7WpdN2dd95pHTt2nMcGDWrVGOvbt6+dffbZ1qpVq9gnW0vuBg4cOM9nUVHR1zIrtD++sc8++8y0NPH22293fRED1T477LDDGrAuZQmhzxyLdmDdddd1dbNWWGGF2JpZ/lyJZMoWFMMnnnjC2bfNNtu48SWmmWNXQp/Gqfokvy644IKuDpfG+U477ZSVcWOH1M6dOzsTZs2a1dimcH8IQAACDQiEOgHDTRCAAASIT4wBCEAgVAKhxqfUCVgq0t6/f3/77bffnDCw0kor5fS5zvvkk09s8cUXt5Yt/9xZSssQVfj9yCOPdIXfMw8JDeeff77tsssu9SKDF5wkKP3tb3+zk046yb777rsGl0rI6dSpkxOzMmtzSYiQaOSFsULa0zUSMyRo+UP9kQByxx13xPZdosfll1/uhDsvkHgBR9lqKkguMSXzkBCl4uWLLrqo+8gLT1dffbUT0jIPFUMXP4l0Eo2yHfkErG+//TZxf3SvJ5980iS6xdVAk/+uu+46J+TpaAwBS3aJm+6dechHEjglNvqllNGMwTiWqvemaySQhnYgYIXmEeyBAAQ8gVAnYHgIAhCAAPGJMQABCIRKINT4lDoBK06IKMbpfhniBx98YMccc4zLNpJw89VXXznB6JRTTnHZSMqc8S/nXnBS5pUEknPPPddla7Vo0cJuvvlm18YCCyzgrlOmlv5/kUUWsVdffdVl6Tz88MNOWFLmkY5oe/r/o48+2glCyvBS5tgJJ5zgRLpoppIEOe3cp6wgZXtJRFtmmWVcex9++KFdeOGFzi5l+aj+19JLL91AwNH/SBQ77bTT3K58Oh544AEnIEnIu/fee61Xr14N7Ft//fXt4osvbrCb4zfffOOygt5///2ChMRsSwiL7c9///tfGzRokD322GP13NRXiWHKzJP/JNZdddVV1r59+5IELMFIWsRdmWHy2+TJk52YKb7y06+//upsGTVqlGkMKpOvd+/ejrcyriSYbr755m6nxFVXXdUktD7zzDNus4JXXnnF+crvjFjMuK/UNQhYlSJLuxCAQKkEQp2AldovrocABNJPgPiUfh/SAwjUKoFQ41PqBCyfzSOBQiJAMUdUNJEQNHLkyAYFxefOneuWBqp9/ZFINN988zUQnDKXLyoT6+CDD3aCRFy9LW/3scce68SnzPYkcih7q23btvVd0rJHiUT//ve/3bKyLl26OJFqwIABJkEoLgPNL5n86aef3BI3n7nlhT+JPL4tfyOJJKeffrrrqzJ8ZKMOLddUDbFHHnnEZXutvfba9bYVunzQX5BNwCq2P35Hw6OOOsrZHl2+6O3W7pMSDbfddtuqC1haCqllo3HjS0y8gKoln14cPOOMM9wyU2WODR48uMHQVmacsrWUFSgxNLQDASs0j2APBCDgCYQ6AcNDEIAABIhPjAEIQCBUAqHGpyYpYCnLStk7b7zxRtb6TtHlfcqu0rJB/29agqeaS2uuuWb9eJMoJgFIIkScABGXOebb+89//pM1s8Yv04tmbuUa5D5TSMJQ1EZ/f2WMSWTzywR9W9mEQS/EZC4j9HZFM7Zy2VVsEfe4/kick3Cl4vxeoMr34JeyhFBtJ8nA0i6YEkVVZ0x1yrSkNPPQBgTDhw+3mTNn1vtJgqM2J1B9LdUpUwZZpp/y9bOxPn+k+4a2Xot5N1JoLHu4b+UJ1C26mLXu1cfaDJp3eXHl784dIFA4gVAnYIX3gDMhAIFaJUB8qlXP0i8IpJ9AqPEpdQKWf8kvJQPrrbfeckKB6mJJuFlsscXmGWFxO9TFiVrRC32xb9WX0jKw6JFLwFLWlUQyLUvMPJT9tN1227ksMP2JFv2WkKalfFr6pyV1zz77rD3++OP19a2mTZtWv9ws39LLbAKWrzm2+uqr12cK+eWDEsmy2Z3Zj0IErEL74wVILf+MZpnlChPVFLC8fdoYoJDD+0m1zZS9J1HQH8rQUn2xPn36uNppdXV1hTRZ9XMQsKqOPJgbtum/t7Xd96Bg7MEQCGQSCHUChqcgAAEIEJ8YAxCAQKgEQo1PqROwtFOfBB3VmLrooousTZs2iX0e3f2vGAFLNarirvMCVlQ48sblErCytadr465TsW8tYVT/4wrQ+3uWQ8DymWVaduiXEfrlgxIBtdQyWhw/mzNyCVhJ+xMnLuYbBNUUsLx9Dz30UD6z3OdRP6l2lup2yb+ZvtUuhFpCuNpqqxXUbjVPQsCqJu2w7tVskXa2+J0PhmUU1kAgQiDUCRhOggAEIEB8YgxAAAKhEgg1PqVOwMpXMyluAEhsOu+881xR9b322ssVSC8lA6vcApaWiclGX4w92gefgeUzzqI71WknO9XF2njjjd21G2ywgStYrnpaEk/KIWDJFm+DX0aYdPmg2sgmYBXTn7QIWKphVmiGWOa41TLE559/3vlRmVxaaqhDRd5VD0tLWkM6ELBC8kZ1bUHAqi5v7pacQKgTsOQ94QoIQKDWCBCfas2j9AcCtUMg1PiUOgErWoA9s5B63HDRrnTaAU478k2YMMEtxyqkBtbLL79sffv2tWWXXdYtk4vWwCq3gKV6SNrtsGPHjvN0wYtFvq6WMol22GEH22qrreySSy5x9kUPv+Rv+vTpZROwPvroI1dUfLnllnNFyVVE/PPPP88qusX5IZuAVUx/ojWw4pZrxt2/mhlYxdToyhXqVGT/xRdftP3339/tRKi6XxItQzoQsELyRnVtYQlhdXlzt+QEQp2AJe8JV0AAArVGgPhUax6lPxCoHQKhxqfUCVgaEn4HNwk/48ePd8Wuo7Wh/LDRbnRacqWd3Xr16uWWZilDKckuhBJr/DK5fEsPi11COHv27Njd6lTXSsXmlcnjl+/l2oVRQoc+1zU6ypWB5Xndd999bodCFatXTSa/m2Ihj2k2AavY/uTahVD2RHcBPP74402CXteuXRvsEBmXyZXNziRF3HV/b5+Ev3HjxtlCCy3UAJP3rcawdpPU7pAqTK8C+3fffbdtvfXWDc73Rd+V0YWAVciI45xKE3BF3Pv0szZ7NNwxs9L3pX0IJCUQ6gQsaT84HwIQqD0CxKfa8yk9gkCtEAg1PqVSwJJQo5f+YcOGufGhZYFDhw51uwKqHpOWXz3zzDNulzqdp+LoymDq3r17/XjyIpgKgR9zzDFueaGW8ik7S+KDluy1a9fOZUZ17tzZXVdJAUvLAbXznLJs9HcVmv/73//uxAwJcKNHj7bmzZvblClT3DKyv/zlL6bsrA033NDmm28+09JKCSXq83fffVdWAUuN+UwpFafXkrZCd//zwLMJQ8X2xwtAs2bNchlhBx98sBMn5ftHH33U7QL49ddf1/uvXBlY2jFSGXl+TGTrl0TH/fbbz7Hq16+f898qq6xiKlT/0ksvufEl344ZM8ZGjBjhfOhFt80228zOOecct3uhxrOWWeqeErgk1nohNqTg6HnIHxwQgAAEQiIQ6gQsJEbYAgEINA4B4lPjcOeuEIBAfgKhxqdUCljCLSFASwIlPuUqZL7uuuu6pXabbrppgywtiWASEI488sjY6yV6KXtLYpHP7qqUgKXsnPXXX9/Gjh07z0hSNpXqd/maR9GaUZknS3BTVtS///1vJ8JpNztlnnkBKjMDKXp9rkwonSdhb8iQIY7ZFltskWj5oK4vpAZWkv7o3KefftoOPPBAUwZb5iERUAKfxE0Jf6UKWFH7dS9lTE2cONEJiRLQVJcqs3i/HnoJa75+VaaNSXyra+OE2GjB+BtvvNEGDBjQ4DZ+zIpRrs0F9JwUW69LN0TAyv8lwBkQgEDjEAh1AtY4NLgrBCAQEgHiU0jewBYIQCBKINT4lFoBy8P99NNPTTvkSUzQMrEvv/zSZU5JsFLmS+/eva1t27ZZR+OcOXNc5pIyZfSyv8Yaa9iOO+7o6matuOKKsWJAuWtgqT0thVQ9J+0sKMFDS8gkzmjnuVatWjWwQyKWCqorq+y5555zwoZqe/ksNIlMu+22m1vqd9JJJ7nsnjgBJ4mAJcFPgpCygKLtFvqY59uFMGl//H21a5/Euttvv72exTbbbOP8p5piXnwsVcDS/d58803TcsQHH3zQWrRo4bL7unXrllXA0jUSmHSeMvnkXwlryrBSdlacb7XsddKkSXbttdfWj2eNSdVjk4CYOSYRsAodgZwHAQg0VQKhTsCaqj/oNwQg8CcB4hOjAQIQCJVAqPEp9QJWqA4vxK58GV2FtFGtc3wdrAsvvDC2RlO17OA+YRIgAytMv2AVBCBgFuoEDN9AAAIQID4xBiAAgVAJhBqfELAaccSkScDyOxEqg0gZT6oXxgEBT2DGFYtY51W/B0glCbRc0uqWG2Z1K51QybvQNgRqjkCoE7CaA02HIACBxASIT4mRcQEEIFAlAqHGJwSsKg2AuNuELmDNnTvX6urqXP0qFRVXIXIt9dNSNg4IRAkgYFVvPNStONLqVjm1ejfkThBIOYFQJ2Apx4r5EIBAGQgQn8oAkSYgAIGKEAg1PiFgVcTdhTUauoA1Y8YM22677ep3NVRBexUr9wXlC+slZzUFAghYVfRyy/bWvNt/q3hDbgWBdBMIdQKWbqpYDwEIlIMA8akcFGkDAhCoBIFQ4xMCViW8XWCboQtY//nPf+yAAw5wReX79OnjMrCWX375AnvHaU2JAAJWFb2NgFVF2NyqFgiEOgGrBbb0AQIQKI0A8ak0flwNAQhUjkCo8QkBq3I+p2UINBkCCFjVczVLCKvHmjvVBoFQJ2C1QZdeQAACpRAgPpVCj2shAIFKEgg1PiFgVdLrtA2BJkIAAasKjlYR9xWGW12HY6pwM24BgdohEOoErHYI0xMIQKBYAsSnYslxHQQgUGkCocYnBKxKe572IdAECHTu3Nn1ctasWU2gt3QRAhBIE4FQJ2BpYoitEIBAZQgQnyrDlVYhAIHSCYQanxCwSvctLUCgyRNAwGryQwAAEAiWQKgTsGCBYRgEIFA1AsSnqqHmRhCAQEICocYnBKyEjuR0CEBgXgIIWIwKCEAgVAKhTsBC5YVdEIBA9QgQn6rHmjtBAALJCIQanxCwkvmRsyEAgRgCCFgMCwhAIFQCoU7AQuWFXRCAQPUIEJ+qx5o7QQACyQiEGp8QsJL5kbMhAAEELMYABCCQIgKhTsBShBBTIQCBChEgPlUILM1CAAIlEwg1PiFglexaGoAABMjAYgxAAAKhEgh1AhYqL+yCAASqR4D4VD3W3AkCEEhGINT4hICVzI+cDQEIxBBAwGJYQAACoRIIdQIWKi/sggAEqkeA+FQ91twJAhBIRiDU+ISAlcyPnA0BCCBgMQYgAIEUEQh1ApYihJgKAQhUiADxqUJgaRYCECiZQKjxCQGrZNfSAAQgQAYWYwACEAiVQKgTsFB5YRcEIFA9AsSn6rHmThCAQDICocYnBKxkfuRsCEAghgACFsMCAhAIlUCoE7BQeWEXBCBQPQLEp+qx5k4QgEAyAqHGJwSsZH7kbAhAAAGLMQABCKSIQKgTsBQhxFQIQKBCBIhPFQJLsxCAQMkEQo1PCFglu5YGIAABMrAYAxCAQKgEQp2AhcoLuyAAgeoRID5VjzV3ggAEkhEINT4hYCXzI2dDAAIxBBCwGBYQgECoBEKdgIXKC7sgAIHqESA+VY81d4IABJIRCDU+IWAl8yNnQwACCFiMAQhAIEUEQp2ApQghpkIAAhUiQHyqEFiahQAESiYQanxCwCrZtTQAAQiQgcUYgAAEQiUQ6gQsVF7YBQEIVI8A8al6rLkTBCCQjECo8QkBK5kfORsCEIghgIDFsIAABEIlEOoELFRe2AUBCFSPAPGpeqy5EwQgkIxAqPEJASuZHzkbAhBAwGIMQAACKSIQ6gQsRQgxFQIQqBAB4lOFwNIsBCBQMoFQ4xMCVsmupQEIQIAMLMYABCAQKoFQJ2Ch8sIuCECgegSIT9VjzZ0gAIFkBEKNTwhYyfzI2RCAQAwBBCyGBQQgECqBUCdgofLCLghAoHoEiE/VY82dIACBZARCjU8IWMn8yNkQgAACFmMAAhBIEYFQJ2ApQoipEIBAhQgQnyoElmYhAIGSCYQanxCwSnYtDUAAApsfPtVatN8gEYglF25m23dsYYO7tUh0HSdDAAIQSEIg1AlYkj5wLgQgUJsEiE+16Vd6BYFaIBBqfELAqoXRRR8g0MgEihGwvMm7btjCDt62ZSP3gNtDAAK1SiDUCVit8qZfEIBA4QSIT4Wz4kwIQKC6BEKNTwhY1R0Hwd7tjz/+sLlz51qLFmTDBOukBIZV25+lCFjKxLr54DYJesepEIAABAonEOoErPAecCYEIFCrBIhPtepZ+gWB9BMINT4hYDXi2Prxxx/t73//u33yySfWpUsX69atm3Xq1Mnmm2++rFb9/PPPNm3aNJs6dar776mnnmqbbLJJSb347LPP7LzzzrN1113X+vXrV1JbIV38xRdf2IABA+zjjz+22267zdZYY4285onniSeemPM8tSPme++9t/NZXV1d/fny6RFHHGFXXHGF889mm22W957ZTijGfrXVGP4sScBaqJndfAgCVtEDhQshAIGcBEKdgOE2CEAAAsQnxgAEIBAqgVDjEwJWI46YqNghMzbddFO7+eabrUOHDlmteuaZZ2znnXe2jz76yJ1TqkiiNm666SYbOHCg3XjjjU7wqZWjGAGoEAHL81lwwQVt1KhRTrBq3ry5++cQBKzG8GcpApZqYO3VjSWEtfLc0Q8IhEYg1AlYaJywBwIQqD4B4lP1mXNHCECgMAKhxicErML8V5GzomLHHnvs4bKEHn74Ydt2221j76dlYRdccIETuRZddFGbPHkyAlYOz5QiYGUTBuUDZcxdd911dvrpp1u7du3szjvvtM6dO5d9jBRjf2MJksUIWEsu1Mx6rNsc8arsI4cGIQCBKIFQJ2B4CQIQgADxiTEAAQiESiDU+ISA1YgjJipgXXzxxXbJJZe47CplAcUtI/zqq69syJAhtvrqq9uXX35pV111FQJWlQUsfzsvJh511FF2/vnnuyysch9pErC8gDdr1qxyY3bvkssAACAASURBVKA9CEAAAiURCHUCVlKnuBgCEKgJAsSnmnAjnYBATRIINT4hYDXicIsKWA888IDLrNLSwOuvv96WXnrpeSx76qmnbNddd3VL/SZMmJC1zpKED31+9913m6757rvvXP0n1Ws65JBDrGPHjtasWTN7/fXXTZlfs2fPbnCvU045xS2N84fqbj322GM2fvx4mzJliv3666+uttN+++1nO+20k7Vq1ar+XN+nOXPm2JVXXumuGTdunC2xxBJ26KGH2l577WVHH310ve2qH6XPH3roIdfu1ltvbYcffrhtvvnmzsboIdHotddec5zuv/9+e+6559zHG2+8sfXu3duJe7qPP4oRgPwSwkKWZvqlelFe+ZYQisvYsWPtrrvuciLk9ttvbyNHjrS2bds6X6gvyrJr3bq1ZdqvWl4XXnih84Eyv3r06GHHHnusrbjiiq7LhfhT9t1zzz12zTXXuHa0DDKbL5M8GghYSWhxLgQgUE0CoU7AqsmAe0EAAmESID6F6ResggAEzEKNTwhYjTg6M8UO1bc66aSTnPAkISdTvNGSNQlSKhA+ZsyYWAFLIoaEHJ0Xd6i+lpa/de/evSDB4/vvv7fjjz/eLrrootj2Bg0a5ArAe+HI9+mVV16x9ddf34k1/rj33nvd8khf5Fx1t/RvEtiih0SVG264wYlS/pB4pSWWBx98sBN+4g6dLzZLLrmk+7iSApZ2bJSv5IdoBlYuAevJJ5+0/fff33GPHvKJfCbRMU7A+vDDD53Qdfnll8/DSsKkhDQV/88nYMmXI0aMsEsvvTSWn4RD9UfiWdIDASspMc6HAASqRSDUCVi1+s99IACBcAkQn8L1DZZBoKkTCDU+IWA14sjMFDvmn39+69mzpx100EFONIpmICkza/DgwU54kgCkpWuZO91JoFCG1bXXXuvEleHDh7taWb///ru9/fbb7t9uueUWt3ueliwq60dHtqLfv/32mxNnJHoo00q780mUUtaUMonOOussl2UlWySuKRMr2icJM1oWucMOO5hs84XOvYAloUp/lyjVvn17l30mG7U0sk+fPnb11Vfbwgsv7Gx8+eWXrW/fvvbDDz84UUyCTsuWLe2XX36xRx991GUxKZNM10gMqpSAJeHq3XffdWKS+C+33HJ26623uqw2HdkErE8//dSGDh1q9913n8tAO/LII22ppZYyiVMSjbyodMABB8yTgaXsNLESfwlg+vtbb73l2CkTTVlY0WWn2fypjKtddtnFZbcpy2vVVVc1CYMSTiVeSXRUJmAxOyciYDViIOHWEIBATgKhTsBwGwQgAAHiE2MAAhAIlUCo8QkBqxFHTKbY8Ze//MWJL/p3ZSAtvvji9dZJfOjfv79berbBBhvUZzFFl7q98MILTvhZZ5113BIxiVfRw+9gKLFFIsdiiy2WU8B65513rF+/fs4OCUMSXKLHt99+65YFPvvss3bHHXfY2muv3UDAyRRWMgWeww47zM4+++wGSxB9FpHELglDEll0SCwaNmyYy/aScBMV96L1qKLL+UrJwCpkWGgZnwQ6Lf3z9mQTsOS33XbbzYlYEo+8eKj7eI5aOppNwJJAJZHOi4C6Tll2Ege1lDAq9mUTsM444ww77rjjXAaexNDo4fkWW8/rke4b2notGi75zGRYt+TS1rrHTtZm8NBC8HIOBCAAgbIQCHUCVpbO0QgEIJBqAsSnVLsP4yFQ0wRCjU8IWI047DLFjk033dRlMknUiWbCKBNq9OjRTiiSsCXxw2cxFVKryXfRi0Na7qc6Un7ZXzbBQ9lCWpaXS9SQ6KK6Vl4UifZJApTEneiR7/NiRCe17/ugDC79kaBUTFu+BlauYaEstB133NGJjb7+lD8/TsBSlpjEJwlX2XaZ9AJXnIA1ffp0d52WF0YP708Ji4UIklqCueeee9q6667rsrm23HLLeUTOYh+HQgQs33brXfa0BQ4+sthbcR0EIACBRARCnYAl6gQnQwACNUmA+FSTbqVTEKgJAqHGJwSsRhxecWKHz6o5+eST6zONossHtbTwp59+yitgaanb119/bcqi+uCDD+zpp5+2yZMnu8LnEjAkZqh+UlT8UXH4AQMG1BPxGTuFIPKZT/mKmOf7vBDRSW3oPPXtjTfesKlTp9rjjz/ulvbFCUAqfh7tb67+xBVxV4aX7nXCCSfYpEmTXNaZBCkt5cs84vqn3SNVK0x+yGaHz57baqutshZx9/7y90wqYH3yySeOj+qO+WOjjTZyGwMoc09inJaHFnMkEbCUibXYTX/aUMz9uAYCEIBAoQRCnYAVaj/nQQACtUuA+FS7vqVnEEg7gVDjEwJWI46sOLFDNZEkImn5n18G+Mgjj7jlZz4rK5cI9Nlnn7md6lSjKVux80IFrEKykTy+SgtYEpEkvp122mmuyH22oxIClr9XVABSnTJlykWXAuq8ON8UIsp5MSrXLoSlCliyT+NDNcZUu0yCX/RQnTNl26222mqJn4pEAlb7pWyxm+9LfA8ugAAEIFAMgVAnYMX0hWsgAIHaIkB8qi1/0hsI1BKBUOMTAlYjjrI4sUPLBUeNGuUKsU+cONHWW2899/8Sb3xdrGwCVlRgUX0mLUns0qWLLbPMMm6XOh0q4K6jkAwsL2BlZmblQpYvwyrf59nEnieeeMItVZToIiFnk002sTXXXNNWX311V1hen6tvlRSw1O9XX33V9tlnH5s5c6adeeaZroB9tC5VyBlYUb9pWePzzz9vKhCvQvDqjw4VeVc9LL+8tNDHI4mA1WbQftZ2r/0LbZrzIAABCJREINQJWEmd4mIIQKAmCBCfasKNdAICNUkg1PiEgNWIwy2bmBOtPaUaUsrI2nrrret3Jsx2na8DdeCBB7odAjOXuGkQapdD7fhXiIDlaybFFWPPhi2fQJXv8zgBy1+jul3arU/F7DOXuqm+lHb2q7SApUww7eSogvISCcU8umtfsTWwvM+T2J90CWE2n6lPL774otvhUDsRxtXbyveYFCJg1bVfyubvsRPiVT6YfA4BCJSVQKgTsLJ2ksYgAIFUEiA+pdJtGA2BJkEg1PiEgNWIwy+bmKMsI4k0q6yyivXq1cv23XffBkXds12XK2NKNbGUMaRsrkKXEL788svWt29fR0gF2bV7YfRQmyqYPmbMGJswYYKrpZRPoMr3eZyAlW8Jnmpc7bfffi6TKIkAFOf6uBpYmed9//33rgaZluKJjzKW/I6P+XYhVMaWCvW3atWqvtloe0nsTyJgqW6a7q0sPi3BlCAaPX744QcbPny4EzaLEbA6d+7smps1a1YjPlHcGgIQgMC8BEKdgOErCEAAAsQnxgAEIBAqgVDjEwJWI46YbGKH//cnn3zSll12WZdJ5ethydxs1+kcCTnaIe+8886rr2X09ttvu9pR2jFQRzYB6+ijj3bneXElU/SSAKYi4y1atDAtV7zssstcwXHtZicxR5ld+QSqfJ/HiVUSeA455BC3rFKCmYQWCUZaBqfi7Squrh0adSQRgIoVsLxQo8LnEhslCilLTjsfZuvfp59+akOHDjVlWqkQ/2GHHeZ4qUC/6k6de+65ie3PJ2Bl+tPvdKiMsXPOOcctK23ZsqWJr7LbJHBFfZnk0UDASkKLcyEAgWoSCHUCVk0G3AsCEAiTAPEpTL9gFQQgYBZqfELAasTRmUvM8csBZZ7EKGX8SCDJJWDF7TLnu6e6URJ61O7s2bNdfS1fF8vvfPjdd9+503UviVUSN1QIXjvuSaCKOySGSchSTapctvlrixGwdG20BlamHarbpCL3WjrZo0cPu/rqq23hhRd2OxVKWCp1F8K4fqtWmYSnESNGmHbyk4il4ue5+idBUsv0JDxFjw4dOjjxSIxVt0yiYOvWrfPan03AyubPX3/91dmrZZhxh+y47rrrrHv37omfCgSsxMi4AAIQqBKBUCdgVeo+t4EABAImQHwK2DmYBoEmTiDU+ISA1YgDM5fY4Zfvff3113bPPfe4YuyFiEDaZW7cuHF2++23O6FEwtXAgQNt8ODBtvzyyztxRGKJRJ4hQ4a4JpVppewtfaZrVAx97Nix9TW0fv75Z3vsscds/PjxNmXKFCdqqXD67rvv7tqIFvzOJ1Dl+zyb6OR3IVSmkgqPywYtg9Pyyt69e7tsLNny2muv2R133GFrr712XgEozvWFLCH010WXLh533HE2evRok0gkAVDLCqdNm9agPpaumzNnjmOrbCj1Yfvtt3cCobh07do1UQZZNgErlz/ly0mTJrlstunTpzsbNEa0FFL8VlxxxaKeCASsorBxEQQgUAUCoU7AqtB1bgEBCAROgPgUuIMwDwJNmECo8QkBqwkPSroeDgFlZynzKUnB/HCsN5txxSLWedXv402av4PVLbOX1a00KiSTsQUCEGgiBEKdgDUR/HQTAhDIQYD4xPCAAARCJRBqfELACnXEYFdNEfCZXZdffrnLsooe0WL4cZ+nAUROAev/O1C3/KFWt/r5aegONkIAAjVEINQJWA0hpisQgECRBIhPRYLjMghAoOIEQo1PCFgVdz03gIC5JYOq06WaYb4YvmqMffXVV2755imnnGIrr7yy2wVQS/rSdhQiYNn8Haz5Zm+lrWvYCwEIpJxAqBOwlGPFfAhAoAwEiE9lgEgTEIBARQiEGp8QsCribhqFQEMC2ukvXwF1FYVXQXpfrD9NDAsTsFaw5pu9naZuYSsEIFADBEKdgNUAWroAAQiUSID4VCJALocABCpGINT4hIBVMZfTMAQaEvAF1FVAXzsFatdHFcPfcccdSyqgHgLnQgQs1cCqW/nEEMzFBghAoAkRCHUC1oRcQFchAIEsBIhPDA0IQCBUAqHGJwSsUEcMdkEgRQRyF3FfweqW3gvxKkX+xFQI1BKBUCdgtcSYvkAAAsURID4Vx42rIACByhMINT4hYFXe99wBAjVPoHPnzq6Ps2bNqvm+0kEIQCBdBEKdgKWLItZCAAKVIEB8qgRV2oQABMpBINT4hIBVDu/SBgSaOAEErCY+AOg+BAImEOoELGBkmAYBCFSJAPGpSqC5DQQgkJhAqPEJASuxK7kAAhDIJICAxZiAAARCJRDqBCxUXtgFAQhUjwDxqXqsuRMEIJCMQKjxCQErmR85GwIQiCGAgMWwgAAEQiUQ6gQsVF7YBQEIVI8A8al6rLkTBCCQjECo8QkBK5kfORsCEEDAYgxAAAIpIhDqBCxFCDEVAhCoEAHiU4XA0iwEIFAygVDjEwJWya6lAQhAgAwsxgAEIBAqgVAnYKHywi4IQKB6BIhP1WPNnSAAgWQEQo1PCFjJ/MjZEIBADAEELIYFBCAQKoFQJ2Ch8sIuCECgegSIT9VjzZ0gAIFkBEKNTwhYyfzI2RCAAAIWYwACEEgRgVAnYClCiKkQgECFCBCfKgSWZiEAgZIJhBqfELBKdi0NQAACZGAxBiAAgVAJhDoBC5UXdkEAAtUjQHyqHmvuBAEIJCMQanxCwErmR86GAARiCCBgMSwgAIFQCYQ6AQuVF3ZBAALVI0B8qh5r7gQBCCQjEGp8QsBK5kfOhgAEELAYAxCAQIoIhDoBSxFCTIUABCpEgPhUIbA0CwEIlEwg1PiEgFWya2kAAhAgA4sxAAEIhEog1AlYqLywCwIQqB4B4lP1WHMnCEAgGYFQ4xMCVjI/cjYEIBBDAAGLYQEBCIRKINQJWKi8sAsCEKgeAeJT9VhzJwhAIBmBUOMTAlYyP3I2BCCAgMUYgAAEUkQg1AlYihBiKgQgUCECxKcKgaVZCECgZAKhxicErJJdSwMQgAAZWIwBCEAgVAKhTsBC5YVdEIBA9QgQn6rHmjtBAALJCIQanxCwkvmRsyEAgRgCCFgMCwhAIFQCoU7AQuWFXRCAQPUIEJ+qx5o7QQACyQiEGp8QsJL5kbMhAAEELMYABCCQIgKhTsBShBBTIQCBChEgPlUILM1CAAIlEwg1PiFglexaGoAABMjAYgxAAAKhEgh1AhYqL+yCAASqR4D4VD3W3AkCEEhGINT4hICVzI+cDQEIxBBAwGJYQAACoRIIdQIWKi/sggAEqkeA+FQ91twJAhBIRiDU+ISAlcyPnA0BCCBgMQYgAIEUEQh1ApYihJgKAQhUiADxqUJgaRYCECiZQKjxCQGrZNfSAAQgQAYWYwACEAiVQKgTsFB5YRcEIFA9AsSn6rHmThCAQDICocYnBKxkfuRsCEAghgACFsMCAhAIlUCoE7BQeWEXBCBQPQLEp+qx5k4QgEAyAqHGJwSsZH7kbAhAIIbA5odPtRbtN4ANBCCQcgKLtm1mvTu1sEFdW6S8J3+aH+oErGYA0xEIQKBoAsSnotFxIQQgUGECocYnBKwKO57mIdAUCCBgNQUv08emRKD/pi1syBYta6LLoU7AagIunYAABEoiQHwqCR8XQwACFSQQanxCwKqg08vR9BVXXGHDhg2zI444ws4880xr2XLeF4p3333X+vfvb9OnT7d1113XbrvtNltjjTVib+/bu/HGG23AgAHlMLFBGz/++KOzVfeZNm2abbbZZjnvkfT8shucp8FTTz3VTjzxxIL6ctNNN9nAgQPtlFNOsVGjRlXb1Ea9HwJWo+Ln5hAoOwFlYt05vE3Z222MBkOdgDUGC+4JAQiERYD4FJY/sAYCEPiTQKjxCQEr8FGqgdOzZ09be+217eabb7YlllhiHouffPJJ6969e/2/33vvvdarV695zvNi0YwZM3KKXKUgSSpIJT2/FNuKuRYBqzBqCFiFceIsCKSFAAJWWjyFnRCAQJoJhPqCmGam2A4BCJSHQKjxCQGrPP6tWCuff/65DRo0yGbPnm0TJ060Tp06zXOvCy64wI488kg76qij7Morr7RDDjnEJLzMN998Dc798MMPXdbV8ssvb5dccoktuOCCZbc7dEEqaYcRsAojhoBVGCfOgkBaCLCEMC2ewk4IQCDNBEJ9QUwzU2yHAATKQyDU+ISAVR7/VqyV3377zS1HO+OMMyxu2d93331nBx98sL3wwgt2/vnnO+Fq/vnntxtuuMEWX3zxBnY99dRTtsMOO9jo0aPdMr9KHAhYLCGsxLiiTQhAoDoElHnVp0sL23MTirhXhzh3gQAEmjKBUF8Qm7JP6DsEIPB/BEKNTwhYKRih9913n/Xu3Tu2Dtbrr79ue+yxh3Xs2NGUiXX66afbrbfeGputpc/POeccu+eee6xLly71Pf/5559t0qRJdvXVV5tELh2qXbXffvvZTjvtZK1atao/1wtUc+bMcdle48ePt3HjxrmljYceeqjttddedvTRR8fWwPrss89clpjuf/nll1u/fv3sp59+iq2ZJTu6du1qBxxwgKtBpT5JwHvuuedcfa+9997b9t9/f2vXrt08Hvz+++/t+uuvt+uuu85mzpxpG220kQ0fPtyJdyNHjrQkSyjLlYH1+++/2xNPPGGXXXaZTZkyxb788ku37FO+Gzx4sLVt23YesdH3X35r3bp1g8/j6m198cUXLsNuxRVXtOOOO85OO+00x23VVVd1DHfeeWeT/8T/mmuucXYoCy+br5M8Gp07d3anz5o1K8llnAsBCECg4gRCnYBVvOPcAAIQCJ4A8Sl4F2EgBJosgVDjEwJWCoakF6mWXnrpeTKrvLil7CtlVXlhQwKRxB9//PDDD07E+eCDDxq04UUlZWzFHVq+eN5559XX3vIC1iuvvGLrr7++jR07tv4y1d7adtttYwUpZYr9/e9/dyKUF6+aNWvmBJW4ou9ewNpyyy3Niz+Z9vXt29cJZYsuumj9R5988okT0u644455uqN/V39fffXVgmuAlUPAkqA2ZswY9yfu2G677eziiy+21VZbrf7jqICXVMBaaKGFnOgo1jo0brT8dM0117QRI0bYpZdeGmvH4Ycf7mzMFMsKeUQQsAqhxDkQgEBjEAh1AtYYLLgnBCAQFgHiU1j+wBoIQOBPAqHGJwSsFIxSv0xQmUN33nmny7bS4ZcXSvx44IEHXCaNlhL26dPHttpqK5eR5cUIv1Ohsn58fay5c+faSSed5EQLXXvuueeaFyKU6XTCCSfYww8/7LKmlNklUSQqOHXo0MHV0lJmk0Sa5s2bO7syBSl9JuFEIllUvNK5+QQsnSPblE2kjCQd6qvEKPUpWrBePM4++2yXfSRRSDZvsMEG7h7amfGYY45xmU/5dmqMDolSBaw//vjDZbYpW0yZY8qA69Gjh2P19ttvO/633HKLZYpxpQhYDz30kMs6U2acaqZ98803LtNKGWC77LKLbb755m5sKDNL9j3zzDMm8UqipB9HSR8LBKykxDgfAhCoFoFQJ2DV6j/3gQAEwiVAfArXN1gGgaZOINT4hICVkpHpC7VH62D5Au/ffvut26FQgpLECi39U8F2/2/q4iOPPOJEnajg8/LLLzvhpGXLlk5EWWuttRrQUKaSlvn98ssvLqNJOyFGBadjjz12nmLxmYLUeuutVy9eKfOnf//+VldXV3+ffAKWsocylzxKdJE4pdpgEt9kh4533nmnflliZn+iQlIxAlaSYXLKKac423R89NFHbomgWMt3Ehajx8cff+z8pZ0k7777btt6663dx6UKWJkZeGpTddQk7mlppWyKHspkGzZsmKujVkx9NASsJCOEcyEAgWoSCHUCVk0G3AsCEAiTAPEpTL9gFQQgQA0sxkCJBHwB9ugOg/rS69mzp/Xq1as+20pCjYq064+yp7Skz4sXqnMVFbWUlbTnnns6AShu18KoUORFj6jgpPpKquEUPaKfP/jgg06YUSZQnHil6/IJWDvuuKPL3IouE9R1cTWg/HLKbP2JClzquzKi8h0+AyvfedHPowKWsuYkHKr+VLadH31flI2lP1paWYqANX36dOf7jTfeuIHZ3t8S8FQTS8szM7km6Wf03Ee6b2jrtWhW7OVcB4FgCdQtupi17tXH2gwaEqyNGJabAC+IjBAIQCBUAsSnUD2DXRCAQKjxiQyslIxNZVSpQLeKfXtBR4XKVTQ9M9smU8hR/SvtVNimTZsGywp9Rk7c7oYeS6ZQlG+Xwejnm266qUlM0XHhhRfaYYcd5sSZbILXtGnT3HJBHcUIOPn6E92xMamAFbUt25CJE9W8aBQVtTKvj+trMf33RdyV1RXXP9UHU100ZeH5Q0sNd911V7fsVMXfo9lxSR4NBKwktDg3jQTa9N/b2u57UBpNb/I2hzoBa/KOAQAEIBDsLl+4BgIQgECo8ycErJSMTS3j0w56yqJSHSwV5Nb/x+046Iu+qyi46i9J0FCm1IEHHtigsLvPLqqUgKW6SxLOVFdJ9stWX7/LY8+XgSXBpdAi5vn64+9VzV0I40StxhKwdF8Vsb/qqqvcDpKqIRY9tOOklhBGi8kX+nggYBVKivPSSqDZIu1s8TsfTKv5TdruUCdgTdopdB4CEHAEiE8MBAhAIFQCocYnBKxQR0yMXV4MkRDUrVs3l5E1//zzz7Mzoc80ev755+3222+3N954w44++ugGBeDVfL6MJZ1TSgbWtddeawMHDrTx48e7IuZDhw51YpSyyCohYOXrT1PPwIoOKQmKGh8q+H7//ffbzJkz3ccq8q56WEsssUSiJwMBKxEuTk4hAQSsFDrt/00OdQKWXqJYDgEIlIsA8alcJGkHAhAoN4FQ4xMCVrk9XcH2/A6DKoSuYt+qD6UC4GeeeaYrxB49fNH3f/7znzZ16lR78803XTbWwgsvXH9avhpY2tVPtbSU2RRXAytuWV1cRtVXX33lMr9UE0uZP6q7VQkBK18NLL8To3ZFrNYSwkJqYF1zzTXOj0lqYPmi69GlifmWEGYbmqp19uKLLzqRUTsRxtXPyjesEbDyEeLztBNgCWF6PRjqBCy9RLEcAhAoFwHiU7lI0g4EIFBuAqHGJwSscnu6gu35HQZ1i/XXX9+OP/54t7OdMrEyD1/0XUv4JE6ooLfOj9agKnQXwk8//dQmTpxonTp1ylp0PZ8g9eijj7psrJVXXtnZrHpLOsq5hNAXaW/evHmDe+g+EmmUTTZo0CArZhfCYmtgFboLobKgojtEerFy2WWXdXYvs8wy9S72gqB2hixUwPrpp5/sqKOOctl60d0OfaOqkzZ8+HAn7CFgVfAhpunUEXBF3Pv0szZ7NNy5M3UdacIGhzoBa8IuoesQgMD/EyA+MRQgAIFQCYQanxCwQh0xMXb5XQH9MjwtH1Q9rMy6UrrUF32XgCLxQlk+ytqKHnPnznVZP2PGjHHF088991zr3LmzO+W5556zE044wYkZEj5OP/10a9WqVdECVvRexx13nMvsktBUTgFLGWNnn322qX1lp6lf66yzjv388882YcIE1x9lYVVTwJLPlPmm7CbtenjOOedYjx49XN/ffvttx/+WW26xvn37uqV7fldAL3xNnjzZnXPkkUeaaorJfi2VlKCocwoVsOTTu+66y3bbbTfna9khQVKZe8pI0+6U8rN2JlSNrPbt2yd6Mvy4mTVrVqLrOBkCEIBApQmEOgGrdL9pHwIQCJ8A8Sl8H2EhBJoqgVDjEwJWykbkI488Ytttt52zWjvHZS4L9N3xRd8ldm2xxRbzZPH481TU22fmxKFQxtJ5551XXxMpyS6EmVlLWsao9t577z2XIbXVVluVVcCS/dpp79BDDzVlJ2UeErbef/99U3ZTtZYQygYJRBLT9CfukD8vvvjiBsXTJXxJ2Bo2bJipdlf06N27t8u623333RMJWLJjxIgRdumll8ba0aFDB7dUtHv37omfCgSsxMi4AAIQqBKBUCdgVeo+t4EABAImQHwK2DmYBoEmTiDU+ISAlbKB6es4TZ8+3dWmylwWGO2OL8B+xBFHxNbJ8ucqQ0m7G0oM09JDHcrSUV0m7UynzCt/lCJgRZfx+WLhCyywgMk+ZR9FBS/Z0bVrV1c7tpUpOAAAIABJREFUq9BdCL2NEmquv/56J8aoOPlGG23klsdJmNl3333drozVFLBk1++//25PPPGEXXbZZTZlyhT78ssvnT3aHXLw4MENCtv7fvhrxo4d665p165dfTF8FeYXnyQZWGrX+1oF9jWGZIcyw5QBNmTIkPqlnUkfCwSspMQ4HwIQqBaBUCdg1eo/94EABMIlQHwK1zdYBoGmTiDU+ISA1dRHZhPqv7LNVABfyxkz60o1IQwV6SoCVkWw0igEIFAGAqFOwMrQNZqAAARSToD4lHIHYj4EaphAqPEJAauGB11T65rP2tIyxUsuucTVjIoequelZZc777xz7OdNjVc5+zvjikWs86rfl7PJ8rXVckmrW26Y1a10QvnapCUIQCA1BEKdgKUGIIZCAAIVI0B8qhhaGoYABEokEGp8QsAq0bFcHg4BvwvhK6+8YieeeKJbEqei6KoHpl0QR44cabNnz866c2M4PUmfJUELWP+Ps27FkVa3yqnpg4vFEIBASQRCnYCV1CkuhgAEaoIA8akm3EgnIFCTBEKNTwhYNTncmmanchU+90RUyF1/2rZt2zQhVajXaRCwrGV7a97tvxUiQLMQgECoBEKdgIXKC7sgAIHqESA+VY81d4IABJIRCDU+IWAl8yNnB05AIpZ2GRw3bpxNnjzZVPReu+tpJ8Z99tnHunXrZnV1dYH3In3mIWClz2dYDIGmQiDUCVhT4U8/IQCB7ASIT4wOCEAgVAKhxicErFBHDHZBIEUE0iBgsYQwRQMKUyFQRgKhTsDK2EWaggAEUkqA+JRSx2E2BJoAgVDjEwJWExh8dBEClSYQtIClIu4rDLe6DsdUGgPtQwACARIIdQIWICpMggAEqkyA+FRl4NwOAhAomECo8QkBq2AXciIEIJCNQOfOnd1Hs2bNAhIEIACBoAiEOgELChLGQAACjUKA+NQo2LkpBCBQAIFQ4xMCVgHO4xQIQCA3AQQsRggEIBAqgVAnYKHywi4IQKB6BIhP1WPNnSAAgWQEQo1PCFjJ/MjZEIBADAEELIYFBCAQKoFQJ2Ch8sIuCECgegSIT9VjzZ0gAIFkBEKNTwhYyfzI2RCAAAIWYwACEEgRgVAnYClCiKkQgECFCBCfKgSWZiEAgZIJhBqfELBKdi0NQAACZGAxBiAAgVAJhDoBC5UXdkEAAtUjQHyqHmvuBAEIJCMQanxCwErmR86GAARiCCBgMSwgAIFQCYQ6AQuVF3ZBAALVI0B8qh5r7gQBCCQjEGp8QsBK5kfOhgAEELAYAxCAQIoIhDoBSxFCTIUABCpEgPhUIbA0CwEIlEwg1PiEgFWya2kAAhAgA4sxAAEIhEog1AlYqLywCwIQqB4B4lP1WHMnCEAgGYFQ4xMCVjI/cjYEIBBDAAGLYQEBCIRKINQJWKi8sAsCEKgeAeJT9VhzJwhAIBmBUOMTAlYyP3I2BCCAgMUYgAAEUkQg1AlYihBiKgQgUCECxKcKgaVZCECgZAKhxicErJJdSwMQgAAZWIwBCEAgVAKhTsBC5YVdEIBA9QgQn6rHmjtBAALJCIQanxCwkvmRsyEAgRgCCFgMCwhAIFQCoU7AQuWFXRCAQPUIEJ+qx5o7QQACyQiEGp8QsJL5kbMhAAEELMYABCCQIgKhTsBShBBTIQCBChEgPlUILM1CAAIlEwg1PiFglexaGoAABMjAYgxAAAKhEgh1AhYqL+yCAASqR4D4VD3W3AkCEEhGINT4hICVzI+cDQEIxBBAwGJYQAACoRIIdQIWKi/sggAEqkeA+FQ91twJAhBIRiDU+ISAlcyPnA0BCCBgMQYgAIEUEQh1ApYihJgKAQhUiADxqUJgaRYCECiZQKjxCQGrZNfSAAQgQAYWYwACEAiVQKgTsFB5YRcEIFA9AsSn6rHmThCAQDICocYnBKxkfuRsCEAghgACFsMCAhAIlUCoE7BQeWEXBCBQPQLEp+qx5k4QgEAyAqHGJwSsZH7kbAhAAAGLMQABCKSIQKgTsBQhxFQIQKBCBIhPFQJLsxCAQMkEQo1PCFglu5YGIAABMrAYAxCAQKgEQp2AhcoLuyAAgeoRID5VjzV3ggAEkhEINT4hYCXzI2dDAAIxBBCwGBYQgECoBEKdgIXKC7sgAIHqESA+VY81d4IABJIRCDU+IWAl8yNnQwACCFiMAQhAIEUEQp2ApQghpkIAAhUiQHyqEFiahQAESiYQanxCwCrZtTQAAQhsfvhUa9F+A0BAAAIQgEANEli0bTPr3amFDeraogZ7R5cg0HgEQn1BbDwi3BkCEAiFQKjxCQErlBFSQ3b8/vvvpj/NmzevoV7RlVwEELAYHxCAAARqn0D/TVvYkC1a1n5H6SEEqkQg1BfEKnWf20AAAgETCDU+IWDlGDQSYZ577jm75557bPLkyTZjxgx39hprrGHrr7++9e7d23r27Glt27YNeOhV17Q5c+bYSSedZPvvv79tttlm1b15Dd/tqaeesq5du9oBBxxgF1xwgbVu3Tqo3iJgBeUOjIEABCBQEQLKxLpzeJuKtE2jEGiKBEJ9QWyKvqDPEIBAQwKhxicErCwj9bXXXrNjjjnGJk2alHMsb7jhhjZ27FjbeOONGfNmduqpp9qJJ55o06ZNQ8Aq44hAwCojTJqCAAQgAIGiCCBgFYWNiyCQlUCoL4i4DAIQgECo8QkBK2Zsvvrqq7bPPvvYzJkzrUePHjZ8+HAnUC2yyCLWrFkz+/HHH00OvfTSS+2WW26xtdZay2699Vbr2LFjkx/pCFiVGQIIWJXhSqsQgAAEIFA4AZYQFs6KMyFQCIFQXxALsZ1zIACB2iYQanxCwMoYd5999plbpnX33XfbmDFj7Mgjj7RWrVrFjs65c+faeeedZyNHjrTDDjvMzj777Kzn1vbw/rN3CFiV8TQCVmW40ioEIAABCOQnoMyrPl1a2J6bUMQ9Py3OgEDhBEJ9QSy8B5wJAQjUKoFQ4xMCVsaIu+mmm2zgwIE2dOhQV2soX32rjz76yAYPHuyysm688UZbccUVXYu+nVNOOcVGjRo1z7j2Qo+uGTBgQIPPv/jiC5swYYIT0SRcfPfdd67uVrdu3eyQQw5xmV7KBNOh+x5xxBGm2lNXXnmljR8/3saNG2dLLLGEHXrooTZs2DCbb7757Pvvv7eJEyfaXXfdZVOmTLEvv/zSOnToYBtttJE7p3v37lZXV1dvR9T+IUOG2CWXXOJsev311901e++9t+211171tZi8wJLZ0cz+vffee3b99dc7O1RfTP3acccdna2eXWYbP//8sz322GOub7L9119/dcsT99tvP9tpp53mEQ0lLOq8yy+/3P1X/NS/PfbYw/kqn08z71+MP6644gq3jFJM5Y+HHnrI2b311lvb4Ycfbptvvnm9D6P3kx+1JFV85KPtt9/eCaTyc8g1sDp37uy6MWvWrFqN4fQLAhBIKYFQJ2ApxYnZEIBAGQkQn8oIk6YgAIGyEgg1PiFgRdwskUcCkYSaBx54oKAaTn/88Yd9/vnntuiiizbYda9YAUsCkQQjCUJxh0Sn6667zgkyUQHrlVdecYXlJX74495777VevXrZJ5984gSiO+64I7bNBRdc0Ik9/fr1qxdVvP0SUL766iu3nDLzOOqoo+z00093AlIhAtaTTz7pirurj5mH+nX++efbLrvs0kDYkU+OP/54u+iii2JtHzRokMuCk2CnI5oVF3eBRCwv8BXyhBfrDwlYEkLlAwlo0UO8b7jhBrcJQPTIxqddu3a25557uiWroRZxR8AqZDRxDgQg0BgEQp2ANQYL7gkBCIRFgPgUlj+wBgIQ+JNAqPEJASsySt966y0nFEiMuvnmm+tFkWIGcjEClhfQrr32WreTn2pvyRbthvj222+7f1PNLWU/XXzxxS6TyGdgSTCRCKRMqR122MFlXDVv3txatmxpo0ePdsXVlVWmNpZZZhnXpQ8//NAuvPBCO/fcc22bbbZxmVFLL720+8zbr79LVDr55JNtnXXWMWVDKatK4tUCCyzgsro6depUjyjbEsI333zTJDbpvyeccILrg/omO5WddNxxx9lPP/1kd955p3kx5LfffnOi1ogRI1ymlYrDS6RTVpMylc466yyXdRYV0l5++WXr27evLbTQQq5vXbp0cYKYfKtMtfvvv9/Zn5n1FufjUv0hoUr3PPjgg619+/ambD3xv+qqq6xPnz529dVX28ILL+xu/d///tfxUQaTNg+QkKqaa/KRlrJKvNKBgFXM08g1EIBAUyYQ6gSsKfuEvkMAAv9HgPjESIAABEIlEGp8QsCKjJhy1hkqRsB64YUXnLAhoeiaa65xAk/0eOaZZ2znnXd2SwjV/mKLLdZAwDr22GOdUKUlg/6QACKxRkKXxK+VVlqpQZvvvPOOy7ySeHTbbbe5JX1RAUvLBTOvi4pmKl6vrCZ/xAlYylLTckwJTco8kj1+CaS/7uGHH3Z91/I6iTzqg7dt8cUXd2LPUkst1cD2b7/91mWWPfvssy67bO2113Z9kAipNvQnep9HHnnEtttuOycqnXnmmU7cy3WU6o+4umjK6BIviYtit+qqqzbgHRXjvG2+nxIYEbBCDfHYBQEIhEog1AlYqLywCwIQqB4B4lP1WHMnCEAgGYFQ4xMCVkIByws0ce6PZvYUI2DlG1Je/NByOZ8hlktMyteePld9JwlKErpuv/12W3PNNRsIKgcddJBbojf//PM3aC5bDa84Aeubb75x9ap0D9mtTLHMQ8Xz+/fv7/7Z9+2+++5zy+yUhSXRKe6QqKNaXFpWqfpWM2bMcCKVlt1p6WHPnj1tySWXjK03VQifXOcU4w/P++OPP64XDCUeSrhSltUTTzzh6mNlHqqJtdtuuwUrYD3SfUNbr8X/1WXjgEBTIFC36GLWulcfazNoSFPobqr7GOoELNVQMR4CECgLAeJTWTDSCAQgUAECocYnBKyIswvJwKqWgKVaTl9//bXLQvrggw/s6aeftsmTJ7vC5+uuu269+BEVsFQ0XMXNsx1aiigx6d1333VL1pS59PjjjzvRREf0+mIFuDgByy/N9A9Brucr2rczzjjDLS0s5PDF8rXsT0sO/ZI7XausMi0r3H333W2ttdZqUKuskLZ1Trn8ESdgqcaYlg/Kz9EsuKhtYicxTjXNlM3WunXrQk2vynkIWFXBzE0CJNCm/97Wdt+DArQMkzyBUCdgeAgCEIAA8YkxAAEIhEog1PiEgBUZMT6jZrnllnNL3TKX8GUbXHHZSMUKQMpEUu0mFVXXLnRxR1IBS6KOakWpELrEq2xHpQQsz3X27Nl5n89o33KJhZkNRXd7VH+VmXXZZZfZiy++2ODUDTfc0BW633jjjfPaohPK7Y84ASvu3zKN8wxlNwJWQa7jJAhUhUCzRdrZ4nc+WJV7cZPiCIQ6ASuuN1wFAQjUEgHiUy15k75AoLYIhBqfELAi48wvdVMm1j333OMKgBdylEvA0m6BqnGkneu0BG7TTTd1Nqjoui+UruLnOnymTr4MrGhGkoqKqz2JIGpzgw02cMXFtUxQhdQrLWCphpWv3VUs10Ku8+coa+qNN94w1deaNGmSTZkyxX2kul4SKFdbbbWczVXCH8VmYL322msug0xjAgErySjgXAhUlgACVmX5lqP1UCdg5egbbUAAAukmQHxKt/+wHgK1TCDU+ISAlTHqVDxd9Zok6px99tlup798R1IBS7vrjRo1yrRELq5u1oEHHuh22JPgFD38MjKJToUKWBLjtCvhVltt5XYoXHbZZRu0qYws1Z6aPn16xQQsv0ROYpJ2GVQR+kIOX5A9rjh9IddnnvPee++ZCqtLIMwsPh/Xns+iK6c/4gSsX375xUaOHOmEKYlt22677Tzm+AL0oRZxZwlhMSOSa2qBAEsIw/diqBOw8MlhIQQgUGkCxKdKE6Z9CECgWAKhxicErAyPasmYRIK7777bTj75ZFdPKVe9oTlz5tgxxxzjhJmoGOUFB9U2knAUFaN0zcCBA03iUvSabIXRZaKyibRznoSvJEsIcy1l1O6A+lw26qhUBpYEu9GjR7sdElXTSn/XLnzRQzv+afdAFZH3OzC+/PLLrnaVDglOmcKXmGinwTFjxtiECRNs1113daKg7qFdC4cMaVhcWf3VvfWnEAGrEv7ItlzQF2kfOnSoE7Kiwqmy6FTE/qqrrqKIe7ERmOsgUGYCroh7n37WZo/BZW6Z5spNINQJWLn7SXsQgED6CBCf0uczLIZAUyEQanxCwIoZga+++qrts88+NnPmTOvWrZsNGzbMZcUstthiVldXZ1q2p9pK2i1PS9FUq0q1lVQ4vHPnzq5FL76oMLd28ZNg1apVK3vppZecMKbd8j766KMGApbP/trxf9k7EyirymNtFw0NAgEFAopGAYdookKMLQ4QUXGMIiIYBgVMEByAiEC8qIhxQiOiBlTEKY6giKAhJk5oiGjA9AoXo9erccLruIwY48IJxX+935/dOd2c7jP0Oadrn/3stVgaeu9vVz1VXfl8V321jz46PBMdcXv11VftkksuCXOddOUiYOnY3KBBg+z73/9+EEZkZ/PmzcMXAefOnRts/uSTTwouYGltdbGJly4xHT58uGkO1tSpU23SpEnhGOPGjRuDkCdhrq6gV1e0k4CnTrLKykrT8T7NuJJPBx98cBB31Jn27LPP2nHHHWft27e3WbNm2aGHHhoESHU5Pfzww6EDa6uttqp3WHpqOhQjHvUJWKnCqfhMnjzZunbtGnJEX2G88sorg2leO7CivK+urk5KTcdPCEAgJgS8bsBigg8zIQCBIhKgPhURLktDAAKNIuC1PiFg1RPW//u//7Pp06fXiEb1RV+zqiRwSZDp3LlzzW0SXyRC6WhY3UvCzp577mk6mpbagZU6c6nuM/qSnuxRx5REoGXLloW5WLnMwKq7pmxXl9Ff//rX0PWko3X6yp2ufIfQR89F75L4ou4hdT9JQJLP9Q2SV+eU/qR2H0kcFEMJVOkuiXkSsvbff//w44a46+fqhNOAfIlpzZo1a/CXuhjxaGhge6pwmmpYt27dQpecRMy6Ala0nmaYpeZS9HzqAP10X6mMvryZKormU+kQsPKhxjMQgEApCHjdgJXCd94BAQj4JkB98h0frINAkgl4rU8IWA1kpUQXzW2SsKPZROruUbeSBAUNAh84cGDo8FHnT7rriy++CMPDJbCoEyoSrUaNGhWGxKsrq67ooE4cdS8tWrTIJD5IuNJ9emb77bcPHUdTpkypOSKXScCSXTqCpiN1t99+u61ZsybYr+N2Oq6mI3s6Ljl48ODQBaUjeerQylfA0rvULfSb3/wmCFVaU3/UNaVLc6jUSaYjc7JFIlr//v2DsNWvX7+ajq1UnuL45JNP2q233ho4StTaa6+9wlBzHRNMFQ713KZNm2zFihVBqFIXneyQzxLndL+OImYSr6L3Fzoemb44qPdJTLzttttCl9yRRx4ZBDzFuW/fvghYSf5/EXyHAATyIuB1A5aXMzwEAQiUFQHqU1mFE2cgUFYEvNYnBKyySjOcgUDTEKADq2m481YIQCAzAa8bsMyWcwcEIFDuBKhP5R5h/INAfAl4rU8IWPHNKSyHgBsCq+ZvZVU7b2hae7boZhXbjraKHuc3rR28HQIQcEXA6wbMFSSMgQAEmoQA9alJsPNSCEAgCwJe6xMCVhbB4xYIQKBhAi4ErH+bWLH9RKv47lWEDAIQgEAg4HUDRnggAAEIUJ/IAQhAwCsBr/UJActrxmAXBGJEwJOAZVt0sxZ9XokRPUyFAASKScDrBqyYPrM2BCAQDwLUp3jECSshkEQCXusTAlYSsxGfIVBgAr4ErB2sRZ9XC+why0EAAnEl4HUDFlee2A0BCBSOAPWpcCxZCQIQKCwBr/UJAauwcWY1CCSSgCcBSzOwKnackcg44DQEILA5Aa8bMGIFAQhAgPpEDkAAAl4JeK1PCFheMwa7IBAjAi4ErC12sIquoxGvYpQ3mAqBUhDwugErhe+8AwIQ8E2A+uQ7PlgHgSQT8FqfELCSnJX4DoECEaiqqgorVVdXF2hFloEABCBQGAJeN2CF8Y5VIACBOBOgPsU5etgOgfIm4LU+IWCVd97hHQRKQgABqySYeQkEIJAHAa8bsDxc4REIQKDMCFCfyiyguAOBMiLgtT4hYJVRkuEKBJqKAAJWU5HnvRCAQCYCXjdgmezm5xCAQPkToD6Vf4zxEAJxJeC1PiFgxTWjsBsCjgggYDkKBqZAAAK1CHjdgBEmCEAAAtQncgACEPBKwGt9QsDymjHYBYEYEUDAilGwMBUCCSPgdQOWsDDgLgQgkIYA9Ym0gAAEvBLwWp8QsLxmDHZBIEYEELBiFCxMhUDCCHjdgCUsDLgLAQggYJEDEIBAjAh43T8hYMUoiTAVAl4JIGB5jQx2QQACXjdgRAYCEIAA9YkcgAAEvBLwWp8QsLxmDHZBIEYEELBiFCxMhUDCCHjdgCUsDLgLAQikIUB9Ii0gAAGvBLzWJwQsrxmDXRCIEQEErBgFC1MhkDACXjdgCQsD7kIAAghY5AAEIBAjAl73TwhYMUoiTIWAVwIIWF4jg10QgIDXDRiRgQAEIEB9IgcgAAGvBLzWJwQsrxmDXRCIEQEErBgFC1MhkDACXjdgCQsD7kIAAmkIUJ9ICwhAwCsBr/UJActrxmAXBGJEAAErRsHCVAgkjIDXDVjCwoC7EIAAAhY5AAEIxIiA1/0TAlaMkghTIeCVAAKW18hgFwQg4HUDRmQgAAEIUJ/IAQhAwCsBr/UJActrxmAXBGJEAAErRsHCVAgkjIDXDVjCwoC7EIBAGgLUJ9ICAhDwSsBrfULA8pox2AWBGBFAwIpRsDAVAgkj4HUDlrAw4C4EIICARQ5AAAIxIuB1/4SAFaMkwlQIeCWAgOU1MtgFAQh43YARGQhAAALUJ3IAAhDwSsBrfULA8pox2AWBGBFAwIpRsDAVAgkj4HUDlrAw4C4EIJCGAPWJtIAABLwS8FqfELC8Zgx2QSBGBBCwYhQsTIVAwgh43YAlLAy4CwEIIGCRAxCAQIwIeN0/IWDFKIkwFQJeCSBgeY0MdkEAAl43YEQGAhCAAPWJHIAABLwS8FqfELC8Zgx2QSBGBBCwYhQsTIVAwgh43YAlLAy4CwEIpCFAfSItIAABrwS81icELK8Zg10QiBGBAyc9ZZVdflhQi7fespkd2bPSRv2osqDrshgEIJAsAl43YMmKAt5CAALpCFCfyAsIQMArAa/1CQHLa8ZgFwRiRKAYAlbk/vH7VNr4w1rGiAamQgACngh43YB5YoQtEIBA0xCgPjUNd94KAQhkJuC1PiFgZY4dd0AgdgS++eYb++qrr6yysjTdS8UUsNSJtWB8m9jFAIMhAAEfBLxuwHzQwQoIQKApCVCfmpI+74YABBoi4LU+IWDFKG/ffPNNu+eee+zRRx+1Z5991j755BPbddddbf/997fhw4fbj370I2vdunWTePT0009b37597dRTT7Wrr746bzs+++wzO+uss2z+/Pm2cuVK69OnT9b+eOaTtRM53Pjhhx/aiSeeaO+9957de++9IRd0ffDBBzZ79mzr1atXyItSXEUVsNo3swUTELBKEUfeAYFyJOB1A1aOrPEJAhDIjQD1KTde3A0BCJSOgNf6hIBVuhzI+03qppFAMX78eFu/fn296xx++OF27bXX2i677JL3u/J9sCkFrDjwyZdrQ8/VJ2DdfffddtJJJ9ldd90VBK5SXMUUsDQDa/SPOEJYijjyDgiUIwGvG7ByZI1PEIBAbgSoT7nx4m4IQKB0BLzWJwSs0uVA3m+SOBQJETNmzLCBAwdax44drVmzZvbll1/a//7v/9rll19uCxcutEGDBoXupc6dO+f9vqZ8MJ8OrCTxySY25SJgbd2+mR3RqwXiVTZB5x4IQKBeAl43YIQMAhCAAPWJHIAABLwS8FqfELC8Zsy/7fr666/t/PPPt8suu8zuvPPOIGRJuKp7/etf/7KJEyfaHXfcYffff78df/zxzj1Lb16uAlbS+GQT1KYQsKqqqoJp1dXV2ZjIPRCAAARKRsDrBqxkAHgRBCDglgD1yW1oMAwCiSfgtT4hYDlPzVwEnUi4uOiii4LolXpt2rTJVqxYYfPmzbPly5eHo4j9+vWzoUOH2qhRo6xt27ZpSWie0i233GKLFi2yNWvWWLdu3YI49vOf/9y6d+9e80xDRwh11E2i2tKlS033RbO7NLNrwoQJ1rNnzxpRLhd/9fJc7s/EZ/Xq1cHXxx9/3NatW1cyPvIjnW3REUFxPvfcc+2SSy4JM9B23nlnUyee+KXOwNI6iufatWtrxVL5MHny5MBa/BcvXhyY171UpAYMGGAnnHCCXXHFFdaqVausfzsQsLJGxY0QgECJCXjdgJUYA6+DAAQcEqA+OQwKJkEAAoGA1/qEgOU8QXVEcNq0aWEw+g033GBjx461ioqKnKzesGGDzZw5M/xJd9U3O+tPf/qTjRs3zl566aXNHpOQdfvttweRR1d9ApaeHTNmTPh5uqvuOrkIUlqvEHz0tT7xvfjii4O4VvcqJp/oXQ0JWO3btw9ikmZa6eratastW7YsCIjZClgSNKN33HzzzSEmdS8xkNCVTwcfAlZOv5LcDAEIlJCA1w1YCRHwKghAwCkB6pPTwGAWBCCAgEUO5E8gmvGkriB1x4wePdr222+/mjlYDa2sAecSLCRE6St1s2bNsiOOOMJatGhhr776ql1wwQVhdpbW1eysDh06hOXefvttGzlypD355JM2derUIGxIONFRxRtvvNHU1XPwwQfbTTfdZF26dEkrYEk4U9fPbbfdFt5z5plnhvXVDZb67pNPPjkMn1cXWK4CViSeScjJh4+eV1eT+Oy2226hy+mggw6yyspKe/8CViEVAAAgAElEQVT990PHmoSdI488suB8UuPWkID1yCOP2L777mtz5861vffe2z7++GNr165d+Ge6rxDWd4RQYqI6tPbaa68a3pENWuuUU06x//u//wv50KNHj5wSFgErJ1zcDAEIlJAA/4FYQti8CgIQyIkA9SknXNwMAQiUkIDX+kQHVgmTIN9XSYR64IEH7JxzzqnVDSVBav/99w+ClESXrbfeerP5WO+++244IvjCCy+EDp5DDjmklhnvvfdeEC7UbaUjfv379w8/11E6/f2UKVPs0ksvrXWc7IsvvrCzzz7b5syZY48++qgddthhaQWs5557zoYMGWJ77LFHWC8SxyIDnn32WTvuuOPCcTaJLp06dcpLwGoMn48++ih0I7322mtBuPne975Xi4+6syS+STwqNJ9cBCx135166qm1bMv1K4RR3B577DG77777bPfdd69ZrzHHB7XIY/32sR9Ubj6braGcr9i6q7U+4hhrM2psvr8aPAcBCEAgIwGvG7CMhnMDBCBQ9gSoT2UfYhyEQGwJeK1PCFgxSil1P/3+97+3e++9N8yxqnvcTV8g1DFBdRJF16pVq0xH4CQUXXfddaFzp+4VdexIqNEfCR0Srq6//voagSoTpoZmYNX3bNQRpC8mLliwIHw5MZ8OrGj9fPhEws2wYcPClxxbtmy5mbkS93RUsph8GurAeuaZZ0Ic1HWXeuUqYOnZJUuW2ODBg0NXXuoxwuj44IMPPmjHHntspnBv9vN8BKxokdaDhtm3xk/O+Z08AAEIQCAbAl43YNnYzj0QgEB5E6A+lXd88Q4CcSbgtT4hYMU0qzT7Scf8/vznP9vDDz9sDz30UBjMrq4sHfE78MADg2cSuyTOpBvsHrleV3z6/PPPw/HBt956KzyvNTNdmQQsdTL985//tNdffz2sK7s1LF2D4Xv16lXznsYIWKk25sonk3/6uTqgJPQUg09DApa65NLFIR8BS8csR4wYYd/97ndrjhFGxwffeeedICRqLlmuV2MELHVidbr7wVxfyf0QgAAEsiLgdQOWlfHcBAEIlDUB6lNZhxfnIBBrAl7rEwJWrNPqP8bra4H6ctyVV15pqTOlGvryXn0C1qeffpp2tlJDqOoTsGTXNddcEwbQS2BLdxVDwKr7nkx8skmDSMAqJJ/ovaUSsL7++uvwhUodSY2OEWbThZaJT6MErC7bWKcFv830Cn4OAQhAIC8CXjdgeTnDQxCAQFkRoD6VVThxBgJlRcBrfULAcp5mdY/3NWtW/5whddBoqLeOFmow+c4775xXB1ahBBoNQZfoo2NpHTt2tAMOOMB69+5t2267bRhGrktim66owyjXDqzG8slG4KubIvV1PuUj8JVawNL7NANLx0qjY4SNPT4Y1sxjBlbke5uRp1jb0eOc/yZiHgQgEFcCXjdgceWJ3RCAQOEIUJ8Kx5KVIACBwhLwWp8QsAob54KvFnXHaOD2HXfcEb4EWN+VTljJZgZWNLA93YynFStW1BxHzFWgicSh008/3X71q19tNn8r8k1fMcxXwCoFn7p+6whhNCOsMXxS19UXIE877bRaRz0zCWX5HCHUO6PB/t/5znfs4osvtrPOOsv+8Y9/hEH6EhfzufIRsCq6bGNbHHEM4lU+wHkGAhDImoDXDVjWDnAjBCBQtgSoT2UbWhyDQOwJeK1PCFjOU0tfyVMXk457aci4hJMWLVqktVqDvvXVP32VUN01W265ZY1YkekrhJqhlTrAu6GvEOrl0TBwCSDnnXeeadB43759a+ZEtW7dOogjM2bMCF8/VGdY6qWZWPJHx9kac4SwUHxWr15tixcvDp1JqZe+cCiW48aNs9mzZwexR11wufL529/+FmKz3XbbbSYUpfqQOqusWAKWjhFeeOGF9tvf/jZ82VIxkG2KV/PmzfP6jaiqqgrPVVdX5/U8D0EAAhAoFgGvG7Bi+cu6EIBAfAhQn+ITKyyFQNIIeK1PCFgxyER1+YwePdo0gHv48OF2xhlnhCN4Eok2bdpkGvKt7hkJQhs3brQ777zTBg4cGDxLFWA0jH3WrFlB4JII9uqrr4Yv6y1cuNBOOOEEUxdQhw4dwnMaEK9B7hIkJNqMHz/e1Cml4ehPPPGETZs2LQxll+gj8SLdDKxI5Dn66KOD+LPLLruEtfXeSy65JHSU6WqMgKXnG8tH7OSrhpfLLn3NsW3btiZhSZ1hEui23377WoPUc+UTdT1pcL2YT548OXSkKaaXXXaZLVu2LIiNhRSwpk6dGvxp1arVZlmueB111FGhu07ipcTPww47LO/fBgSsvNHxIAQgUGQCXjdgRXab5SEAgRgQoD7FIEiYCIGEEvBanxCwYpCQEqEeeeQRmzRpkr300kv1Wqw5U1dddVXodkrt0tqwYYPNnDkz/El3qevo2muvrRGYonv0pUAd/1u7du1mj0l80ewkCWt6VzoBK3UGVt0FJKZNnz49CG9aXwKORLlcZ2BFIl1j+OidGoD/y1/+Mi0fCVviKmErdQZZLnwUQwmFOiaoGWWpl8RGxewnP/lJQQSsSJyK3iMBUuJmy5Yta14rcW7MmDG2dOlSO+iggxp1fFCLImDFoJBgIgQSSsDrBiyh4cBtCEAghQD1iXSAAAS8EvBanxCwvGZMGrv+9a9/2e9///sgOujIm7p3JCRpMLpEqGHDhtkOO+yQ1iN1aqlTad68ebZ8+fLwRcB+/frZ0KFDbdSoUaHjKN2lr/epk2rRokW2Zs2a0KV06KGH2sSJE61nz541gk5DXyGcO3dueF7im4Srk046KbxTXU0SwXQsMhoono+AFdndWD5iKl/VJSW2slXdY/K1e/fujeKjh6MYzJkzJ8RAgqOOJo4dO9ZefvnlcASzEB1YOp4pP8RWzDUoX+9UrkSXBLWIvY4Qqiss3+ODCFgxKiKYCoEEEvC6AUtgKHAZAhCoQ4D6REpAAAJeCXitTwhYXjMGuyBQRALRHKxrrrkmCKL9+/dv1NvowGoUPh6GAASKSMDrBqyILrM0BCAQEwLUp5gECjMhkEACXusTAlYCkxGXIRDN5FJXlrq1otln+ZJBwMqXHM9BAALFJuB1A1Zsv1kfAhDwT4D65D9GWAiBpBLwWp8QsJKakfidOAI6WlhRURHmjGmYv75EGB3dbCwMBKzGEuR5CECgWAS8bsCK5S/rQgAC8SFAfYpPrLAUAkkj4LU+IWAlLRPxN7EEVq1aFWalRcPdNZReX57s3Llzo5kgYDUaIQtAAAJFIuB1A1Ykd1kWAhCIEQHqU4yChakQSBgBr/UJASthiYi7ySXw2muv2amnnho+ADBkyJDQgaVB+oW4ELAKQZE1IACBYhDwugErhq+sCQEIxIsA9Sle8cJaCCSJgNf6hICVpCzEVwgUiQACVpHAsiwEINBoAl43YI12jAUgAIHYE6A+xT6EOACBsiXgtT4hYJVtyuEYBEpHAAGrdKx5EwQgkBsBrxuw3LzgbghAoBwJUJ/KMar4BIHyIOC1PiFglUd+4QUEmpQAAlaT4uflEIBAAwS8bsAIGgQgAAHqEzkAAQh4JeC1PiFgec0Y7IJAjAggYMUoWJgKgYQR8LoBS1gYcBcCEEhDgPpEWkAAAl4JeK1PCFheMwa7IBAjAghYMQoWpkIgYQS8bsASFgbchQAEELDIAQhAIEYEvO6fELBilESYCgGvBBCwvEYGuyAAAa8bMCIDAQhAgPpEDkAAAl4JeK1PCFheMwa7IBAjAghYMQoWpkIgYQS8bsASFgbchQAE0hCgPpEWEICAVwJe6xMClteMwS4IxIgAAlaMgoWpEEgYAa8bsISFAXchAAEELHIAAhCIEQGv+ycErBglEaZCwCsBBCyvkcEuCEDA6waMyEAAAhCgPpEDEICAVwJe6xMClteMwS4IxIgAAlaMgoWpEEgYAa8bsISFAXchAIE0BKhPpAUEIOCVgNf6hIDlNWOwCwIxIoCAFaNgYSoEEkbA6wYsYWHAXQhAAAGLHIAABGJEwOv+CQErRkmEqRDwSgABy2tksAsCEPC6ASMyEIAABKhP5AAEIOCVgNf6hIDlNWOwCwIxIoCAFaNgYSoEEkbA6wYsYWHAXQhAIA0B6hNpAQEIeCXgtT4hYHnNGOyCQIwIIGDFKFiYCoGEEfC6AUtYGHAXAhBAwCIHIACBGBHwun9CwIpREmEqBLwSQMDyGhnsggAEvG7AiAwEIAAB6hM5AAEIeCXgtT4hYHnNGOyCQIwIIGDFKFiYCoGEEfC6AUtYGHAXAhBIQ4D6RFpAAAJeCXitTwhYXjMGuyAQIwIIWDEKFqZCIGEEvG7AEhYG3IUABBCwyAEIQCBGBLzunxCwYpREmAoBrwQQsLxGBrsgAAGvGzAiAwEIQID6RA5AAAJeCXitTwhYXjMGuyAQIwIIWDEKFqZCIGEEvG7AEhYG3IUABNIQoD6RFhCAgFcCXusTApbXjMEuCMSIAAJWjIKFqRBIGAGvG7CEhQF3IQABBCxyAAIQiBEBr/snBKwYJRGmQsArAQQsr5HBLghAwOsGjMhAAAIQoD6RAxCAgFcCXusTApbXjMEuCMSIAAJWjIKFqRBIGAGvG7CEhQF3IQCBNASoT6QFBCDglYDX+oSA5TVjsAsCMSKAgBWjYGEqBBJGwOsGLGFhwF0IQAABixyAAARiRMDr/gkBK0ZJhKkQ8ErgwElPWWWXH3o1D7sKQKBD22Y2cO9KG9m3sgCrsQQESkfA6wasdAR4EwQg4JUA9clrZLALAhDwWp8QsMhNCECg0QQQsBqNMDYLjDig0sYc1DI29mIoBLxuwIgMBCAAAeoTOQABCHgl4LU+uRewLr74YpsxY0ZWcT3iiCPs7rvvtk6dOmV1v4ebPvvsMzvrrLNs/vz5tnLlSuvTp48Hs4pmwzfffGOrV6+2X/3qV7Z8+XL75JNPbNSoUTZnzhzbcssts3qvfpkGDBhg7777rt1///12/PHHZ/VcnG96+umnrW/fvnbqqafa1Vdfba1bt3blDgKWq3AU1Rh1Yi0+s01R38HiECgkAa8bsEL6yFoQgEA8CVCf4hk3rIZAEgh4rU8IWE2cfUkTsF544QU74YQT7MUXX6whf8YZZ9js2bNtiy22yBgNCWAScKZMmRLuPfnkk+3aa6+1tm3bZnw2zjcgYMU5euVlOwJWecUzCd543YAlgT0+QgACDROgPpEhEICAVwJe61NsBKxy7U5KmoAVCTEjR44MQlSu3XLqulLHVkVFhW211Vb21FNP2QMPPGC9e/f2+rufCLvowEpEmIOTHCFMTqzLxVOvG7By4YsfEIBA/gSoT/mz40kIQKC4BLzWJwSs4sY94+pJE7B0xPOkk06yiy66yM4///yMfOresGTJEhs8eLDpaOn3vvc9GzJkSFjnggsusObNm+e8Hg8UhgACVmE4el5FnVdDelfasP0Z4u45Tti2OQGvGzBiBQEIQID6RA5AAAJeCXitT2UrYEVCiTq3PvjggzBH6+233w7zki6//PKazp8333zT7rjjDpMwsmbNGtt1113t6KOPtokTJ1r37t3T5tMXX3xhTz75pN16661hjtPGjRvD7KpTTjnFjjnmGGvVqtVmz+mZ3/3udzZv3rzwjN5z+umn24knnmjTp0+vdwaWbL/lllts0aJFwb5u3brZoYceGuzr2bOnNWvWrOZdL730kg0dOtS22WYbu/POO23t2rXB1+h9Oqo3duzYMD/pjTfesJkzZ4YZUrokCp177rn1+lzfL1a29kW2yabUq1evXnbvvfcGHpkuMTz77LPtN7/5jf3hD3+w73znOzZixAj7+uuvbeHChdajR4+0S3z11VeBwQ033FAzd6tfv36Blbq56h4/zPV+vXTTpk22YsWKmviuX7/eGnpHZGg6fsrRn//857Vi4f0IYVVVVXCpuro6Uxj5OQQgAIGSEvC6ASspBF4GAQi4JEB9chkWjIIABMzMa30qewFL4pDEnHXr1oVE1MB0iTotW7a0P/3pTzZu3DiTuFL3klB01VVX2aBBg2qJRBs2bLDzzjvPfv3rX6dNbB2N0zynzp071/y8oWd+/OMfh/UfeuihzYa4//nPfw4iV13RRwu3a9cuCFCnnXaatWjRIrwrEon0bq2rriQNSU+9rrjiCtt7771NYlZdvyXC3XXXXVmLWLnYVwgBK5qftdtuuwVRr3379nbhhReGbqybb77ZxowZs1lMJEYpHtOmTUsbL4lYc+fOrYlXrvdrUcVXsdCfdNfhhx8e5nTtsssutX6cKf9uv/32IILpQsDi/0cgAAEI5EfA6wYsP294CgIQKCcC1Kdyiia+QKC8CHitT2UvYCmNJOT84he/sMrKSvv000/D7KS///3vJrFJ/5TIpWHgHTp0CGLEI488ErqRPv/8c1u8eLFF3SXq9JGopS4gdVqpq2uvvfYK85jU0aQv6914441hwPill14aOrE0dFziioQyCURXXnllWE8dO3qP7IqEpNQ5X+oWk33q9JLYJHu23XbbYP/SpUuDzerykTg3cODAWgKWBC8JcHqXusnk94IFC2zChAn2rW99yzp27Bi6j/S/xUID1SXsPfroo6FLSV+6y3TlY5/WzPcIYerw9lQbJewcddRRoStNopZimHpFopfErmuuuSbMypJg+MorrwSfJRxKtFMnnK5c70+Nr7rIZs2aZfoapkTFV199NeSeusM0uF5fmozsS+U3depUmzx5snXt2tX+9a9/hRzSEcuDDz7YbrrpJuvSpQsCVqaE5OcQgAAE6iHgdQNGwCAAAQhQn8gBCEDAKwGv9Sk2AlamwNadqRQJJQcddFAQTST+RFeqGCIBSOJF6lE83ScxR/OVJk2aVDNf6fXXX7fhw4fbt7/97SBK6ahe6iXxQUf7/vKXv9h9991nu+++u/3jH/8IQpREolQxLHoueo86pVIFLIkxOpKoI38adp56zE32yyetm/oVvtQuJ4kgej7yS+uPHz8+CF4SqLSmjhJGV8TrnHPOCR1NmeZJ5WNfYwSsiKM66SK2Wu+jjz4KnVePP/54EPb69+9fKyY6njhs2LAQQ/1JjfNjjz1m6o5K7crL9f5oqLyELwlhhxxySK33v/feeyEO6rZKtS/ilyp2Rg9GRyXnzJkT8vCwww5DwMpUAPg5BCAAAQQscgACEIgZAa//gRgzjJgLAQgUgYDX+lT2Apa6l3SEbIsttqgJ68cffxxEhXfeeSd0Jqlbqe6l2USar6RL9+hY3m9/+9vQ7aQuLIke6S7N0xo9erTp+JfmK61atSqIJOp40rHDNm3a1HosEmAkbkQCljq/JGxcf/31NQJG3XdFgo46eTQfS8fqIgFL3V3R30XPqXtMw84vu+yyGttS18zliFq+9jVGwNIMKx3n/OlPf2o6Bpk6Z0ydTTpKqblRdX8W8VfXmY5+DhgwwLbeeuvNBMuIRb73H3fccXbdddeFo511r0gcjEQ0CVSZ4lt3jVziU4T6lXHJx/rtYz+o/M88towPOLihokMna33sEGszcvOjpw7MwwQIQKBABLxuwArkHstAAAIxJkB9inHwMB0CZU7Aa32KjYCV2p2UTa40dFRNx8fUlRMFpaH1UoeMS/zRUb5srqgjLOroqe+re19++WWYz6SOqMhHiVrqrnrrrbfqHXCe7uuFqTOwItEt1VZ1VunYo4aNH3jggbXcyEUgyde+fAWs1I6kBx980I499thatkfH/vSXqd1Z+t86EqojnxIDo0tH/XSk7yc/+Un4kmE0Qyyf+zPFV2vWZSsBMFN86+ZYLvHJJj8LfU8cBayIQZsRJ1vbn51RaCSsBwEIOCHgdQPmBA9mQAACTUiA+tSE8Hk1BCDQIAGv9SmRAlZ9A8XTRTBVwIoEoGxyPRKsspn5FK0bCVgffvhhONao42f1faGvIQFLRxv13k6dOtUyte57Un+Yi0CSr335CliRQKVjmJkuddupOy71qKBELHXG6QuQf/vb32otsc8++5iO6u233341f5/L/dnEty5bzTHLFF8ErEyRLtzPm23V0b69+OHCLchKEICAKwJeN2CuIGEMBCDQJASoT02CnZdCAAJZEPBanxItYNUn9NQXz0gASh36nSn2mTp0NM9KX9LTn0J1YBVbwCp1B1Y0LyoTa/1cw9wlVmkget1LXxh8+eWXw7HM3/3ud6Zjibr23XffMBus7lcCs7k/U3y1PgJWNpFrunsQsJqOPW+GQCkIeN2AlcJ33gEBCPgmQH3yHR+sg0CSCXitT4kUsCIBRmKGBqv37Nkzq9yMxIpsB51rUQVec5ckrKSbkZQ6XD2XGVjR8PD3339/sxlYxRawspmBlc4+8cimYyk1GJmGtEf3Ru/TMPf777/fjj/++IwxffPNN8PcLB1LvOeee8KcsoaudPdHM7MamoEVCXDpZmClO86ZzoZcOuQyOl6EGzhCWASoLAkBCBSEgNcNWEGcYxEIQCDWBKhPsQ4fxkOgrAl4rU+JFLA00FwdT+qo0kwr/XvqHCRl4nPPPRfmZGk4ugSIDh06WOqsJQkedYUvdexIpJg5c2aNiBIJMBI60n2l7oknnrCTTjrJJMDk8xVCfSlRX0Tccssta4a4F1vAEp9sv0KYal8+AlY0vF0CYBSHdJUiNaapX2aM5paJkb5WmHqldr9FAlau92f7FcKHHnooCGXR/K6GvkIoG5csWWKDBw8OOarh888884z17ds37RckPVTOOApYYYj7kOHWZugoDwixAQIQKBIBrxuwIrnLshCAQIwIUJ9iFCxMhUDCCHitT4kUsJR7mqc0fPhwW7t2rU2dOtUmTZpk2267rW3cuDEc+dIX+/TP1OOCEqguv/zy8DPNxtK/H3LIIVZZWWnqhNKMJQ1jP/jgg+2mm26yLl26hDSXODJu3Djbcccdw1fy9IwuiVcaMC4bdKUKWPq6oAZ9P/nkk6YvKUpok32an6QvFk6fPt3Wr18fjr7py4i6otlepRCw8rEvVwErVZRKN9uqbg159tlnTZ1Quh544AHr3bu3RX/Xvn17mzVrVuiEa926tWl4/sMPPxw6sLbaaquaWWO53i8RTOKY4qvh8HrHEUccEQTRV199NQiaCxcuDEPj9bVECaG6In7V1dVhZtf48eNDvsgu5YUG+//zn/8MHYJVVVWbHUOUD54u2ahL/nBBAAIQ8ETA6wbMEyNsgQAEmoYA9alpuPNWCEAgMwGv9SmxApaEBwkYp59+uq1bty5tBCUa6U/btm1rfi7RSOKCBKp0l4QtCVn7779/zY8lfEmA0XN1L3Vf6St7+npe3S8t/vnPfw72RQJX6rPt2rULnV6nnXZaTfdYKQUs2ZKrfXomlyOEr7/+ehAZxTybo54avj5hwgS77bbbgsgo8Uhxro+97BHHG264IbxHg98bilW6+/V3eq9ioT/prsMPP9yuvfbazWZsZeInMXT06NEhvvUdIYwG6j/yyCO1xNbIjtQPFqT7kme0burHCjKXs83vQMDKhxrPQAACpSDgdQNWCt95BwQg4JsA9cl3fLAOAkkm4LU+JVbAipJRc4009FtHttasWWMdO3a0/v37B+GoX79+VlFRsVneSnBSZ9Stt94aBoFLYNlrr73sJz/5STim1rlz582e2bRpk2nekb54p2fUTaV36Gt06qZSd046geGDDz4IR+cWLVoU7OvWrVvoIpo4cWI4wpj6tb1SC1hyMhf7chWwomN2qUcCMxWR6BkNZlfnU48ePSxiL6Fq9erVQbAURx3nU7zqcsz1ftkUPSPxMsoJ5Y/mao0aNaqWCJrqQ7b8ELAyRZ6fQwACEEhPwOsGjHhBAAIQoD6RAxCAgFcCXuuTewHLa0CxCwIQ+A8BOrDIBghAwCsBrxswr7ywCwIQKB0B6lPpWPMmCEAgNwJe6xMCVm5x5G4IQCANgVXzt7KqnTekZ7NFN6vYdrRV9DgfdhCAAARKTsDrBqzkIHghBCDgjgD1yV1IMAgCEPg3Aa/1CQGLFIUABBpNoEEB69+rV2w/0Sq+e1Wj38UCEIAABHIh4HUDlosP3AsBCJQnAepTecYVryBQDgS81icErHLILnyAQBMTyEbAsi26WYs+rzSxpbweAhBIGgGvG7CkxQF/IQCBzQlQn8gKCEDAKwGv9QkBy2vGYBcEYkQgOwFrB2vR59UYeYWpEIBAORDwugErB7b4AAEINI4A9alx/HgaAhAoHgGv9QkBq3gxZ2UIJIZANgKWZmBV7DgjMUxwFAIQ8EHA6wbMBx2sgAAEmpIA9akp6fNuCECgIQJe6xMCFnkLAQg0mkDDQ9x3sIquoxGvGk2ZBSAAgXwIeN2A5eMLz0AAAuVFgPpUXvHEGwiUEwGv9QkBq5yyDF8g0EQEqqqqwpurq6ubyAJeCwEIQCA9Aa8bMOIFAQhAgPpEDkAAAl4JeK1PCFheMwa7IBAjAghYMQoWpkIgYQS8bsASFgbchQAE0hCgPpEWEICAVwJe6xMClteMwS4IxIgAAlaMgoWpEEgYAa8bsISFAXchAAEELHIAAhCIEQGv+ycErBglEaZCwCsBBCyvkcEuCEDA6waMyEAAAhCgPpEDEICAVwJe6xMClteMwS4IxIgAAlaMgoWpEEgYAa8bsISFAXchAIE0BKhPpAUEIOCVgNf6hIDlNWOwCwIxIoCAFaNgYSoEEkbA6wYsYWHAXQhAAAGLHIAABGJEwOv+CQErRkmEqRDwSgABy2tksAsCEPC6ASMyEIAABKhP5AAEIOCVgNf6hIDlNWOwCwIxIoCAFaNgYSoEEkbA6wYsYWHAXQhAIA0B6hNpAQEIeCXgtT4hYHnNGOyCQIwIIGDFKFiYCoGEEfC6AUtYGHAXAhBAwCIHIACBGBHwun9CwIpREmEqBLwSQMDyGhnsggAEvG7AiAwEIAAB6hM5AAEIeCXgtT4hYHnNGOyCQIwIIGDFKJhSr6EAACAASURBVFiYCoGEEfC6AUtYGHAXAhBIQ4D6RFpAAAJeCXitTwhYXjMGuyAQIwIIWDEKFqZCIGEEvG7AEhYG3IUABBCwyAEIQCBGBLzunxCwYpREmAoBrwQQsLxGBrsgAAGvGzAiAwEIQID6RA5AAAJeCXitTwhYXjMGuyAQIwIIWDEKFqZCIGEEvG7AEhYG3IUABNIQoD6RFhCAgFcCXusTApbXjMEuCMSIAAJWjIKFqRBIGAGvG7CEhQF3IQABBCxyAAIQiBEBr/snBKwYJRGmQsArAQQsr5HBLghAwOsGjMhAAAIQoD6RAxCAgFcCXusTApbXjMEuCMSIAAJWjIKFqRBIGAGvG7CEhQF3IQCBNASoT6QFBCDglYDX+oSA5TVjsAsCMSKAgBWjYGEqBBJGwOsGLGFhwF0IQAABixyAAARiRMDr/gkBK0ZJhKkQ8EoAActrZLALAhDwugEjMhCAAASoT+QABCDglYDX+oSA5TVjsAsCMSKAgBWjYGEqBBJGwOsGLGFhwF0IQCANAeoTaQEBCHgl4LU+IWB5zRjsgkCMCBw46Smr7PLDGFmMqbkS6NC2mQ3cu9JG9q3M9VHuh0CTEvC6AWtSKLwcAhBwQYD65CIMGAEBCMRIYEfAIl0hAIFGE0DAajTC2Cww4oBKG3NQy9jYi6EQ4D8QyQEIQMArAeqT18hgFwQg4LU+IWAlPDc3btxoLVq0sGbNmiWcBO43hgACVmPoxetZdWItPrNNvIzG2kQT8LoBS3RQcB4CEAgEqE8kAgQg4JWA1/oUawFrw4YNtmzZMlu6dKmtXr3a1q1bZ+3atbPevXvbgAEDbMiQIbbddtt5zYkmteuLL76w+++/36qrq+3SSy+11q1bB3s+++wzO+uss2z+/Pm2cuVK69OnT5Pame3Ln376aevbt6+deuqpdvXVV9f4U9/zH374oZ144onhx3fffbd16tSp3ld5YJKrf9lyK9R9CFiFIul/HQQs/zHCwtoEvG7AiBMEIAAB6hM5AAEIeCXgtT7FUsD65ptv7IknnrApU6bY2rVr6415x44dbfr06XbaaadlFDS8Jk6x7HrppZds6NChtt9++9USfDyINfn4nKvAg4CVD+X6n0HAKixPz6txhNBzdLAtHQGvGzCiBQEIQID6RA5AAAJeCXitT7ETsCReLVy4MIhSutRlpX/fc889g0i1adMme++990J30XXXXWcSas444wy74oorrG3btl7zo+R21SdgldyQAr0QAatAIPNcBgErT3AxekydV0N6V9qw/RniHqOwYSpHdMgBCEDAMQGv/4HoGBmmQQACJSLgtT7FTsCSUBEd/Zo3b54deeSR9c5v0pHC8ePH20MPPRQErMmTJ1vz5s1LFHLfr0HA4ghhITO0qqoqLKcjqVwQgAAEPBHwugHzxAhbIACBpiFAfWoa7rwVAhDITMBrfYqVgKWZVxMmTAjdVTfccIMNHz484/DxF198Mdz35Zdf2n333We77757rWi98cYbNnfu3CBySdTZdddd7eSTT7YxY8ZY586dN4tstvdrrtJJJ51kF110kZ1//vmbrXPxxRfbjBkz7K677qoR5CJRaZtttrE777zTVq1aZbNmzbKnnnoqo13RPLAlS5bY8uXLbf369datWzfbd999Q4dav379rKKiotaMq1SjjjjiiDALqk2bNg3OwErn/9FHH20TJ0607t271/IzOqanjjit/eabb9qcOXNMImRlZaUNHDgwvEvdc3WvbP2JnmvKDizNE3vyySft1ltvDew1GF+zw0455RQ75phjrFWrViX3L3NJKuwdCFiF5clqEIBA4Qh43YAVzkNWggAE4kqA+hTXyGE3BMqfgNf6FCsB67nnngtHBvfYYw+75ZZbrEOHDhkzR0cONdRb87IkemnIty79/b333hs6tCT21L0k/PzmN7+x733ve3nd3xgBS8LZj3/8Y7vgggvsk08+qWWahBH5LqEtut5///0gIEmgS3dpsH0k+H3++ec1AlXqvZkELPHSsHx1samzre4lseyqq66yQYMG1YiKkYD12muvBZFK4lq65xYvXmyRAKKf5+JP9PXEphKwJLSdd9559utf/zot+5EjR9rs2bNriaGl8C/jL0aBb0DAKjBQloMABApGwOsGrGAOshAEIBBbAtSn2IYOwyFQ9gS81qdYCVgSnIYNGxaEHf2JxItM2SNx46ijjrJITNhiiy1MYpjWeuutt0In1Lhx46x9+/b27rvvBiHmyiuvrPVFu1zvb4yAFQ2mnzp1ahCM1JH1+uuvh4H0mv+V+qW9r7/+2i688EJTR9fYsWMDl2233TYgeeedd+yaa64Jvhx66KF2xx13WNeuXcPPch3inur/L37xi9AJJwHxo48+CoKaOs00ND9VjIoErEceeST8TF87HDFiRPhS5CuvvBKENHW+6Z+XX365tWzZ0vL1pykELNmqXDn77LNDp5XyaK+99gqdbupU+9WvfmU33nhjEE/luzqxSuVfpt+JQv8cAavQRFkPAhAoFAGvG7BC+cc6EIBAfAlQn+IbOyyHQLkT8FqfYiVgXXbZZXbuuefWOnaXTeKkHs2TsLTVVlvViD4SeH7+85/XEsMkyugI4fPPPx8EGR07jESibO7v2bNnODKX7xFCCVjpBs/rKJ6Opf31r3+1Bx54wHr37h1EKs0E09cDJW716NGjFhIJXzpCqc4rCYBR51YuAlaq6CKhbNq0adaiRYua93z11VdBgNJRSf2RiKZZY6kClrqQJFSlio6RsHjggQeGI5MSxPL1J18BS+JaLtfKlSvD8UBdEdtvf/vbdvPNNwehMfX617/+FTrj/vKXv9QcXy2Vf7n4VIh7H+u3j/2gslkhlirZGhUdOlnrY4dYm5FjSvZOXgQBCJSegNcNWOlJ8EYIQMAbAeqTt4hgDwQgEBHwWp9iJWClmxuVTYrVFbDUIaNurJdffjkIVBKcGrokaOVyv9ZqjIClI3d/+MMfaoSSVNt0HFJdWanHIRuyPRKRJJwsWrTIdtttt3B7LgJWNv5H6+n444IFC8KRuejdzzzzjD366KO233771TK1blw6deqUMZz1+dMUAtZvf/vbMMdLXVgS59Jd6nobPXq03X777TZq1KiS+ZfxRQW+IY4CVoSgzYiTre3PzigwEZaDAAS8EPC6AfPCBzsgAIGmI0B9ajr2vBkCEGiYgNf6lEgBS4KMjg+qc0ZCUybhRMfdcrm/sQJW27ZtgwikuVJ1r8cee8wOP/zwtMcoN23aZB9//HGYUfX222+Hzp8//vGPtmLFirBMavdQLgJWNv6nDmyPOr3S/V2qP5kErFz8yVfAimLVUA6ou00C1fz582sxjDoCsyl+6Yb5F9O/bGwq5D1xFrCabdXRvr344ULiYC0IQMARAa8bMEeIMAUCEGgiAtSnJgLPayEAgYwEvNanWAlY0QysmTNn2jnnnJMRenRDdFRN85fUwaSv4Q0dOjQc+cpGwMoktKQzpDEdWA3ZlU6o0SBxzVrSIPF0A9Yj+/IVsLLxv5ACVj7+NIWAFXUEZpOIqQJWKfzLxqZC3oOAVUiarAUBCBSSgNcNWCF9ZC0IQCCeBKhP8YwbVkMgCQS81qdYCVgvvPCCnXDCCeEYXD5fIYyOemUjyKQmZa7369nGCFiaBaXno2HsqbZEHViRICIxREPEr7/++jAcXXOxdFRPz/7whz+0Ll26hHlamvWUr4BVyg6sfP1pSgHrrrvuCnPIsrlK5V82thTynjgLWBwhLGQmsBYE/BHwugHzRwqLIACBUhOgPpWaOO+DAASyJeC1PsVKwPriiy+CWDNnzpww9FuiQaYvEb744othiPmXX35ZM0g7mumkTqzUuVD1BTPX+zMJWBqKrmHnOoKWKn5EQtmnn35a72yuaAZWNFMp6i475JBD7LrrrrPtttuulhvqyFLnmeZQ5StgZTMDKxIX9f66M7A0fD51gHxkYDphMF9/mkLAijoC1Q2obiwNrs90lcq/THYU+udxFLDCEPchw63N0MyzyQrNi/UgAIHSEfC6ASsdAd4EAQh4JUB98hoZ7IIABLzWp1gJWEqj6upqGzJkSMgoCTZHHXWUaSh7ukvizfjx4+2hhx6yK664Igw/l8iQ+lW9dF8V/Oabb8JRwylTpgSBSfOvGvoKYd37JaxFnVIa/i471R0VXW+88Ub4QqHEjHQClr5CmO5rf5prpfUkCN13333h64gNdXrJLv1cz+jKV8DK5SuEmhWlLxK2bNmyZoh7LgJWvv40hYAViXZie88992z2MQB9nVFfZNSR1/vvv9+OP/74vOOVq3+lLrlVVVXhlfr95IIABCDgiYDXDZgnRtgCAQg0DQHqU9Nw560QgEBmAl7rU+wELIky6nyRMLVx48YgZk2aNCkcK5RoosHYEkwkGEg4UpePjtBJwNJw9Oh67rnngjD1/vvv26WXXhq6lNq3b2864rV06VKbPn26fec73wkCU/fu3S3X+yNx46233rLZs2cHwapVq1b2/PPP2y9/+UtbtWqVvfvuu/UKWBK8ZsyYYePGjQvil47x/dd//Vew7dxzzw2CWosWLWz58uU2aNAg+/73vx9Et3322SeIdPrq4Ny5c8PRwk8++aReAUs+q5stGhhf38DyyH/584tf/MImTJhgOuqo7iwd59SRxo4dO4bOsUjMyGeIe77+5CrwRLYJTKY5aPUxkUAlsU7ddL169Qr/rk64ysrKkFfz5s0LMTn44IPtpptuCsc5S+Vf5pJU2DsQsArLk9UgAIHCEfC6ASuch6wEAQjElQD1Ka6Rw24IlD8Br/UpdgKWUkUi1pNPPmnTpk0LX9qr75KgMnXq1CBwtW7dutZtWkNikLqy0g0+l6AjAeLII48MxxRzvV/ihoQr2Vj3kqC255572umnn55WwJKotNdee4WjknUvdVNp3c6dO4cfpc5Uqnuv/Fcn11//+tcgMj344IN27LHHhtv+8Y9/hM6shx/+/19fO+CAA8LRP4ks6b64l43/mjEmMS061pmPgJWvP00hYInb+vXrQ4wlUKW7JGwpj/bff/9Gxas+/yLGmnGWbhZXdExTXX2pHXiRrdG6sjPdMc9sSzMCVrakuA8CECg1Aa8bsFJz4H0QgIA/AtQnfzHBIghA4P8T8FqfYilgRUmlzpinnnoqCC9//OMfgxAl0UZizIABA+y4444LgkxDl47zqVNJxwz1H/u77rqrHX300TZx4sTQeVX3yuV+zez63e9+FwQMdd5EotWoUaPsgQceCF1Z6Y4Q6iuEt956q61YsSJ8WXD16tXWv3//IHgdc8wxoZMr9ZLoc/PNN5vmYq1ZsyZ0U+m42tixY0NnmoS6wYMHh04hHWmLZjWpC0ydZrJNxxEXLlxoO++8c1oBK3pfLv7nI2DpPfn401QCluxVnCWoKmZiKVFLAuRPfvITGzNmTI3YGDEspH8IWPxfDAQgAIGGCXjdgBE3CEAAAtQncgACEPBKwGt9irWA5TXY+dqVz9cO830Xz0GgkARWzd/KqnbekH7JLbpZxbajraLH+YV8JWtBAAIQyIqA1w1YVsZzEwQgUNYEqE9lHV6cg0CsCXitTwhYjtIKActRMDAlJwINClj/Xqli+4lW8d2rclqXmyEAAQg0loDXDVhj/eJ5CEAg/gSoT/GPIR5AoFwJeK1PCFiOMg4By1EwMCUnAtkIWLZFN2vR55Wc1uVmCEAAAo0l4HUD1li/eB4CEIg/AepT/GOIBxAoVwJe6xMClqOMQ8ByFAxMyYlAdgLWDtaiz6s5rcvNEIAABBpLwOsGrLF+8TwEIBB/AtSn+McQDyBQrgS81icELEcZh4DlKBiYkhOBbAQszcCq2HFGTutyMwQgAIHGEvC6AWusXzwPAQjEnwD1Kf4xxAMIlCsBr/UJAatcMw6/IFBCAg0Pcd/BKrqORrwqYTx4FQQg8B8CXjdgxAgCEIAA9YkcgAAEvBLwWp8QsLxmDHZBIEYEqqqqgrXV1dUxshpTIQCBJBDwugFLAnt8hAAEGiZAfSJDIAABrwS81icELK8Zg10QiBEBBKwYBQtTIZAwAl43YAkLA+5CAAJpCFCfSAsIQMArAa/1CQHLa8ZgFwRiRAABK0bBwlQIJIyA1w1YwsKAuxCAAAIWOQABCMSIgNf9EwJWjJIIUyHglQACltfIYBcEIOB1A0ZkIAABCFCfyAEIQMArAa/1CQHLa8ZgFwRiRAABK0bBwlQIJIyA1w1YwsKAuxCAQBoC1CfSAgIQ8ErAa31CwPKaMdgFgRgRQMCKUbAwFQIJI+B1A5awMOAuBCCAgEUOQAACMSLgdf+EgBWjJMJUCHglgIDlNTLYBQEIeN2AERkIQAAC1CdyAAIQ8ErAa31CwPKaMdgFgRgRQMCKUbAwFQIJI+B1A5awMOAuBCCQhgD1ibSAAAS8EvBanxCwvGYMdkEgRgQQsGIULEyFQMIIeN2AJSwMuAsBCCBgkQMQgECMCHjdPyFgxSiJMBUCXgkgYHmNDHZBAAJeN2BEBgIQgAD1iRyAAAS8EvBanxCwvGYMdkEgRgQQsGIULEyFQMIIeN2AJSwMuAsBCKQhQH0iLSAAAa8EvNYnBCyvGYNdEIgRAQSsGAULUyGQMAJeN2AJCwPuQgACCFjkAAQgECMCXvdPCFgxSiJMhYBXAghYXiODXRCAgNcNGJGBAAQgQH0iByAAAa8EvNYnBCyvGYNdEIgRAQSsGAULUyGQMAJeN2AJCwPuQgACaQhQn0gLCEDAKwGv9QkBy2vGYBcEYkQAAStGwcJUCCSMgNcNWMLCgLsQgAACFjkAAQjEiIDX/RMCVoySCFMh4JUAApbXyGAXBCDgdQNGZCAAAQhQn8gBCEDAKwGv9QkBy2vGYBcEYkQAAStGwcJUCCSMgNcNWMLCgLsQgEAaAtQn0gICEPBKwGt9QsDymjHYBYEYEUDAilGwMBUCCSPgdQOWsDDgLgQggIBFDkAAAjEi4HX/hIAVoyTCVAh4JYCA5TUy2AUBCHjdgBEZCEAAAtQncgACEPBKwGt9QsDymjHYBYEYEUDAilGwMBUCCSPgdQOWsDDgLgQgkIYA9Ym0gAAEvBLwWp8QsLxmDHZBIEYEELBiFCxMhUDCCHjdgCUsDLgLAQggYJEDEIBAjAh43T8hYMUoiTAVAl4JIGB5jQx2QQACXjdgRAYCEIAA9YkcgAAEvBLwWp8QsLxmDHZBIEYEDpz0lFV2+WGMLMbUuBLo0LaZDdy70kb2rYyrC9hdYgJeN2AlxsDrIAABhwSoTw6DgkkQgEAg4LU+IWCRoBAoIIGvvvrKKioqwp8kXQhYSYq2D19HHFBpYw5q6cMYrHBNwOsGzDU0jIMABEpCgPpUEsy8BAIQyIOA1/qEgJVHMHmkPAls2LDBli1bZkuXLrXVq1fbunXrrF27dta7d28bMGCADRkyxLbbbru0zm/atMmeeOIJu+222+zXv/61derUKdz32Wef2VlnnWXz58+3lStXWp8+fcoSHgJWWYbVtVPqxFp8ZhvXNmKcDwJeN2A+6GAFBCDQlASoT01Jn3dDAAINEfBanxCwyNvEE/jmm2+C+DRlyhRbu3ZtvTw6duxo06dPt9NOO81at25d674PP/zQTjzxxPB3d999NwJW4rMKAMUmgIBVbMLls77XDVj5EMYTCEAgXwLUp3zJ8RwEIFBsAl7rEwJWsSPP+q4JSLxauHBhEKV0qctK/77nnnsGkUqdVe+9957df//9dt1119lLL71kZ5xxhl1xxRXWtm3bGt8QsJiB5TrRy9A4jhCWYVCL5JLXDViR3GVZCEAgRgSoTzEKFqZCIGEEvNYnBKyEJSLu1ibw9NNP13ROzZs3z4488khr1qxZWkw6Ujh+/Hh76KGHgoA1efJka968ebgXAQsBi9+t0hBQ59WQ3pU2bH+GuJeGePzf4nUDFn+yeAABCDSWAPWpsQR5HgIQKBYBr/UJAatYEWdd9wQ082rChAmhu+qGG26w4cOH1yteRc68+OKL4b4vv/zS7rvvPtt9993t4osvthkzZtTyt1evXnbvvffaDjvsUGsGVvv27e3qq6+2Bx98MNx/xBFH2NSpU22vvfZK+24JY+oQW7x4sa1YscK6detmhx56qE2cONF69uxZ65lIROvevbude+65dskll9g999xjO++8c7DvuOOOCzO5HnjgAbvlllts+fLlYcaX5nKdcsopdswxx1irVq3yiltVVVV4rrq6Oq/neQgCEIBAsQh43YAVy1/WhQAE4kOA+hSfWGEpBJJGwGt9QsBKWibibw2B5557LhwZ3GOPPYKg06FDh4x0dORQApTmZUn0OvXUU7MWsDQ/68477wzD4VMvzdbS8HcNik+9dFxxzJgxpi6xupeEp5kzZ4bjji1atAg/jgQsiWQSou66667w9127dg3D6XfbbTc7++yz7frrr0/r56RJk8Kaded7ZYRiZghY2VDiHghAoCkIeN2ANQUL3gkBCPgiQH3yFQ+sgQAE/kPAa31CwCJLE0tAHVLDhg2zCy64IPyp7+hgXUASlI466igbOXKkzZ4927bYYousjhBqHXVb6eihRKV33303vPemm24Ka2nGloQpXR988EEQxx5//PEwc0sdV9tuu61t3LgxCFrnn3++SYCTIDZw4MBaAtYjjzxi++67r82dO9f23ntv+/jjj8O66uAaNGiQHXjggUGEU2eWBLlnn33WJF79z//8j/3hD3/I60uJCFiJ/TXCcQi4J+B1A+YeHAZCAAJFJ0B9KjpiXgABCORJwGt9QsDKM6A8Fn8Cl112WThqp06l6AuC2XilzqihQ4faNttsU/PFwWxmYI0dOzYIR6nD36O19HcLFiwIRwR1LVmyxAYPHhy6u6ZNm1bTZRXZJ/FK4puEqmuvvTasGdkgASvqDkv1J/L39ttvt1GjRtVydf78+aGb66qrrgpHHnO9ELByJcb9EIBAqQh43YCVyn/eAwEI+CVAffIbGyyDQNIJeK1PCFhJz8wE+x/NriqVgKV5VBK+Uq9IdNKXDtURtuuuu4b5WhKtdL+O/qmLqu716aef2plnnmmrV6+2RYsWheOB0VrPPPOMPfroo7bffvvVeizqONN8Ls3EOvjgg7M6NplNijzWbx/7QWX64ffZPM895U+gokMna33sEGszckz5O4uHrgh43YC5goQxEIBAkxCgPjUJdl4KAQhkQcBrfULAyiJ43FKeBEotYK1cuXKz43npBKyPPvooHCnU1w6zuaJ1062V+vz7778fjiVGA+T1M3VwHX/88WEWmIa/V1RUZPPKze5BwMoLWyIfajPiZGv7szMS6TtONw0BrxuwpqHBWyEAAU8EqE+eooEtEIBAKgGv9QkBizxNLIGoI0mDy88555ysOUQzsEaMGBGOBGroeTZHCLMVsFKPAmZjVLYCltbSbC3N3Lrxxhs3GyavrxDqCOEuu+ySzWtr3YOAlTOyxD7QbKuO9u3FDyfWfxwvPQGvG7DSk+CNEICANwLUJ28RwR4IQCAi4LU+IWCRo4kl8MILL9gJJ5wQjt/l8xXC1HlRxRCwUo8VZhOkTB1YqWvomOJ///d/m+ZlqdNLRxF1aci75mF17tw5m1fW3IOAlROuRN+MgJXo8DeJ8143YE0Cg5dCAAKuCFCfXIUDYyAAgRQCXusTAhZpmlgCX3zxhZ199tk2Z86c8DU/DXLP9CXCF1980YYPHx7mVN133322++67B36FFLA+//xzmzJlil1//fVhltVhhx2WVYxyEbBSF9SXCP/2t7/ZuHHjwpcI083PymQAAlYmQvw8IsARQnKh1AS8bsBKzYH3QQAC/ghQn/zFBIsgAIH/T8BrfULAIkMTTaC6ujrMf9J13XXX2VFHHVXvHKh169bZ+PHjQ8fSFVdcYZMnT7bmzZsXXMDSguoIO+WUU8LXAufOnWvt27evFae33347zMnSMPeFCxdajx49akS0dJ1bkSgmoW7p0qXWv3//WutFQ+F1rBIBK9G/EkVzPgxxHzLc2gyt/QXMor2QhSHwbwJeN2AECAIQgAD1iRyAAAS8EvBanxCwvGYMdpWEgLqPJNpImNq4cWMQsyZNmhSOFbZs2dI2bdpkEoTuv//+IHC99NJLdsYZZwQBq23btjU2Rt1Pr732mi1YsMCqqqrCzz777DM766yzwrG8bGdg6Tm9UwKWxDJ1fF144YW20047BXuef/55u+iii4IQpfld6iKTkJapA2vJkiU2ePDgMEh+1qxZ4euG8nHDhg3BZnV96cuEmpHVpUuXnPhH/koQ5IIABCDgiYDXDZgnRtgCAQg0DQHqU9Nw560QgEBmAl7rEwJW5thxR5kTkIj15JNP2rRp0+wvf/lLvd527NjRpk6dGgQuDW5PvVKFKv19165dbdmyZfb9738/LwFLa6hoSFiL5lPVNUwdWLNnz66ZV5VJwJJQJbFLRxPTXd26dbPbb7/d+vXrl3PEEbByRsYDEIBAiQh43YCVyH1eAwEIOCZAfXIcHEyDQMIJeK1PCFgJT0zc/w8BiVBPPfVU6Eb64x//GL7SJ9HqgAMOsAEDBthxxx3XYGfS3//+dzvvvPPs4YcftsrKynC070c/+lHeApYskyildRYvXmwrVqywdu3ahQ4qdWfpq4GtWrWqcSCTgKUbNffrd7/7nd122232zDPP2Pr1623XXXcNw+zHjBlj3bt3zyslELDywsZDEIBACQh43YCVwHVeAQEIOCdAfXIeIMyDQIIJeK1PCFgJTkpch0ChCCBgFYok60AAAoUm4HUDVmg/WQ8CEIgfAepT/GKGxRBICgGv9QkBKykZiJ8QKCKBVfO3sqqdNxTxDQleuuXWVvGd06yix/QEQ8B1CORPwOsGLH+PeBICECgXAtSncokkfkCg/Ah4rU8IWOWXa3gEgZITmjMvPgAAIABJREFUQMAqPvKK7tOsYqeLi/8i3gCBMiPgdQNWZphxBwIQyIMA9SkPaDwCAQiUhIDX+oSAVZLw8xIIlDcBBKwSxLdlF2vxo7dL8CJeAYHyIuB1A1ZelPEGAhDIhwD1KR9qPAMBCJSCgNf6hIBViujzDgiUOQEErBIEGAGrBJB5RTkS8LoBK0fW+AQBCORGgPqUGy/uhgAESkfAa31CwCpdDvAmCJQtAQSs4oeWI4TFZ8wbypOA1w1YedLGKwhAIBcC1KdcaHEvBCBQSgJe6xMCVimzgHdBoEwJIGAVMbAa4r7DmVbR7RdFfAlLQ6B8CXjdgJUvcTyDAASyJUB9ypYU90EAAqUm4LU+IWCVOhN4HwTKkEBVVVXwqrq6ugy9wyUIQCDOBLxuwOLMFNshAIHCEKA+FYYjq0AAAoUn4LU+IWAVPtasCIHEEUDASlzIcRgCsSHgdQMWG4AYCgEIFI0A9aloaFkYAhBoJAGv9QkBq5GB5XEIQMAMAYssgAAEvBLwugHzygu7IACB0hGgPpWONW+CAARyI+C1PiFg5RZH7oYABNIQQMAiLSAAAa8EvG7AvPLCLghAoHQEqE+lY82bIACB3Ah4rU8IWLnFkbshAAEELHIAAhCIEQGvG7AYIcRUCECgSASoT0UCy7IQgECjCXitTwhYjQ4tC0AAAnRgkQMQgIBXAl43YF55YRcEIFA6AtSn0rHmTRCAQG4EvNYnBKzc4sjdEIBAGgIIWKQFBCDglYDXDZhXXtgFAQiUjgD1qXSseRMEIJAbAa/1CQErtzhyNwQggIBFDkAAAjEi4HUDFiOEmAoBCBSJAPWpSGBZFgIQaDQBr/UJAavRoWUBCECADixyAAIQ8ErA6wbMKy/sggAESkeA+lQ61rwJAhDIjYDX+oSAlVscuRsCEEhDAAGLtIAABLwS8LoB88oLuyAAgdIRoD6VjjVvggAEciPgtT4hYOUWR+6GAAQQsMgBCEAgRgS8bsBihBBTIQCBIhGgPhUJLMtCAAKNJuC1PiFgNTq0LAABCNCBRQ5AAAJeCXjdgHnlhV0QgEDpCFCfSseaN0EAArkR8FqfELByiyN3QwACaQggYJEWEICAVwJeN2BeeWEXBCBQOgLUp9Kx5k0QgEBuBLzWJwSs3OLI3RCAAAIWOQABCMSIgNcNWIwQYioEIFAkAtSnIoFlWQhAoNEEvNYnBKxGh5YFIAABOrDIAQhAwCsBrxswr7ywCwIQKB0B6lPpWPMmCEAgNwJe6xMCVm5x5G4IQCANAQQs0gICEPBKwOsGzCsv7IIABEpHgPpUOta8CQIQyI2A1/qEgJVbHLkbAhBAwCIHIACBGBHwugGLEUJMhQAEikSA+lQksCwLAQg0moDX+oSA1ejQsgAEIEAHFjkAAQh4JeB1A+aVF3ZBAAKlI0B9Kh1r3gQBCORGwGt9QsDKLY7cDQEIpCGAgEVaQAACXgl43YB55YVdEIBA6QhQn0rHmjdBAAK5EfBanxCwcosjd0MAAghY5AAEIBAjAl43YDFCiKkQgECRCFCfigSWZSEAgUYT8FqfELAaHVoWgAAE6MAiByAAAa8EvG7AvPLCLghAoHQEqE+lY82bIACB3Ah4rU8IWLnFkbshAIE0BBCwSAsIQMArAa8bMK+8sAsCECgdAepT6VjzJghAIDcCXusTAlZuceRuCEAgDYEDJz1llV1+CJsyINChbTMbuHeljexbWQbe4AIEzLxuwIgNBCAAAeoTOQABCHgl4LU+IWB5zRjsShSBb775xr766iurrIynaICAVX7pOuKAShtzUMvycwyPEkfA6wYscYHAYQhAYDMC1CeSAgIQ8ErAa31CwPKaMTnYdffdd9tJJ53U4BPdunWzfffd14YNG2Y//vGPrVWrVjm8gVuLSeCDDz6w2bNnW69evWz48OE1r/rwww/txBNPtPfee8/uvfde23XXXYtpRqPWRsBqFD6XD6sTa/GZbVzahlEQyIWA1w1YLj5wLwQgUJ4EqE/lGVe8gkA5EPBanxCwyiC7shGwUt0888wz7dJLL7W2bduWgffxdyGK31133RUEq+hCwIp/bOPsAQJWnKOH7akEvG7AiBIEIAAB6hM5AAEIeCXgtT4hYHnNmBzsqk8ASV3io48+sqVLl9pFF11k69evtzvvvNMGDhyYw1u4tVgEsolfsd5dqHXpwCoUST/rcITQTyywpHEEvG7AGucVT0MAAuVAgPpUDlHEBwiUJwGv9QkBqwzyLRcBZMmSJTZ48GA766yz7PLLL7eWLZlx09QpkEv8mtrW+t6PgOU1Mrnbpc6rIb0rbdj+8ZzHlrvHPFHuBLxuwMqdO/5BAAKZCVCfMjPiDghAoGkIeK1PCFhNkw8FfWsuAsjTTz9tffv2tVNPPdWuvvpqa926dS1b3nzzTbvjjjtMQteaNWvC3KWjjz7aJk6caN27d69170svvWRDhw61bbbZJnR0rV27Nohiy5cvD8+dccYZNnbs2PCON954w2bOnGn3339/WEMi2rnnnltrzUxH5lLfJ587depkn332WRDj5s+fbytXrrSKigqbO3euPfLII7Zx40br37+/TZo0yQ488EBr1qzZZtz1zoULF9rixYttxYoVpllhhx56aPC3Z8+etZ6J7BMH2X7JJZfYPffcYzvvvLPNmDHDjjvuuLC+7pOf6ngT708++STw+NGPfmQTJkyoWTfyR9xSL3XJnX/++WGd+mZgbdq0Kdg7b968wFtddf369QvxGDVq1GbHQ1PjLltlt44sRjE++eSTbdy4cdaxY8e8crOqqio8V11dndfzPAQBCECgWAS8bsCK5S/rQgAC8SFAfYpPrLAUAkkj4LU+IWCVQSZmK2DpS3c333xzECrSdWD96U9/Cj+TsFL3krBz1VVX2aBBg2pEnUiA6dy5cxgMf8EFFwSxJvW64oorbO+99w5iVt11+/TpE0SUSBhrrIClQfYPPvjgZja0a9cu7ZFJ2TNmzJggMtW99IwEt9NOO81atGhRI0xJUGrfvn0Ygi/bdXXt2tWWLVsW/GxoTd0rjrfffnsQm/IVsDZs2BBs05901+GHH27XXnut7bLLLjU/jgSsgw8+2CLxq+6zJ5xwQhACO3TokPNvBQJWzsh4AAIQKBEBrxuwErnPayAAAccEqE+Og4NpEEg4Aa/1CQGrDBIzk4AlwUJfstN96pBSZ5I6jiR0RNff//53GzlypOmf06dPN3XkSMiQWKJuJnUcff755+G5SKxIFWAkzFx55ZWhW6uystIWLFgQuo2+9a1vha4edQbpf2+11Vb24osvBgHt0UcftRtuuCF0g+lqrIAl0Unrjh8/3rp06WLvvvtuENVuuukmGzJkSBDvttxyy/AufflP73388ceDuKaOq2233TawkdijDqjnnnuulvAV2Sce+qKjOr0kWn388cemd3/xxRfBx9tuuy28V8PyxVD8X3311fB36vYSWwlM0RD9XIa4p4qQ6uqaNWuWHXHEEUFkS31HXTEqErDku4RDdY+pE0/XH/7wh+D/unXrggB47LHH5vxbgYCVMzIegAAESkTA6wasRO7zGghAwDEB6pPj4GAaBBJOwGt9QsAqg8TM5SuEElokzkjoiTqLJIroOOGUKVOCYKMuo7rH7SQ2SQTScTwJMc2bN6/VQXTjjTfaKaecUvOcOrEkJGm9dMcVI5vPOeccu/jii8N6jRWwfv7zn5s6vtQdFV2RyCZfo+N++lk0C0zvnjZtWg2L6DmJV8OGDQtCVSQ2pQpYqcJb6jNitMcee9gtt9yyWSfTs88+G44Z6mhidARSz+YiYEmU0xHBF154IXSAHXLIIbUyWEKl4qBuOh1h1BFKXZGApW6xBx54wHr37l3znOKvr1IqL9TVpZjkeiFg5UqM+yEAgVIR8LoBK5X/vAcCEPBLgPrkNzZYBoGkE/BanxCwyiAzsxGw1K2jTp2f/exnm812UgeRRI933nkndE6pm6rupY6lESNGhL/WPTo2GIlD6jBatGiR7bbbbjWPff3110EQueyyy8KROYkuqVe6WVyNFbAkUKnTK/VKt+aXX34ZRCvdHx39q+vvp59+GjqoVq9eXeNbtNYzzzwTusf222+/nLIn9chlxFAL5CJgrVq1KnTOSQi77rrrQudX3StaT0Kj/kiMjHirQ06iYt1jgtEz0fytnBwzs8f67WM/qNx8xliu65TT/RUdOlnrY4dYm5FjysktfIFA7Ah43YDFDiQGQwACBSdAfSo4UhaEAAQKRMBrfULAKlCAm3KZ+gQQdetobpWO9km4UpeNBq7XvV555ZXQbRQlaUO+9OrVy+69994wlLw+QSZ6Xt1NGhiuYeMaol5sAUtD3HU8LpOA9dFHH4Xjkg899FBWYYvWzSSwpS721Vdf2T//+U97/fXX7a233rI///nP4biihqanMsxVwBJ7xaohoSmdOJhpeD8CVlapkNdNbUacbG1/dkZez/IQBCDQeAJeN2CN94wVIACBuBOgPsU9gtgPgfIl4LU+IWCVQc41NANLM6zOPvtsu/76623gwIFhSPfWW29dy+v6homnQ5NOwJIolnokrq6AlU5YKkYHVrYCVupRwGzCn4uApU61a665Jsz20pcBMzHMVcDKRmhCwMomqqW7p9lWHe3bix8u3Qt5EwQgUIuA1w0YYYIABCBAfSIHIAABrwS81icELK8Zk4NdmYa4v//++2EOlQZ0a2C55kRFA8T1mkjAqk+Iqs+UTM9FHVheBSzNi4q6ybLBnakDK5WzBtcfcMABYdaUhsNr2LsuDXDXlfreXI4Q0oGVTaR83YOA5SseWJM8Al43YMmLBB5DAAJ1CVCfyAkIQMArAa/1CQHLa8bkYFcmAUtL6Rjf6NGjQ1eQBq7rGFp0RUfqXn755fCVQQ0Zz+YqtYClweoakr7jjjvWdHx99tlnYSC9Osuy7cDS1xQ1sF5daZplddhhh2XjbsYh81EcTj/9dPvVr3612XwqFYEBAwaELyTmK2BlMwNLA+Q10yzdDKx0A/XlfDadXQ1BYgZW/XQ4QpjVrxc3QaBoBLxuwIrmMAtDAAKxIUB9ik2oMBQCiSPgtT4hYJVBKmYjYGkm0+WXXx4Gq2tOlL5g17179+C9Bq5feOGF4WuA5557bvj36AuFEZ7oq3wa1B59Ya/QAlbqlwvrCkv6Ut6cOXPCVxA1jD46spiPgCWfIpFHw+Xnzp1r7du3r5UJb7/9dpiTpWHuCxcutB49emQUsKKOM7HVlxxTr1T+jZmBle1XCDXfSx13xx57bDCDGVil/0UPQ9yHDLc2Q2t/wKD0lvBGCCSbgNcNWLKjgvcQgIAIUJ/IAwhAwCsBr/UJActrxuRgVzYClpZ744037KSTTgpihsQWfYkvEqpefPFFGz58uK1du9amTp0ahCIdfdu4cWO4X8KX/pkqzhRawEoV0vS1vKuvvtp23nlnk7Clr/ZJgFMHmY7mNVbA0vFBdSlJ6JHfEu122mkn0xcVn3/++TAkfenSpTZz5swwQ6x58+YZBaxIFJPts2fPtl122SVE8dVXX7VLLrnE7rjjjvC/6xOwxF33tWrVKtyX7siihLybb77Zxo0bFwbpz5o1Kwh6iqPeo64rCW4nnHBC6EqLvjZYbAGrqqoq2FxdXZ1D5nIrBCAAgeIT8LoBK77nvAECEPBOgPrkPULYB4HkEvBanxCwyiAnsxWw5Oo999wTxA/NaNJz0Vf7JIw8/PDDpuNv69atS0tF3Vn6E83PKrSApZdKSPvpT39qq1evrmVDt27dglgjkUhXYwUsraFfyvHjx2/2rujF6sCSENW5c+d6BaVUI1NnYNUFKLFp+vTpwW6JhMuWLauZiyVx6aijjgpCnS4diZRYp/+tTq66s7o0mF/Cmv6kuw4//HC79tprawQ03YOAVQa/6LgAAQjkRcDrBiwvZ3gIAhAoKwLUp7IKJ85AoKwIeK1PCFhlkGa5CFgSPySQ3HTTTZbu+Nybb74ZOoWWLFlia9asCUJX//79g7DVr18/q6ioqCFWDAFLi6tTTMcFZYM6rgYNGmSTJ0+27bbbLnSQFUrA0jrqclLHkmZ/aU5Yu3btgqin7qxjjjmmphsqujedoJSaQvoKoY4kLlq0KAzHl3Alm8V6++23D11lmr+lLqoxY8aER3W8UMKcfqZnNOhd/n/55ZdpBSw9o04x2Ttv3jxbvnx54KT4DB06NLwrdUg/AlYZ/JLjAgQgkDcBrxuwvB3iQQhAoGwIUJ/KJpQ4AoGyI+C1PiFglV2q4RAESk+AI4SlZ84bIQCB7Ah43YBlZz13QQAC5UyA+lTO0cU3CMSbgNf6hIAV77zCegi4ILBq/lZWtfOG0tiyRTer2Ha0VfQ4vzTv4y0QgECsCXjdgMUaKsZDAAIFIUB9KghGFoEABIpAwGt9QsAqQrBZEgJJI1BSAevfcCu2n2gV370qaajxFwIQyJGA1w1Yjm5wOwQgUIYEqE9lGFRcgkCZEPBanxCwyiTBcAMCTUmgKQQs26KbtejzSlO6zbshAIEYEPC6AYsBOkyEAASKTID6VGTALA8BCORNwGt9QsDKO6Q8CAEIRASaRsDawVr0eZUgQAACEGiQgNcNGGGDAAQgQH0iByAAAa8EvNYnBCyvGYNdEIgRgaYQsDQDq2LHGTGihKkQgEBTEPC6AWsKFrwTAhDwRYD65CseWAMBCPyHgNf6hIBFlkIAAo0mUFIBa4sdrKLraMSrRkeNBSCQDAJeN2DJoI+XEIBAQwSoT+QHBCDglYDX+oSA5TVjsAsCMSJQVVUVrK2uro6R1ZgKAQgkgYDXDVgS2OMjBCDQMAHqExkCAQh4JeC1PiFgec0Y7IJAjAggYMUoWJgKgYQR8LoBS1gYcBcCEEhDgPpEWkAAAl4JeK1PCFheMwa7IBAjAghYMQoWpkIgYQS8bsASFgbchQAEELDIAQhAIEYEvO6fELBilESYCgGvBBCwvEYGuyAAAa8bMCIDAQhAgPpEDkAAAl4JeK1PCFheMwa7IBAjAghYMQoWpkIgYQS8bsASFgbchQAE0hCgPpEWEICAVwJe6xMClteMwS4IxIgAAlaMgoWpEEgYAa8bsISFAXchAAEELHIAAhCIEQGv+ycErBglEaZCwCsBBCyvkcEuCEDA6waMyEAAAhCgPpEDEICAVwJe6xMClteMwS4IxIgAAlaMgoWpEEgYAa8bsISFAXchAIE0BKhPpAUEIOCVgNf6hIDlNWOwCwIxIoCAFaNgYSoEEkbA6wYsYWHAXQhAAAGLHIAABGJEwOv+CQErRkmEqRDwSgABy2tksAsCEPC6ASMyEIAABKhP5AAEIOCVgNf6hIDlNWOwCwIxIoCAFaNgYSoEEkbA6wYsYWHAXQhAIA0B6hNpAQEIeCXgtT4hYHnNGOyCQIwIIGDFKFiYCoGEEfC6AUtYGHAXAhBAwCIHIACBGBHwun9CwIpREmEqBLwSQMDyGhnsggAEvG7AiAwEIAAB6hM5AAEIeCXgtT4hYHnNGOyCQIwIIGDFKFiYCoGEEfC6AUtYGHAXAhBIQ4D6RFpAAAJeCXitTwhYXjMGuyAQIwIIWDEKFqZCIGEEvG7AEhYG3IUABBCwyAEIQCBGBLzunxCwYpREmAoBrwQQsLxGBrsgAAGvGzAiAwEIQID6RA5AAAJeCXitTwhYXjMGuyAQIwIIWDEKFqZCIGEEvG7AEhYG3IUABNIQoD6RFhCAgFcCXusTApbXjMEuCMSIAAJWjIKFqRBIGAGvG7CEhQF3IQABBCxyAAIQiBEBr/snBKwYJRGmQsArAQQsr5HBLghAwOsGjMhAAAIQoD6RAxCAgFcCXusTApbXjMEuCMSIAAJWjIKFqRBIGAGvG7CEhQF3IQCBNASoT6QFBCDglYDX+oSA5TVjsAsCMSJw4KSnrLLLD23rLZvZ2ce0sh90ax4j6zEVAhAoZwJeN2DlzBzfIACB7AhQn7LjxF0QgEDpCXitTwhYpc8F3giBsiMQCVhyTCLWgvFtys5HHIIABOJJwOsGLJ40sRoCECgkAepTIWmyFgQgUEgCXusTAlYho8xaiSCwadMm058WLVqUjb/ffPONffXVV1ZZWZmXT6kClhZYfm7bvNbhIQhAAAKFJuB1A1ZoP1kPAhCIHwHqU/xihsUQSAoBr/UJAStGGfjSSy/Z0KFDbe3atVlZfdddd9mJJ56Y1b3pbrr77rvtpJNOsosuusjOP//8vNfRgxdffLHNmDEjpzVOPfVUu/rqq61169Y5PVfMm9944w274IILbNy4cdanT59ivqpka3/wwQc2e/Zs69Wrlw0fPjyv9yJg5YWNhyAAgRIQ8LoBK4HrvAICEHBOgPrkPECYB4EEE/BanxCwYpSUCFhNH6xIiFu5cmXZCFiRUNkYwbPWEcL2zWzBBI4QNn22YgEEICACXjdgRAcCEIAA9YkcgAAEvBLwWp8QsLxmTBq7IgFrv/32c9eZlA/GDz/8MHSIvffee3bvvffarrvums8yJX0GASs97poh7u2b2dkDGOJe0qTkZRCAQIMEvG7ACBsEIAAB6hM5AAEIeCXgtT4hYHnNGAQsl5FBwEoflqqqqvCD6upql3HDKAhAILkEvG7AkhsRPIcABCIC1CdyAQIQ8ErAa31CwPKaMUUQsDZs2GDLli2zJUuW2PLly239+vXWrVs323fffe20006zfv36WUVFRc2b083Aevrpp61v376m42Y77bSTnX322fbf//3fdsghh9hVV11lO+64Y9ZEs+nA+uyzz+yss84yzZ668cYb7dZbb7W5c+da586dbeLEicHu5s2bh6Hqq1evtltuucUef/xxW7duXfBHM8NGjRplbdtuPlRcg8v/93//1xYsWGAPPfSQrVmzJtiuDreBAwfamDFjwnt0RX7XdS46dpfKavLkyXbzzTfbvHnzTF1z/fv3t3PPPdcOPvhg0zufeOIJu/zyy0MM1HV2+umn2ymnnJLWRjFauHChLV682FasWBHideihhwbfe/bsac2aNasxKZWn7HnzzTdtzpw5wXYNZ5dPYrnnnnuGZ+o7kprPzDMErKzTnhshAIESE/C6ASsxBl4HAQg4JEB9chgUTIIABAIBr/UJAStGCdqYI4Tvv/9+ED3uu+++tB63a9fObrjhhjDEOxJFGhKwJNJIGJFopGvIkCFBtNlyyy2zJpqLgPU///M/ttdeewVBJroefPBBO/bYY8PX8zTsXd1Rn3zyyWbvP/zww+3aa6+1XXbZpeZnEpJ0bHH8+PFByEt3SfCZP3++bb311lkLWOLy+eef2/XXX19rSQlPt912m/3lL39Ja+eUKVPs0ksvtVatWtU8p3hLRBPnupfiNXPmzCDgRV9DjHi+9tprQaSSUFn3kh0SwyQ4IWBlnarcCAEIxJiA1w1YjJFiOgQgUCAC1KcCgWQZCECg4AS81icErIKHungL5itgff3113bhhRcG4WTs2LHhK3rbbrttMPSdd96xa665xq688srQ2XPHHXdY165dw88aErD0c60l0aVDhw728ccfW6dOnXJyPhcBS0KSxJfrrrvOjjrqKFM3mYQbfaHwnnvuCV8F3G233eySSy6xgw46KHQcSbRTF5TErSOPPDKIUbJV1wsvvGAnnHCCffrpp0EU089btmxpX375ZeiQmjZtWvjao0Q5iUjRVd8RwoiV7jv66KODuLTHHnsELuedd16wQ91Wbdq0CbE44ogjQrebRCZ1sendEpbUVaVLXwbUVxjVTXbGGWcE8VEx27hxYxC09FXI5557zu68887QWaUr4vnII49Yx44dQ2xGjBhhErteeeWV0H2lTjP9Ux1gemdqnBszxJ0OrJxSn5shAIESEvC6ASshAl4FAQg4JUB9choYzIIABOjAIgcaTyDbrxD26tWr1lB0iVQalq7jeDqO1qNHj1rGvP7666HzSp1DqcPUGxKw1M2UKrjk412uAtY555wTRDgdGYyujz76KAhM6jqSb9/73vdqmaLuLAl2Ona4dOnScJxPl8QsdS/Nnj07CDqpR/HUnSXRS11RdY/TZRKw9H4JapEQpXdJaFKH2t///vdw9FKxiK7oiKTsefTRR+2www4LP5KwNXjw4OCvxLSoyyp6TmsOGzYsHP9Ud5mOSKYKWOn8kvAl8e/AAw8Mwlck5hXiK4SP9dvHflDZzCq27mrtz55hlb32zicleAYCEIBAwQnwH4gFR8qCEIBAgQhQnwoEkmUgAIGCE/Ban+jAKnioi7dgvgJWJosi4UNC16JFi0Ink66GBCx1GaWKIJneke7nuQpYEoY00yr10i/WgAEDgpiT2lWUes+f/vSnMA9LQpb+pIpV9dkd+V73mUwClmZZ/frXvw6dVtEVCYjyN5Vv9PNozUjcUheYRCv5q5lle++9uRikzrEzzzwzHOGM1ox4PvPMM0EM0yyv1CvKn2222SbENuqYK6SApfdJxOp094P5pATPQAACECg4Aa8bsII7yoIQgEDsCFCfYhcyDIZAYgh4rU8IWDFKwXyPEKa6qGHnOtamIedvv/12mMn0xz/+MQwI17Vy5Urr06dP+PeGBCwdb1OXko7w5XvlKmCl2ha9Ux1jEq+yueqzWV1QskWdaC+//LI99dRTgYkY1X0mk4CVTiSL/NRRTg2MjwbD1ydgqats5MiR4bhfNlfEJRPPUglYsrnz489mYzr3QAACECg6Aa8bsKI7zgsgAAH3BKhP7kOEgRBILAGv9QkBK0Yp2RgBSzOj9BU/dQdJmKnvipuAlTp7KlMoU8UoHRPUVwc1M0tHC+u7chWw0n3BLxKWIlGw7qywuh1YqUcBM/mknyNgZUOJeyAAgaQS8LoBS2o88BsCEPgPAeoT2QABCHgl4LU+IWB5zZg0duUrYEm80qBwfRlPA7179+4djpdpKPgPf/hD69KlSxijlArjAAAgAElEQVQUruHfcRWw0glHDYVWHWejR48OYp6Gq++///7h6OR3v/vd8LVD/fzkk0/OuQOrkALWe++9V2smWaZU9dKBVdFlG+u04LeZzOXnEIAABEpCwOsGrCTO8xIIQMA1AeqT6/BgHAQSTcBrfULAilFa5itgRcO7DznkkPAVv+22266W1xJx9LU6zU6Km4C1atUqO/zww+24444Lvkmgy3RFg9N1nE+innzXFwFTLx2PnDx5cpMIWBqmrwHysi11sHsmvzwIWBKv2v/XBQxxzxQsfg4BCJSMgNcNWMkA8CIIQMAtAeqT29BgGAQST8BrfULAilFq5itgpZtlFbmto3T6uWYu6YqbgPXuu+/aqFGjwjBzfRVRYlbqJf9uvvlmGzduXM0XB9evXx++BFhfh5P+XsPYNYOqKY4Qyv5bbrkl2CDf9AXF9u3b1/JL88sUMw1zj74s2ZQCVlVVVbCvuro6Rr9RmAoBCCSBgNcNWBLY4yMEINAwAeoTGQIBCHgl4LU+IWB5zZg0duUrYC1fvtwGDRpk3//+98Pg9X322ceaN29u+jqexBF1+nzyySexFLBSBbhu3bqFmVbytW3btqZh6Bryft5559n2229fcxxPRyonTJhgt912W/gqob7m16FDB9PX/zS8ffr06WG4va76BCxx07HLqHOrIZEw1xlYem+qiDZ8+HC78MILbaeddjIN4X/++edNRxU1u2vmzJnheOj/a+9OgKyszvyPP+ybIpsLmgRUHHS0SKI9QcVAAog6ICjgAIpCRGRRQBAtI6CoiAwKCuICigIqLiAMLuWooIXjhjIxOpNBJ9HIlIL7RnAF/Nfv/Oftud3cpu/tvt39nH6/t8pS6Xvf9zmfczj13l+f97zqz8oGWJMnTw5+jRo1yvtvBQFW3mR8AAEEqknA6wVYNTWf0yCAgGMB5ifHnUNpCKRcwOv8RIAV0cCsaICVuQdW6ea2atXKtIn4H/7wh7DqZ82aNda3b9/wthieQqg6dUvg7Nmzbfr06Vl7U8HW3LlzQ7BVp06d8J7MPbBKf0jvGzBggI0ZM8ZOOumksIJrn332KWGSfEbHnThxYlar5D0VCbD0WU0aF1xwQVhdlu2lFVhz5swpfqphRQOs5BbTJMRUe2bNmmUNGzbM+W8HAVbOVLwRAQSqWcDrBVg1M3A6BBBwKMD85LBTKAkBBIKA1/mJACuiAVrRAEtNVIilIGbp0qXh6XsKdfr3728jR44Mm5drNY9Cm2nTpoVVSVrRE0uApfZpZZKCHoVwa9euLd6cvXfv3jZu3Dhr3759iZ5OnkJ4ww03hM3rdVthjx497Nxzz7V+/fqF1VgjRoywN99801asWGFHHnlk+Lwc9Zm77747nENe+uehhx6yoUOHhpVR+v/MV0UDLB1Dn9Utgro9UqGb9vjq0qVLuL2wT58+JVZLVTTA2rFjR3DT6jyNMW1eP3/+/Jz2E0vaSYAV0URCqQikTMDrBVjKuoHmIoBAFgHmJ4YFAgh4FfA6PxFgeR0x1IVARAIvL2xhRR22mzVuZ/X+frHVadktouopFQEEarOA1wuw2mxO2xBAIDcB5qfcnHgXAghUv4DX+YkAq/rHAmdEoNYJFAdYalnjdla/y19qXRtpEAIIxCng9QIsTk2qRgCBQgowPxVSk2MhgEAhBbzOTwRYhexljoVASgVKBFhmVr/HDymVoNkIIOBNwOsFmDcn6kEAgeoXYH6qfnPOiAACuQl4nZ8IsHLrP96FAAJ7ECDAYngggIBXAa8XYF69qAsBBKpPgPmp+qw5EwII5CfgdX4iwMqvH3k3AghkESh5C+HPrH6Xt3FCAAEEXAh4vQBzgUMRCCBQowLMTzXKz8kRQGAPAl7nJwIshi0CCFRa4P82cf+Z1fv7u9jEvdKiHAABBAol4PUCrFDt4zgIIBCvAPNTvH1H5QjUdgGv8xMBVm0febQPgWoQKCoqCmfZuHFjNZyNUyCAAAK5C3i9AMu9BbwTAQRqqwDzU23tWdqFQPwCXucnAqz4xxYtQKDGBQiwarwLKAABBMoQ8HoBRochgAACzE+MAQQQ8CrgdX4iwPI6YqgLgYgECLAi6ixKRSBlAl4vwFLWDTQXAQSyCDA/MSwQQMCrgNf5iQDL64ihLgQiEiDAiqizKBWBlAl4vQBLWTfQXAQQIMBiDCCAQEQCXq+fCLAiGkSUioBXAQIsrz1DXQgg4PUCjJ5BAAEEmJ8YAwgg4FXA6/xEgOV1xFAXAhEJEGBF1FmUikDKBLxegKWsG2guAghkEWB+YlgggIBXAa/zEwGW1xFDXQhEJECAFVFnUSoCKRPwegGWsm6guQggQIDFGEAAgYgEvF4/EWBFNIgoFQGvAgRYXnuGuhBAwOsFGD2DAAIIMD8xBhBAwKuA1/mJAMvriKEuBCISIMCKqLMoFYGUCXi9AEtZN9BcBBDIIsD8xLBAAAGvAl7nJwIsryOGuhCISIAAK6LOolQEUibg9QIsZd1AcxFAgACLMYAAAhEJeL1+IsCKaBBRKgJeBQiwvPYMdSGAgNcLMHoGAQQQYH5iDCCAgFcBr/MTAZbXEUNdCEQkQIAVUWdRKgIpE/B6AZaybqC5CCCQRYD5iWGBAAJeBbzOTwRYXkcMdSEQkQABVkSdRakIpEzA6wVYyrqB5iKAAAEWYwABBCIS8Hr9RIAV0SCiVAS8ChBgee0Z6kIAAa8XYPQMAgggwPzEGEAAAa8CXucnAiyvI4a6EIhIgAAros6iVARSJuD1Aixl3UBzEUAgiwDzE8MCAQS8CnidnwiwvI4Y6kIgIgECrIg6i1IRSJmA1wuwlHUDzUUAAQIsxgACCEQk4PX6iQArokFEqQh4FSDA8toz1IUAAl4vwOgZBBBAgPmJMYAAAl4FvM5PBFheRwx1IRCRAAFWRJ1FqQikTMDrBVjKuoHmIoBAFgHmJ4YFAgh4FfA6PxFgeR0x1IVARAIEWBF1FqUikDIBrxdgKesGmosAAgRYjAEEEIhIwOv1EwFWRIOIUhHwKkCA5bVnqAsBBLxegNEzCCCAAPMTYwABBLwKeJ2fCLC8jhjqQiAiAQKsiDqLUhFImYDXC7CUdQPNRQCBLALMTwwLBBDwKuB1fiLA8jpiqAuBiAQIsCLqLEpFIGUCXi/AUtYNNBcBBAiwGAMIIBCRgNfrJwKsiAYRpSLgVaDrRf9mDfY72mt51IUAAggggAACCCCAAAIIIJBFoGWzOtbvmAZ29gkNin9KgMVQQQCBWitAgFVru5aGIYAAAggggAACCCCAQAoEzjy+gY34TcPQUgKsFHR4bW7izp07bdq0aXbdddfZ3LlzbeLEiVmbq4F+6qmn2tatW+3kk0+2e+65x9q0abPbe5PjLViwwJ544gnr0qVLwfk+/fRTO+uss+yDDz6wBx980Dp27FjhcyTHevLJJ/d4jGOPPdZ69uxpI0aMsPbt21f4fMkHv/nmm2C9cOFCe/7556vEqdJFmhkBViEUOQYCCCCAAAIIIIAAAgggUDMCWom1ckJTAqya4eeshRZ45JFHrF+/fnbeeefZvHnzrGnT/z+4M1/Lli2zYcOGhT9q27atPfroo3bMMcfs9r5PPvnEzj777PDnZYVcla2/JgKspGaFZYsWLbKuXbtWqhkEWJXi48MIIIAAAggggAACCCCAAAI5CBBg5YDEW+IReOutt2zQoEHWrFkzW758ubVr165E8d9//71ddtll9thjj1mvXr3slltusdtvv91GjRq1WyPfeOMNGzhwYPjnmmuusXr16hUcoioCLBV53333WevWrXerd8eOHbZp06awSu3++++3M844I6ycatmyZYXbRoBVYTo+iAACCCCAAAIIIIAAAgggkKMAtxDmCMXb4hDYtm2bXXDBBfYv//IvWW/727JlS7hlr3HjxjZ58mQbM2aMde/e3W688UZr0qRJiUYqBBo6dKitWbPG+vbtWyUA1R1gJY34/PPPwy2EL7/8cpkr0HJtMAFWrlK8DwEEEEAAAQQQQAABBBBAIF8Brbwa+KsGNvg4NnHP1473OxdQGDVp0qSs+2C98MILdsopp9iFF15oF198sY0ePdoUapVerZWs1HrxxRfDSqWDDz64uNUff/yxLV682B566CF77bXXwiov7Sk1btw469Spk9WpU6f4vUlApb2mLr/8cpsxY4Y98MAD1qFDB7viiivs17/+dZl7YP35z38OdWpV2dKlS61bt257lE/OpTeVtQIrOUBZoVN5gVqywu2AAw4oPkd5AZaOKcOVK1fa+vXr9+il+nQ8BZAyXrdune29995hXy3dFtqnTx9r1KhRhUZgUVFR+NzGjRsr9Hk+hAACCFSVgNdNSKuqvRwXAQTiEWB+iqevqBSBtAl4nZ/q/Pjjjz+mrTNob8UFkpDqzDPP3G1lVRJuaVWVNnK/9tprw8bvTz31lJ144oklQip9/tBDDy1xjJdeeims2nr99dd3K1BBy8yZM0MoVr9+/fDzJBBq3rx5CF7uvffe8OfJ3lsKtrJt4v7++++HlWR//OMfcwqvMs+VS4Cl42t/rzfffLPECqxCB1gKvLTSS31S+pXNa/v27XbppZfarbfemnUAXHTRRcG49Gq5XEYLAVYuSrwHAQRqQsDrBVhNWHBOBBDwJcD85Ks/qAYBBP5PwOv8RIDFKM1LILlNMAlyDjzwwPD55PZC7W2VPPHv6aefDnthaY+rKVOmFK+eSp5UeOWVVxbvj5WEPs8++6yNHTs2rKjSsb/++mtbvXq1TZ061T777LOw4bs2ks8MlfRkwM6dO9vNN98cNoz/8ssvw8oi/bt0gPXhhx+Gc+YTXuUaYGl106uvvmrXX3992AfsnHPOCTUpYMs8RllPRcxnBZZWqqkda9euDV5aoSavH374IQRaCg7VF5leWnF1+umnh43lFTZqpZry61deecUUXv3Xf/1XhZ8ISYCV118j3owAAtUo4PUCrBoJOBUCCDgVYH5y2jGUhQAC5nV+IsBicOYlkNz+d+edd5YIO5Lw5bDDDjP9bJ999rHNmzebVlopWEn+TCfTxuZXXXVVidVJuqVNt7GNHDkyhCvaKD55KWTRbXta1TR8+HBbsGBB+HmyokkBVrbN4kuveGrRokVxeHXXXXfZb3/72xK3JO4JIvNcuYDptjy1SU8jTF6FXIG1atUqGzBgQAgHtXF+siotOZfCq8GDB4dgL/HS5vIKBnXLpMK1zJf6RKvb5s6daxMnTsyliSXeQ4CVNxkfQACBahLwegFWTc3nNAgg4FiA+clx51AaAikX8Do/EWClfGBWpPnJBuyZodEjjzwSVkZlrrbS6qkJEyaEvZm0R5P2sPr222/D/lgfffRRcaiV/JlubSt9u2FS3yeffBICLK3U0v5Yhx9+eHGApb209Lljjz22RHMyAyOthLrjjjvsueees3zDKx00lwAr2U9KT1ZUeJQZwmUeo7IrsJIQUft9Pfroo2HVWelXYr9hw4ZiL62MU10///nPwx5hCvAq84TEzHM+3e0f7BcN/m9/soqMKz6DAAIIIICAR4G6LVtbk74DrenZIzyWR00RC3j9ghgxKaUjgECBBLzOTwRYBergNB1Gq3sU0mhfqzlz5oT9p7SiSv+UDqCSfbGSsCu5BbFHjx7FtxXqqX0Kp957773i2w9Le2bbzLy8FU3Jz1WvNkbXpvAKmTJvq8u138raxH3Hjh32zDPPhL2lFMRpI/n+/ftb3bp1dzt0efXmegth4vX444/nVP7zzz8fNmpPbp/UHmXJSyu0VK/6U3uGZas7l5MQYOWixHsQQAABBGIWaHrmcGt27tiYm0DtzgS8fkF0xkQ5CCBQAwJe5ycCrBoYDLGfUntL6XY/rYrSaiytNNL/Z3viYLLpu34+a9assEeUnlT48MMPF2/sXl6wI6/KBFi6xVBPMxw6dGhYfaXVWwqxDjrooJy7orynEGqV2bBhw8I+XQrrhgwZstvtieW1M9cAK5fVYJkNSwIs/Zn2ztJKtEWLFoVbPDNfegqhbiHUbaD5vgiw8hXj/QgggAACsQnUadHK2qz819jKpl7HAl6/IDomozQEEKgmAa/zEwFWNQ2A2nQa7UmlJwzOnj07rLhq2rRpWMHTvXv33Z5MmKy40h5Ny5cvD08K1O2GCr6SDeCrYwXWsmXLrFu3bjZ9+vTwpL2y9o4qq5/KC7Bkcv/994d9pFq1apX16YaFDrDKuhUxl7Gm2xC1kb3CPa3k0q2GemmTd+2Hte++++ZymOL3EGDlxcWbEUAAAQQiFCDAirDTnJfs9QuiczbKQwCBahDwOj8RYFVD59fGUyRPGNSG4PXq1Qurm7JtAJ7s16Sn8t19990hHGnTpk1YjdWwYcNAk8seWFu3bg0bj+s2uNJ7YJUV5GQLjN59991Qq25XVIimW+tyeZUXYOkY27dvD7cSai+vbEFQeQFWcmvmIYccEmpr3bp11pVnuXjl0qbkPQrf/uM//sPOP//88CTCbPuJlXc8AqzyhPg5AggggEDsAtxCGHsP+qvf6xdEf1JUhAAC1S3gdX4iwKrukVBLzpc8YfDoo48OT8DTE/eeeOKJrIFQsum7Vj7p1kE95e6ss84qIZHrUwi10it5omF5gVC2n2c+0fCMM84IgVouG5nnEmCpQZs2bQq3D77++ut200032fjx44tvJdy2bZtdcMEF4fbF0nuFqa758+fbRRddZCeddNIeAyydJ/FSqKcN6ps3b17CU5vda18xbeaulWFt27YNm+fr3KtXrzbtQZb5SjZ910bvBFi15C8pzUAAAQQQKIhA2MR94BBrOqjkE3wLcnAOkmoBr18QU90pNB4BBIKA1/mJAIsBWiGBZE8q3Q6oV8eOHUvcFph50GRl0V577RVWW61YscKOPPLIrIHLs88+a2PHjrXLL7883GKoYEWBy9SpU8P+UpkbsFckwNJJv/rqKxs3bpzptkLtBaX9uerU2fMT9HINsDKDKD3tT+HREUccEdq6c+fOsNG9bl/s3bt3uN2yQ4cOpmBLt1dqVZraePzxx5cbYGnVmerW7X8KzHTcQw891Hbt2mX/+Z//aVdffXVwU2ioVWFaJbdq1SobMGBACBmvv/768PRCrYLTyjGdXwGXnkyoPbL222+/vMZFUVFReP/GjRvz+hxvRgABBKpawOsFWFW3m+MjgIB/AeYn/31EhQikVcDr/ESAldYRWYB2a/WS9nzSS6uqMm8LzDx8sun7ypUrw6qgW265JTwNsPTrpZdesjFjxoTVS6Vfer/CGJ1PK770qmiApc9qc3mtAmvRokWJkKksllwDLH1eG6WPGjUqBEgXXnhh2CusSZMm4dBaofW73/2ueM+p5HzaZF6hklZW6bWnWwiTz2hS0YquZP+q0rXLWk+JTPazyrzFMVs7VYNuCdVeYfm+CLDyFeP9CCBQXQJeL8Cqq/2cBwEE/AowP/ntGypDIO0CXucnAqy0j8xKtF+D+tRTTzXtT6XN2UvfFpgcOtn0fdq0aVn3ycosQeGPQhztc/Xaa6+Fpwf27NkzrJjq1KlTiZVSlQmwduzYEQI31VQ6ZMpGkk+Apc8/88wzYa+tv/3tb6bgrlevXsWH1T5cul1QK6K04kr7ZU2aNCk8FVGfyTXA0vtUl1Z56Rx6EqKCPq2w0uosPVWwUaNGJZrz3XffmfYjW7Jkib344ovh/Fo9p9spR4wYYe3bt6/QiCDAqhAbH0IAgWoQ8HoBVg1N5xQIIOBcgPnJeQdRHgIpFvA6PxFgpXhQ0nQECiVAgFUoSY6DAAKFFvB6AVbodnI8BBCIT4D5Kb4+o2IE0iLgdX4iwErLCKSdCFShwMsLW1hRh+1VeAYO7U6g4f5W9yejre7BU92VRkEIZAp4vQCjlxBAAAHmJ8YAAgh4FfA6PxFgeR0x1IVARAIEWBF1VoFLrdv+Mqt76DUFPiqHQ6BwAl4vwArXQo6EAAKxCjA/xdpz1I1A7RfwOj8RYNX+sUcLEahyAQKsKif2e4KG+1n9X7/vtz4qS72A1wuw1HcMAAgg4PYx9XQNAggg4PX6iQCLsYkAApUWIMCqNGG8ByDAirfvUlK51wuwlPDTTAQQ2IMA8xPDAwEEvAp4nZ8IsLyOGOpCICIBAqyIOqvApXILYYFBOVzBBbxegBW8oRwQAQSiE2B+iq7LKBiB1Ah4nZ8IsFIzBGkoAlUnQIBVdbZuj6xN3H82weq2u8RtiRSGgAS8XoDROwgggADzE2MAAQS8CnidnwiwvI4Y6kIgIoGioqJQ7caNGyOqmlIRQCANAl4vwNJgTxsRQGDPAsxPjBAEEPAq4HV+IsDyOmKoC4GIBAiwIuosSkUgZQJeL8BS1g00FwEEsggwPzEsEEDAq4DX+YkAy+uIoS4EIhIgwIqosygVgZQJeL0AS1k30FwEECDAYgwggEBEAl6vnwiwIhpElIqAVwECLK89Q10IIOD1AoyeQQABBJifGAMIIOBVwOv8RIDldcRQFwIRCRBgRdRZlIpAygS8XoClrBtoLgIIZBFgfmJYIICAVwGv8xMBltcRQ10IRCRAgBVRZ1EqAikT8HoBlrJuoLkIIECAxRhAAIGIBLxePxFgRTSIKBUBrwIEWF57hroQQMDrBRg9gwACCDA/MQYQQMCrgNf5iQDL64ihLgQiEiDAiqizKBWBlAl4vQBLWTfQXAQQyCLA/MSwQAABrwJe5ycCLK8jhroQiEiAACuizqJUBFIm4PUCLGXdQHMRQIAAizGAAAIRCXi9fiLAimgQUSoCXgUIsLz2DHUhgIDXCzB6BgEEEGB+YgwggIBXAa/zEwGW1xFDXQhEJECAFVFnUSoCKRPwegGWsm6guQggkEWA+YlhgQACXgW8zk8EWF5HDHUhEJEAAVZEnUWpCKRMwOsFWMq6geYigAABFmMAAQQiEvB6/USAFdEgolQEvAoQYHntGepCAAGvF2D0DAIIIMD8xBhAAAGvAl7nJwIsryOGuhCISIAAK6LOolQEUibg9QIsZd1AcxFAIIsA8xPDAgEEvAp4nZ8IsLyOGOpCICIBAqyIOotSEUiZgNcLsJR1A81FAAECLMYAAghEJOD1+okAK6JBRKkIeBUgwPLaM9SFAAJeL8DoGQQQQID5iTGAAAJeBbzOTwRYXkcMdSEQkQABVkSdRakIpEzA6wVYyrqB5iKAQBYB5ieGBQIIeBXwOj8RYHkdMdSFQEQCBFgRdRalIpAyAa8XYCnrBpqLAAIEWIwBBBCISMDr9RMBVkSDiFIR8CpAgOW1Z6gLAQS8XoDRMwgggADzE2MAAQS8CnidnwiwvI4Y6kIgIgECrIg6i1IRSJmA1wuwlHUDzUUAgSwCzE8MCwQQ8CrgdX4iwPI6YqgLgYgECLAi6ixKRSBlAl4vwFLWDTQXAQQIsBgDCCAQkYDX6ycCrIgGEaUi4FWAAMtrz1AXAgh4vQCjZxBAAAHmJ8YAAgh4FfA6PxFgeR0xKa/rxx9/tB07dliDBg1SLhFH87te9G/WYL+j4yjWeZUtm9Wxfsc0sLNPYOw77yrKi0TA6wVYJHyUiQACVSjA/FSFuBwaAQQqJeB1fiLAqlS31syH77vvPhs6dKjde++9dtZZZ+2xiBdeeMFOOOEEGzVqlN14443WpEmTmik6j7N+/PHHNmfOHPv5z39uQ4YMyeOTvt/66aefhv764IMP7MEHH7SOHTu6Kbiy44QAq/BdeebxDWzEbxoW/sAcEYGUCXi9AEtZN9BcBBDIIsD8xLBAAAGvAl7nJwIsryNmD3XV9gArn/bF1H0EWDH1Vs3XqpVYKyc0rflCqACByAW8XoBFzkr5CCBQAAHmpwIgcggEEKgSAa/zEwFWlXR31R40n4CnsitrqrYl2Y+eT/tqor7aeM7KjhNWYBV+VBBgFd6UI6ZTwOsFWDp7g1YjgECmAPMT4wEBBLwKeJ2fCLC8jpg91JVPwFPZYKImePJpX03UVxvPWdlxQoBV+FHBLYSFN+WI6RTwegGWzt6g1QggQIDFGEAAgRgEvF4/EWDFMHpK1ZhPwFNWMJEc4+qrr7YRI0bYLbfcYg8//LC99dZb1rlzZxs+fLgNGzYs655Z3333nT322GN25513mo6vV48ePWz8+PHWrVs3q1u3bomKdeucjr169erw/m3btoX9n37961/bhRdeaJ06dbI6deqEcw8aNMhef/31Ep9XjdOmTSv+M53/2WeftbvuusvWrVtnP/zwg3Xp0sXOO+8869OnjzVq1Gi3Xk1qvu2228JndP4xY8aEz8ydO9euuOIKe/7558NxMl/aj2vx4sX20EMP2WuvvWbt2rWznj172rhx44rrTt6f3CLYvn17u/zyy23GjBn2wAMPWIcOHcLx1d7Se2Al/VDeMCy939muXbtsw4YNoba1a9fa5s2bg738zjnnHGvWrFnWQ7777rs2f/58W7VqlX322Wd28skn22WXXWbffPNNpfZKI8Aqrwdz/7lWXg38VQMbfBybuOeuxjsRKFvA6wUYfYYAAggwPzEGEEDAq4DX+YkAy+uI2UNdhQywFGB8/vnnIQwp/br44ovt2muvLREIffjhhyG8WbFiRdYKZ82aZfpc/fr1w88VSikgS4Ku0h9SILR06dIQvuQSYG3fvt2mTJli8+bNy3r+s88+O2wAv++++xb/fE+fUUjXuHFjW7hw4W4B1ksvvRRCrtKBmg68995728yZM2306NHFbU0CrObNmwczhU56tW3b1h599FFTsFXRAEtBmMIpvfR0Rm3If80114QwsPSrV69etmDBAjvssMNK/Oi5556z888/Pzhnvlq1amWDBw+2W2+9tcKb/RcVFYVDbty4McK/UZSMAAK1WcDrBVhtNqdtCCCQmwDzU25OvAsBBKpfwOv8RIBV/WOh0mcsZIClYk4//XSbPn26HXXUUaaVSgpeFIQPoF0AACAASURBVELttddeIXg55phjioOTK6+8MgQ3CkkUbh199NGm1UDPPPOMXXrppfbRRx+FVUddu3Y1BUdaYbVkyRLT5yZMmGAtW7YM73/77bfDn91///1htZcCl2TVUFnt27lzZ1gtpfNopZVWNf3yl78MK760suif//mfbdGiRaH2zOAtOZ6eajh79mzr3r17qOHJJ5+0Sy65pDjQyVyB9f7775vCMK30Gjt2bFhRdeCBB9rXX38dVpJNnTo1rGC65557rF+/fsEnCbB0XK1iu/nmm4Pdl19+GQIv/TvXpxD++OOPwUYB2e9//3ubNGlScZAoXwVRhx9+eFjl9Zvf/MYaNGhgChe1wkzhloJJhXLy1itpjwImtVn90qJFC9uyZUvoT4VXelX0aZUEWJX+a80BEECgigS8XoBVUXM5LAIIRCTA/BRRZ1EqAikT8Do/EWBFOBALGWApaFFQcvDBBxdL6HayiRMnhgAkc+XPn/70JzvjjDNMK3YUcmlFUeZLt6UNGDAgBC5aHaT3Dxw4MARjutUtCVOSz7zyyit22mmnhVvx1KbWrVuHH5XVvr/+9a82ZMgQa9OmTbh98YADDihx/q+++iqsDnv11VfDCrEjjzwyrC7TCrCXX3451KzwKvP11FNPhRq1kikzwFK9ur1w5MiRIRDKvCVP4ZJqVMCVGb5lBli33357CIMyX/k8hXD9+vXhFs7evXuH0C05f9Ked955J/TbEUccUeIcWp2lYFDhmYI23dqZaZptVV3itmzZMgKsCOcDSkYAgT0LeL0Ao98QQAAB5ifGAAIIeBXwOj8RYHkdMXuoq5ABllYX6ZY73UaX+VIApRVOmXsvPfjgg+FWsySgqlevXqX0klsGdbvf8uXLi2/7K6t9jzzySFjtpFVYCtiyvRTCKPjRbYnaC0p/8U499dSwb5X2+dJKqMxXEggp7EkCrG+//Tas4tKqJAVcJ5544m6n+uSTT0KApZVN2h9Lq6GSgOrFF18Mnzv22GMrFGAl4dUvfvGLECLuv//+xcdJ2qN+0O2aDRs23K023SqoWzIVZOkfrapL2qNja3Vc6VcSPrICq1JDmg8jgIBDAa8XYA6pKAkBBKpZgPmpmsE5HQII5CzgdX4iwMq5C/28sZABVukN0pNWZguwrrvuunArXekNxXOR0cqgL774wrSK6r333jPtL6XNx7Uxum7tUzimjdX1Kqt9yflzOV/SriR0K6udui1RG8Tr2EmApVBL4ZTqzKwr87yZq9SSz5W3wqq8n+v4mzZtst/97nfhVHffffduK6yS9uRikIRRCuTKa08SjPXt2zesOGvSpEkupyh+z9Pd/sF+0aBOXp/x8ua6LVtbk74DrenZI7yURB0IIFBAAa8XYAVsIodCAIFIBZifIu04ykYgBQJe5ycCrAgHXxLwZLtNrXRzcnkKYeYT/vYUYGULtcrj01P8brrpJlOt2jMq2yvXACs5f3nn1M+TwCrzaYvZ2qn3JsfNNYjSZ6oiwNIeVgqdPvjgg7BaLNl7LLO9uT61UJ9JAizt21Xe3lvJajitGktbgJX4Nj1zuDU7d2wuw4v3IIBARAJeL8AiIqRUBBCoIgHmpyqC5bAIIFBpAa/zEwFWpbu2+g+QSyiTVJXcTlb6VsHyjpEtrMo3wEoCmTVr1oR9s44//nj71a9+FTZDT8IZ7SGlVy4rsPI9f3Jc3W7nfQVW8nRH7QuWPJUx28gqr9+yfSaXFWVvvvmm/dM//VPoo7QGWHVatLI2K/+1+v9Cc0YEEKhSAa8XYFXaaA6OAAJRCDA/RdFNFIlAKgW8zk8EWBEOR21IrqcAagP0bPs6ZTZJYYSeYFd636jygpA97YGV7K1Up86ebxlLzjFmzJjwhMDS+08lt63tt99+OQVYFdmDq7w9sPRkQG3WvnLlyrz2wNq6dWvYY0vBU+k9sLSCKtuth2XdQqinNerJinqioVaqaaP6smzz6ftkHHz//fd22WWXhWCqrD29nn766TCmKroHVsy3ECZOBFgRToaUjEAOAl4vwHIonbcggEAtF2B+quUdTPMQiFjA6/xEgBXhoErCEz3lL9uT9ZImKUhROKNVWE888YR16dKluLUVCbDKewph8pRAPW1QYcxtt92220bwSQHaE0ubkOu2vlxvIUzOr2Po6Yh6emHmK3kC38yZM+3hhx+2/v37Fz+F8A9/+EMIqYqKikp85plnnrGhQ4eaTCvyFEI9wVBPRNxnn32KN3HPJ8BSzdpEXwGTPLTZev369csclUnfb9iwIbRHoVPmS09IVD3nn39+OK42u1cYlmzSnu2pigrQ9L477rgj1QEWtxBGOBlSMgI5CHi9AMuhdN6CAAK1XID5qZZ3MM1DIGIBr/MTAVaEgyozpGjXrl0IifR0Pt2mp7Dib3/7mymwuf766+2xxx4z3T44e/Zsa9asWaUCrMyA6PTTT7fp06fbUUcdFY759ttvhyfe3X///WHPq/Hjx9tdd90VArTevXuHMOWwww4rfu+MGTNMTwzUq6wAa/Lkyab3NWrUKLyvdOilwKd79+7WoEGDsBJKgZlWGf32t78NYYxWdumVhHWdO3cOIdEJJ5wQ/lzhlVY+vf766+H/MwMsPV1QG58/++yzwU+b1+vWR+0npScWTp06NezppaBO9nqVt0l76Z8feuihYcWVjj1u3Ljw78w+yjY01fdqj2pT38tHfaHP6VZBrfyaMmWK/fSnPy2xCkx7kWl1lWqXq1bltW3bNgR3Wp13ww03hNOlcQVW2MR94BBrOuicCGcDSkYAgfIEvF6AlVc3P0cAgdovwPxU+/uYFiIQq4DX+YkAK9IRpU3EFQopmNq2bVuZrVDQofftu+++Jd5TkRVYOoCCEK0SUnCT7aUVPgqJFKZl7oFV+r164qBCINWhAOnRRx8t3hdLG8+fcsopxe3S6iAds2HDhiE00molBVTZXgrDFGQdd9xxxT/WCiOFOvPmzdvtI7q9UcfVzzIDLL1RT0rUz5OAK/PDuh1SK71Gjx5dvGIq3wBLxxs0aFDW45cuNDNYUt+r3xUgZnsp2FIopWAr81bE5AmHWr2V+dL7NU4UhlU0wEpWtm3cuDHSv1GUjQACtVXA6wVYbfWmXQggkLsA81PuVrwTAQSqV8Dr/ESAVb3joKBn02ocbb69fPlyW7t2rWl/JL0UDinAOfPMM61r167FK5gyT17RAEvH+O6778LKLt2qprBJL92eqNVWffr0KXE+BV4333xz2CdKT7pTbbplT/tHaZWQVkwpENOxRowYEY6llVaLFy8OP9NntNH7/Pnzi/fQ0vm1MkorvNatWxdCrV/+8pdhE3Ido3RYl1mzwi19RnUonNLT+RSkLVy4cLcAS59T/apF9b/22mth1VPPnj3DiindwpgZEFVXgKW6du3aZQqiVJv6fvPmzaFNWu2m2tq3b591rCXtWbJkiW3ZssVOPvnkEAgqFNPKNAKsgv4V5WAIIOBAwOsFmAMaSkAAgRoWYH6q4Q7g9AggUKaA1/mJAItBm2oB3RI4YcIEW79+fdhTqvS+WqnGyaPxrMDKA4u3IoBAtQp4vQCrVgROhgACLgWYn1x2C0UhgICZeZ2fCLAYnrVaQCu4dJueNpbXqjPtY5X5euONN2zw4MG2//77Z/15rcYpYOMIsAqIyaEQQKCgAl4vwAraSA6GAAJRCjA/RdltFI1AKgS8zk8EWKkYfultpDY2122FyeblF110UQixdu7cGW4J1O2DTz31VNjPShu616tXL71YlWj5ywtbWFGH7RU7QuN2VvfAYVb34GkV+zyfQgABBPYg4PUCjE5DAAEEmJ8YAwgg4FXA6/xEgOV1xFBXwQR0e+CwYcPCPlHZXmVtdF+wAlJwoEoFWP/rU/en46zu381NgRZNRACB6hTwegFWnQacCwEEfAowP/nsF6pCAAFuIWQMIFCjAu+++27YTP7xxx8PG8PrKYk9evSwIUOG2D/+4z9m3ei+RguO7OSFCLCscTur3+UvkbWcchFAwLsAXxC99xD1IZBeAean9PY9LUfAu4DX+YkVWN5HDvUhEIFAYQKsn1n9Lm9H0FpKRACBmAS8XoDFZEitCCBQNQLMT1XjylERQKDyAl7nJwKsyvctR0Ag9QKFCLC0B1bdQ65IvSUACCBQWAGvF2CFbSVHQwCBGAWYn2LsNWpGIB0CXucnAqx0jD9aiUCVClQqwGr8M6vbdhjhVZX2EAdHIL0CXi/A0tsjtBwBBBIB5ifGAgIIeBXwOj8RYHkdMdSFQEQCRUVFodqNGzdGVDWlIoBAGgS8XoClwZ42IoDAngWYnxghCCDgVcDr/ESA5XXEUBcCEQkQYEXUWZSKQMoEvF6ApawbaC4CCGQRYH5iWCCAgFcBr/MTAZbXEUNdCEQkQIAVUWdRKgIpE/B6AZaybqC5CCBAgMUYQACBiAS8Xj8RYEU0iCgVAa8CBFhee4a6EEDA6wUYPYMAAggwPzEGEEDAq4DX+YkAy+uIoS4EIhIgwIqosygVgZQJeL0AS1k30FwEEMgiwPzEsEAAAa8CXucnAiyvI4a6EIhIgAAros6iVARSJuD1Aixl3UBzEUCAAIsxgAACEQl4vX4iwIpoEFEqAl4FCLC89gx1IYCA1wswegYBBBBgfmIMIICAVwGv8xMBltcRQ10IRCRAgBVRZ1EqAikT8HoBlrJuoLkIIJBFgPmJYYEAAl4FvM5PBFheRwx1IRCRAAFWRJ1FqQikTMDrBVjKuoHmIoAAARZjAAEEIhLwev1EgBXRIKJUBLwKEGB57RnqQgABrxdg9AwCCCDA/MQYQAABrwJe5ycCLK8jhroQiEiAACuizqJUBFIm4PUCLGXdQHMRQCCLAPMTwwIBBLwKeJ2fCLC8jhjqQiAiAQKsiDqLUhFImYDXC7CUdQPNRQABAizGAAIIRCTg9fqJACuiQUSpCHgVIMDy2jPUhQACXi/A6BkEEECA+YkxgAACXgW8zk8EWF5HDHUhEJEAAVZEnUWpCKRMwOsFWMq6geYigEAWAeYnhgUCCHgV8Do/EWB5HTHUhUBEAgRYEXUWpSKQMgGvF2Ap6waaiwACBFiMAQQQiEjA6/UTAVZEg4hSEfAqQIDltWeoCwEEvF6A0TMIIIAA8xNjAAEEvAp4nZ8IsLyOGOpCICIBAqyIOotSEUiZgNcLsJR1A81FAIEsAsxPDAsEEPAq4HV+IsDyOmKoCwEEEEAAAQQQQAABBBBAAAEEEEAgCBBgMRAQQAABBBBAAAEEEEAAAQQQQAABBFwLEGC57h6KQwABBBBAAAEEEEAAAQQQQAABBBAgwGIMIIAAAggggAACCCCAAAIIIIAAAgi4FiDAct09FIcAAggggAACCCCAAAIIIIAAAgggQIDFGEAAAQQQQAABBBBAAAEEEEAA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DwKfDjjz/aG2+8YfPmzbM1a9bYZ599Zj169LAxY8ZYnz59rFGjRj4LpyoEEIhaQPPO4MGDbcqUKXbWWWeV2ZaPP/7YFi9ebEuWLLG33nrLOnbsaMOHD7cRI0bYvvvum/Vzu3btsvXr19v8+fNt3bp14T2a18aPH2/dunWzunXrRm1H8QggUFiBZM647bbbwpyhayHNNb1797Zx48ZZ+/bts55w+/bttmzZMlu6dKlt2LDB2rVrZ/379w9zTVmfYX4qbN9xNARqu4C+q7355pt2xx132KpVq2zz5s3WuXNnGzp0qA0ZMsRat25dsGuh6v5eSIBV20cv7UOgwAKapB588EG74IILwsVa6dfYsWNt9uzZ1qxZswKfmcMhgECaBT788EMbNWpUCM3vvffeMgMsBVYKql544YXduHTxdvfdd9sRRxxR4mc7duywG2+80a655hrbtm3bbp+bNWuWXXzxxVa/fv00dwFtRwCB/xX47rvvwrXOFVdckdVEoZQCKoXfmS/NYwq3VqxYsdvnyvoM8xPDDgEE8hEo77taly5dwi/5FLhnvioy15R3rqr4XkiAlc9o4L0IIBBWMwwaNMi++OILmzFjhg0YMCCsuHr11VfDFzx9aVy0aJGdd955VqdOHcQQQACBSgvoN4cKzR9//PFwrLICrG+++cYmTpxoCxcutMmTJ9ukSZOsbdu2tnXr1jBf3XrrrXbOOefYzTffbM2bNy+u67nnngsru/bbb7/wpbR79+7hZ08++WSY17Zs2WIrV660Xr16VbotHAABBOIXUJB+9tln2yGHHGIKuDVnNGjQIMwVN910k91www2mL4maq5JVVTt37gzzy+WXXx5WQGhOOvjgg0NorhXt119/vRUVFdk999xjBx10EPNT/MOEFiBQIwKlv6udfvrpYWGBroXmzp0b5ietSl+wYEGJBQcVuRaqie+FBFg1Mqw4KQJxCihl1yoFfaHTBZqWu2eGVMntPbrw0vJ4fXHkhQACCFRUQKscHn74Ybv66qvDF8MmTZrYRx99VGaA9corr9hpp51mJ5xwQgixWrZsWXzqr776Kqx8WL16dfhHtwfqpXNceumlYWWWvjj269evRLlPPfWUDRw4MIT1pS/2KtouPocAAvEK6BbACy+8MATcCqiSwDtpkX6uIF237jzwwAPhl356/fWvfw3BlVZyZgZb+plWPlx55ZU2c+ZMu/POO8MqUuaneMcIlSNQkwK6/hk9erTNmTMnzEWZ39V0DTVy5EjbtGlT+MVcp06dKjzX1NT3QgKsmhxdnBuByAQ+//zz8BvH//7v/y4x6SXNyPwi+MQTT4TfPvJCAAEEKiLw7bff2mWXXRZWJmiZuy7EtNLzqquuKjPAuu6668Lqhttvvz3cblj6pX0gFETpVkHto6WLur/85S9h9dXee+9t9913nx144IElPqZ5T18m33nnnXD7dOkl9xVpG59BAIF4BbQi9MwzzyyeM7LtJaNf4g0bNiyE79OmTQuN1fyhueb3v/99mIPq1atXAiEJ4Pv27Rt+WajAnvkp3nFC5Qh4FMhcqf78888Xf1eryFxTU98LCbA8jixqQsCpQLJM9Cc/+UlYqZC5uiEpOUn9y/oC6bRplIUAAs4EdJGl2wC1klNhlDZf15c+7TmT7RbC5KJs+fLlplVTxx577G4t0ipRrabSz2655ZbwBVS3PWvFlvZpUEjWuHHjEp/TbT/6AqpwTMc98cQTnUlRDgIIeBNIAizdrqMVEHol81fmqqzMurXKNHk4RRKmMz9561nqQSBugffffz8sRtCiA10vae89vSoy19TU90ICrLjHINUjUK0CyeSmL5PJbwdLF6CLLj3hIvO3jtVaJCdDAIFaIaCl6bqtRvvKJK89BViffvpp+PL3wQcflLlSKrnYOuCAA8JqK62cyGXO2tN5awU2jUAAgYIJJLcY6vbnZDV6WaseMk+abQ5jfipYt3AgBFItoOsp3TaoX8Y99thjYaW6bmlObi+syFxTU98LCbBSPZRpPAL5CeQyUSXvIcDKz5Z3I4BA+QKVDbCSL4g6Uz4BVnJht6enH5ZfPe9AAIE0CCT75mnj5OSBEbkEWMl7Xn755eIQPpcvlcxPaRhVtBGBigskc4SOoBVX8+fPtz59+ljdunWLD1qRuaamvhcSYFV8LPBJBFInkM9EpX1oFGKV3uMhdWg0GAEECiZQqADr+++/D0vnk5VY5a0aTS7sMjdXLlijOBACCNQagX//938PT0zVSw+GOOKII8J/5xNg6UlgDz30kB111FE5rRBlfqo1w4eGIFAlAnrC6dq1a8M89Mc//jGsbJ86dWrY6F177emVT4CVXAvV1PdCAqwqGSYcFIHaKZDPRMUKrNo5BmgVAjUpUKgAK7lYy/UWQlY41GSvc24E4hB46aWXbMyYMfbFF1/Y0qVLrVu3bsWF5xNgsQIrjv6mSgRiFHjvvffCw260l3HmE+XzCbCS1eg19b2QACvGkUfNCNSQgC6qevXqFZ6+wx5YNdQJnBaBFAvsKcBKnoaji7OynhaYbQ+s5Mlgewrd2QMrxYOOpiNQjsCuXbtM+11dcskl1qJFC7vtttvsuOOOK/EpPVX14osvtltvvdUyn/yV+aZse2AxPzH8EECg0ALJtZAexpU8MKIic01NfS8kwCr0iOB4CNRigXyeNqHfPp5zzjm1WIOmIYBAdQsU6imEWhkxb948a9q0aV5P3lm/fr117dq1upvN+RBAwKmAnuSluWTGjBkhtNJ/H3744VmrzfUphPXr1w+3OOvJq/k8GYz5yekgoSwEnAl8/fXXNmHCBHv11VeLf+FXkbmmpr4XEmA5G1CUg4BngS+//NLOO+88+/Of/5x1hYMu5C699NKw70Py5B3P7aE2BBCIS6C8lVBaGTpp0iQra7P1VatW2YABA8Lj7KdMmRKevrN58+awqrR58+ZhSX2bNm1KoGhl14gRI+ydd94pc2VXXIpUiwAChRDYtm1bmEe0UfvIkSNt1qxZ1qpVqzIP/cgjj1i/fv1KzD+Zb37llVfstNNOs759+xavcmd+KkRPcQwE0iOQudpTD5Q48cQTd2t8tu9zFZlraup7IQFWesYzLUWg0gJ6rP21115r06ZNK3HfdHLgN954wwYPHmwHHXSQLVu2zNq2bVvpc3IABBBAIBEoL8DSbxBPOeUUO/nkk23hwoWm5fHJ66uvvrJx48bZ6tWrwz89evQIP0r2ptGKBwVY+oKZ+UqeKKbga8GCBdasWTM6BAEEUi6wffv28As73RI4ffr08N/JZshl0SSrFfbaa68Qsrdv3774rXrE/ZVXXmkzZ860zIdFMD+lfKDRfAQqILB48eKw4GDUqFFZt3xJrmt69uxpeq+ulSoy19TU90ICrAoMCj6CQJoFkpBK+8zMmTPH9PSuRo0ahWWo2t9BXyAXLVoUJk6tbuCFAAIIFEqgvAArCakUoGtFxFVXXRWC9K1bt4ZbfPRlU7c2J4+2T+pKLua0ekI/Uwim15NPPhnmtS1bttjKlSvDHoC8EEAg3QI7d+60uXPnhtBKq640R+i2v/JemSFV7969wxfLDh06mFZy6dZDPSmsqKgoBOn6RSDzU3mi/BwBBLIJvPvuu+H7mb6TTZ48OaxM17WQgnf9Ak9PIPzss8/C9zUtPKjMXFMT3wsJsBj3CCCQl4DSdm30p8dEa/Ir/Ro7dqzNnj2bVQp5qfJmBBDIRaC8AEvH0CoH3fKnC7fSr86dO5d4tH3yc32x1JdJHV9fJku/8vmSmks7eA8CCMQr8Kc//cnOOOMM27RpU7mNKL0C4sMPPwwrQVesWLHbZ9u1a7fb0wv1Juancpl5AwIIlBJ47rnn7Pzzzw/XRKVfe++9d1jtOXr06BLhe0Xmmpr4XkiAxXBHAIG8BTRZKXHXbwzXrFkTgizdjqPHR/fp0yesyOKFAAIIFFoglwBL5/z444/DsvglS5aEi7eOHTva8OHDQ7CljZGzvfQkMW2CPH/+fFu3bl14i+a18ePHmzZ9r1u3bqGbw/EQQCBCgeRpXbmUnu0WHq2C0CpRPexmw4YNpuCqf//+Ya7JvK0w8/jMT7lo8x4EEMgU+J//+Z8w1+iW5eRa6KSTTrJzzz3XOnXqlPVOmYrMNdX9vZAAi3GO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UIsFx3D8UhgAACCCCAAAIIIIAAAggggAACCBBgMQYQQAABBBBAAAEEEEAAAQQQQAABBFwLEGC57h6KQwABBBBAAAEEEEAAAQQQQAABBBAgwGIMIIAAAggggAACCCCAAAIIIIAAAgi4FiDAct09FIcAAggggAACCCCAAAIIIIAAAgggQIDFGEAAAQQQQAABBBBAAAEEEEAA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UIsFx3D8UhgAACCCCAAAIIIIAAAggggAACCBBgMQYQQAABBBBAAAEEEEAAAQQQQAABBFwLEGC57h6KQwABBBBAAAEEEEAAAQQQQAABBBAgwGIMIIAAAggggAACCCCAAAIIIIAAAgi4FiDAct09FIcAAggggAACCCCAAAIIIIAAAgggQIDFGEAAAQQQQAABBBBAAAEEEEAA2ca5wwAAARBJREFU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X+H/BUBRqBJfEU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15041514" cy="150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Google Shape;353;p14"/>
          <p:cNvSpPr txBox="1">
            <a:spLocks/>
          </p:cNvSpPr>
          <p:nvPr/>
        </p:nvSpPr>
        <p:spPr>
          <a:xfrm>
            <a:off x="1214080" y="726028"/>
            <a:ext cx="16616719" cy="216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7039"/>
              </a:lnSpc>
              <a:spcBef>
                <a:spcPts val="0"/>
              </a:spcBef>
              <a:defRPr/>
            </a:pPr>
            <a:r>
              <a:rPr lang="en-US" sz="4800" b="1" spc="-63" dirty="0">
                <a:solidFill>
                  <a:srgbClr val="002060"/>
                </a:solidFill>
                <a:latin typeface="Source Sans Pro" panose="020B0604020202020204" charset="0"/>
              </a:rPr>
              <a:t>Labor Law Reform  </a:t>
            </a:r>
            <a:r>
              <a:rPr lang="en-US" sz="4000" b="1" spc="-63" dirty="0">
                <a:solidFill>
                  <a:schemeClr val="accent2"/>
                </a:solidFill>
                <a:latin typeface="Source Sans Pro" panose="020B0604020202020204" charset="0"/>
              </a:rPr>
              <a:t>Changes in Indonesian Labor Law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698ED97-4D54-E717-2C68-8FD04F252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913622"/>
              </p:ext>
            </p:extLst>
          </p:nvPr>
        </p:nvGraphicFramePr>
        <p:xfrm>
          <a:off x="675898" y="3721446"/>
          <a:ext cx="16738274" cy="6008204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7426539">
                  <a:extLst>
                    <a:ext uri="{9D8B030D-6E8A-4147-A177-3AD203B41FA5}">
                      <a16:colId xmlns:a16="http://schemas.microsoft.com/office/drawing/2014/main" val="3115014466"/>
                    </a:ext>
                  </a:extLst>
                </a:gridCol>
                <a:gridCol w="9311735">
                  <a:extLst>
                    <a:ext uri="{9D8B030D-6E8A-4147-A177-3AD203B41FA5}">
                      <a16:colId xmlns:a16="http://schemas.microsoft.com/office/drawing/2014/main" val="84376318"/>
                    </a:ext>
                  </a:extLst>
                </a:gridCol>
              </a:tblGrid>
              <a:tr h="1008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Improvement </a:t>
                      </a:r>
                    </a:p>
                  </a:txBody>
                  <a:tcPr marL="3685" marR="3685" marT="368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Regression</a:t>
                      </a:r>
                      <a:endParaRPr lang="en-ID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5" marR="3685" marT="368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457914"/>
                  </a:ext>
                </a:extLst>
              </a:tr>
              <a:tr h="5000058">
                <a:tc>
                  <a:txBody>
                    <a:bodyPr/>
                    <a:lstStyle/>
                    <a:p>
                      <a:pPr marL="114300" indent="0" algn="l" fontAlgn="ctr">
                        <a:tabLst>
                          <a:tab pos="7543800" algn="l"/>
                        </a:tabLst>
                      </a:pP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3685" marR="3685" marT="368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  <a:p>
                      <a:pPr marL="285750" indent="-285750" algn="ctr" fontAlgn="ctr"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  <a:p>
                      <a:pPr marL="285750" indent="-285750" algn="ctr" fontAlgn="ctr"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  <a:p>
                      <a:pPr marL="285750" indent="-285750" algn="ctr" fontAlgn="ctr"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  <a:p>
                      <a:pPr marL="285750" indent="-285750" algn="ctr" fontAlgn="ctr"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604020202020204" charset="0"/>
                      </a:endParaRPr>
                    </a:p>
                  </a:txBody>
                  <a:tcPr marL="3685" marR="3685" marT="368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28681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C738094-233F-0DD3-DB19-058B6FDD036B}"/>
              </a:ext>
            </a:extLst>
          </p:cNvPr>
          <p:cNvSpPr/>
          <p:nvPr/>
        </p:nvSpPr>
        <p:spPr>
          <a:xfrm>
            <a:off x="675898" y="1956169"/>
            <a:ext cx="16738274" cy="1473868"/>
          </a:xfrm>
          <a:prstGeom prst="rect">
            <a:avLst/>
          </a:prstGeom>
          <a:solidFill>
            <a:srgbClr val="F396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F1FD3BE-B50A-EB43-54AB-7E08A0DEDF5C}"/>
              </a:ext>
            </a:extLst>
          </p:cNvPr>
          <p:cNvSpPr txBox="1"/>
          <p:nvPr/>
        </p:nvSpPr>
        <p:spPr>
          <a:xfrm>
            <a:off x="1027749" y="2188869"/>
            <a:ext cx="14859922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spcBef>
                <a:spcPct val="0"/>
              </a:spcBef>
              <a:buClr>
                <a:srgbClr val="E46C0A"/>
              </a:buClr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chemeClr val="bg1"/>
                </a:solidFill>
                <a:effectLst/>
              </a:rPr>
              <a:t>The Indonesian Parliament passed the Job Creation Law (Law No. 11/2020) on November 2, 2020, known as Omnibus Law</a:t>
            </a:r>
          </a:p>
          <a:p>
            <a:pPr marL="342900" indent="-342900">
              <a:spcBef>
                <a:spcPct val="0"/>
              </a:spcBef>
              <a:buClr>
                <a:srgbClr val="E46C0A"/>
              </a:buClr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chemeClr val="bg1"/>
                </a:solidFill>
                <a:effectLst/>
              </a:rPr>
              <a:t>On March 21, 2023, the House of Representatives passed an Act with the same title</a:t>
            </a:r>
            <a:r>
              <a:rPr lang="en-US" sz="2200" b="1" i="0" dirty="0">
                <a:solidFill>
                  <a:schemeClr val="bg1"/>
                </a:solidFill>
                <a:effectLst/>
              </a:rPr>
              <a:t>, Law No. 6/2023 on Job Creation</a:t>
            </a:r>
            <a:endParaRPr lang="en-US" sz="2200" b="0" i="0" dirty="0">
              <a:solidFill>
                <a:schemeClr val="bg1"/>
              </a:solidFill>
              <a:effectLst/>
            </a:endParaRPr>
          </a:p>
          <a:p>
            <a:pPr marL="342900" indent="-342900">
              <a:spcBef>
                <a:spcPct val="0"/>
              </a:spcBef>
              <a:buClr>
                <a:srgbClr val="E46C0A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Labor Law No.13/2003 was amended by the Omnibus Law. While certain labor protection have improved, others have declined</a:t>
            </a:r>
          </a:p>
          <a:p>
            <a:pPr marL="342900" indent="-342900">
              <a:spcBef>
                <a:spcPct val="0"/>
              </a:spcBef>
              <a:buClr>
                <a:srgbClr val="E46C0A"/>
              </a:buClr>
              <a:buFont typeface="Arial" panose="020B0604020202020204" pitchFamily="34" charset="0"/>
              <a:buChar char="•"/>
            </a:pPr>
            <a:endParaRPr lang="en-US" sz="2200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D8F466-BB88-9421-87A0-F2524B09547F}"/>
              </a:ext>
            </a:extLst>
          </p:cNvPr>
          <p:cNvSpPr txBox="1"/>
          <p:nvPr/>
        </p:nvSpPr>
        <p:spPr>
          <a:xfrm>
            <a:off x="948116" y="5067300"/>
            <a:ext cx="7069852" cy="434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>
              <a:lnSpc>
                <a:spcPct val="107000"/>
              </a:lnSpc>
            </a:pPr>
            <a:r>
              <a:rPr lang="en-ID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Compensation for contract workers upon termination</a:t>
            </a:r>
          </a:p>
          <a:p>
            <a:pPr>
              <a:lnSpc>
                <a:spcPct val="107000"/>
              </a:lnSpc>
            </a:pPr>
            <a:r>
              <a:rPr lang="en-ID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The legal consequences of the terms of a contract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ID" sz="2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Revision: Worker’s years of service is calculated from the date of fixed-term employment contract begin</a:t>
            </a:r>
          </a:p>
          <a:p>
            <a:pPr>
              <a:lnSpc>
                <a:spcPct val="107000"/>
              </a:lnSpc>
            </a:pPr>
            <a:r>
              <a:rPr lang="en-ID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Prohibition of probation period for contract workers</a:t>
            </a:r>
            <a:endParaRPr lang="en-ID" sz="2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ID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Revision: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not only granted with permanent status, the probation period is counted as working period for the worker. </a:t>
            </a:r>
          </a:p>
          <a:p>
            <a:pPr>
              <a:lnSpc>
                <a:spcPct val="107000"/>
              </a:lnSpc>
            </a:pPr>
            <a:r>
              <a:rPr lang="en-ID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Employment termination notice</a:t>
            </a:r>
          </a:p>
          <a:p>
            <a:pPr>
              <a:lnSpc>
                <a:spcPct val="107000"/>
              </a:lnSpc>
            </a:pPr>
            <a:r>
              <a:rPr lang="en-ID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Unemployment benefit scheme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4F76A1-6CB7-BD39-3829-99E8888456E8}"/>
              </a:ext>
            </a:extLst>
          </p:cNvPr>
          <p:cNvSpPr txBox="1"/>
          <p:nvPr/>
        </p:nvSpPr>
        <p:spPr>
          <a:xfrm>
            <a:off x="8276213" y="4962642"/>
            <a:ext cx="8868788" cy="5301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Fixed-term employment contracts period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extended from 3 to 5 years</a:t>
            </a:r>
            <a:endParaRPr lang="en-ID" sz="23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925" indent="-288925">
              <a:lnSpc>
                <a:spcPct val="107000"/>
              </a:lnSpc>
            </a:pPr>
            <a:r>
              <a:rPr lang="en-ID" sz="23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ID" sz="23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Removal 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limitations to outsourcing certain types of work</a:t>
            </a:r>
            <a:endParaRPr lang="en-ID" sz="23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3838" indent="-223838">
              <a:lnSpc>
                <a:spcPct val="107000"/>
              </a:lnSpc>
            </a:pPr>
            <a:r>
              <a:rPr lang="en-ID" sz="23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Removal 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legal consequences of outsourcing implementation violations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regulate worker employment relations with the outsourced company changed to the company providing the job.</a:t>
            </a:r>
          </a:p>
          <a:p>
            <a:pPr marL="223838" indent="-223838">
              <a:lnSpc>
                <a:spcPct val="107000"/>
              </a:lnSpc>
            </a:pP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Longer overtime hours</a:t>
            </a:r>
          </a:p>
          <a:p>
            <a:pPr marL="223838" indent="-223838">
              <a:lnSpc>
                <a:spcPct val="107000"/>
              </a:lnSpc>
            </a:pP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Removal the Sabbatical leave</a:t>
            </a:r>
          </a:p>
          <a:p>
            <a:pPr marL="223838" indent="-223838">
              <a:lnSpc>
                <a:spcPct val="107000"/>
              </a:lnSpc>
            </a:pP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f. Reduction termination compensation for permanent worker</a:t>
            </a:r>
          </a:p>
          <a:p>
            <a:pPr marL="223838" indent="-223838">
              <a:lnSpc>
                <a:spcPct val="107000"/>
              </a:lnSpc>
            </a:pP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g.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Abolished 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cost of the living survey 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minimum wage formula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h. Exemption of MSMEs workers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receive a number of rights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Simplifies the recruitment of 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Foreign Workers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has the effect of competing with local employees</a:t>
            </a:r>
          </a:p>
          <a:p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583D3121-5E1B-CAF0-E48E-35BBFF2C7E4F}"/>
              </a:ext>
            </a:extLst>
          </p:cNvPr>
          <p:cNvSpPr/>
          <p:nvPr/>
        </p:nvSpPr>
        <p:spPr>
          <a:xfrm rot="16200000" flipV="1">
            <a:off x="-60164" y="749875"/>
            <a:ext cx="1110455" cy="906105"/>
          </a:xfrm>
          <a:prstGeom prst="triangle">
            <a:avLst>
              <a:gd name="adj" fmla="val 4935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28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7719F9D0-E4C9-764A-272E-0B498E1E8A51}"/>
              </a:ext>
            </a:extLst>
          </p:cNvPr>
          <p:cNvSpPr/>
          <p:nvPr/>
        </p:nvSpPr>
        <p:spPr>
          <a:xfrm>
            <a:off x="13792200" y="1638300"/>
            <a:ext cx="4160154" cy="3096662"/>
          </a:xfrm>
          <a:custGeom>
            <a:avLst/>
            <a:gdLst/>
            <a:ahLst/>
            <a:cxnLst/>
            <a:rect l="l" t="t" r="r" b="b"/>
            <a:pathLst>
              <a:path w="1995441" h="1494766">
                <a:moveTo>
                  <a:pt x="0" y="0"/>
                </a:moveTo>
                <a:lnTo>
                  <a:pt x="1995440" y="0"/>
                </a:lnTo>
                <a:lnTo>
                  <a:pt x="1995440" y="1494766"/>
                </a:lnTo>
                <a:lnTo>
                  <a:pt x="0" y="14947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8210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261872" y="2476500"/>
            <a:ext cx="6276391" cy="7239000"/>
            <a:chOff x="1215424" y="8293005"/>
            <a:chExt cx="18780680" cy="2644752"/>
          </a:xfrm>
          <a:solidFill>
            <a:srgbClr val="002060"/>
          </a:solidFill>
        </p:grpSpPr>
        <p:sp>
          <p:nvSpPr>
            <p:cNvPr id="7" name="Rectangle 6"/>
            <p:cNvSpPr/>
            <p:nvPr/>
          </p:nvSpPr>
          <p:spPr>
            <a:xfrm>
              <a:off x="1215424" y="8293005"/>
              <a:ext cx="18780680" cy="2644752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2223252" y="8602084"/>
              <a:ext cx="15897198" cy="202659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>
                <a:spcBef>
                  <a:spcPct val="0"/>
                </a:spcBef>
                <a:buClr>
                  <a:srgbClr val="E46C0A"/>
                </a:buClr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chemeClr val="bg1"/>
                  </a:solidFill>
                  <a:cs typeface="Calibri" panose="020F0502020204030204" pitchFamily="34" charset="0"/>
                </a:rPr>
                <a:t>The </a:t>
              </a:r>
              <a:r>
                <a:rPr lang="en-US" sz="2200" dirty="0" err="1">
                  <a:solidFill>
                    <a:schemeClr val="bg1"/>
                  </a:solidFill>
                  <a:cs typeface="Calibri" panose="020F0502020204030204" pitchFamily="34" charset="0"/>
                </a:rPr>
                <a:t>WageIndicator</a:t>
              </a:r>
              <a:r>
                <a:rPr lang="en-US" sz="2200" dirty="0">
                  <a:solidFill>
                    <a:schemeClr val="bg1"/>
                  </a:solidFill>
                  <a:cs typeface="Calibri" panose="020F0502020204030204" pitchFamily="34" charset="0"/>
                </a:rPr>
                <a:t> CBA Database lists </a:t>
              </a:r>
              <a:r>
                <a:rPr lang="en-US" sz="22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10 main topics </a:t>
              </a:r>
              <a:r>
                <a:rPr lang="en-US" sz="2200" dirty="0">
                  <a:solidFill>
                    <a:schemeClr val="bg1"/>
                  </a:solidFill>
                  <a:cs typeface="Calibri" panose="020F0502020204030204" pitchFamily="34" charset="0"/>
                </a:rPr>
                <a:t>that CBA contents cover: </a:t>
              </a:r>
            </a:p>
            <a:p>
              <a:pPr marL="800100" lvl="1" indent="-342900">
                <a:spcBef>
                  <a:spcPct val="0"/>
                </a:spcBef>
                <a:buClr>
                  <a:srgbClr val="E46C0A"/>
                </a:buClr>
                <a:buFont typeface="Arial" panose="020B0604020202020204" pitchFamily="34" charset="0"/>
                <a:buChar char="•"/>
              </a:pPr>
              <a:r>
                <a:rPr lang="en-US" sz="22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Job titles, </a:t>
              </a:r>
            </a:p>
            <a:p>
              <a:pPr marL="800100" lvl="1" indent="-342900">
                <a:spcBef>
                  <a:spcPct val="0"/>
                </a:spcBef>
                <a:buClr>
                  <a:srgbClr val="E46C0A"/>
                </a:buClr>
                <a:buFont typeface="Arial" panose="020B0604020202020204" pitchFamily="34" charset="0"/>
                <a:buChar char="•"/>
              </a:pPr>
              <a:r>
                <a:rPr lang="en-US" sz="22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Training, </a:t>
              </a:r>
            </a:p>
            <a:p>
              <a:pPr marL="800100" lvl="1" indent="-342900">
                <a:spcBef>
                  <a:spcPct val="0"/>
                </a:spcBef>
                <a:buClr>
                  <a:srgbClr val="E46C0A"/>
                </a:buClr>
                <a:buFont typeface="Arial" panose="020B0604020202020204" pitchFamily="34" charset="0"/>
                <a:buChar char="•"/>
              </a:pPr>
              <a:r>
                <a:rPr lang="en-US" sz="22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Social Security &amp; Pensions, </a:t>
              </a:r>
            </a:p>
            <a:p>
              <a:pPr marL="800100" lvl="1" indent="-342900">
                <a:spcBef>
                  <a:spcPct val="0"/>
                </a:spcBef>
                <a:buClr>
                  <a:srgbClr val="E46C0A"/>
                </a:buClr>
                <a:buFont typeface="Arial" panose="020B0604020202020204" pitchFamily="34" charset="0"/>
                <a:buChar char="•"/>
              </a:pPr>
              <a:r>
                <a:rPr lang="en-US" sz="22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Employment Contracts, </a:t>
              </a:r>
            </a:p>
            <a:p>
              <a:pPr marL="800100" lvl="1" indent="-342900">
                <a:spcBef>
                  <a:spcPct val="0"/>
                </a:spcBef>
                <a:buClr>
                  <a:srgbClr val="E46C0A"/>
                </a:buClr>
                <a:buFont typeface="Arial" panose="020B0604020202020204" pitchFamily="34" charset="0"/>
                <a:buChar char="•"/>
              </a:pPr>
              <a:r>
                <a:rPr lang="en-US" sz="22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Sickness and Disability, </a:t>
              </a:r>
            </a:p>
            <a:p>
              <a:pPr marL="800100" lvl="1" indent="-342900">
                <a:spcBef>
                  <a:spcPct val="0"/>
                </a:spcBef>
                <a:buClr>
                  <a:srgbClr val="E46C0A"/>
                </a:buClr>
                <a:buFont typeface="Arial" panose="020B0604020202020204" pitchFamily="34" charset="0"/>
                <a:buChar char="•"/>
              </a:pPr>
              <a:r>
                <a:rPr lang="en-US" sz="22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Health and Medical Assistance, </a:t>
              </a:r>
            </a:p>
            <a:p>
              <a:pPr marL="800100" lvl="1" indent="-342900">
                <a:spcBef>
                  <a:spcPct val="0"/>
                </a:spcBef>
                <a:buClr>
                  <a:srgbClr val="E46C0A"/>
                </a:buClr>
                <a:buFont typeface="Arial" panose="020B0604020202020204" pitchFamily="34" charset="0"/>
                <a:buChar char="•"/>
              </a:pPr>
              <a:r>
                <a:rPr lang="en-US" sz="22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Work-Family Balance Arrangements, </a:t>
              </a:r>
            </a:p>
            <a:p>
              <a:pPr marL="800100" lvl="1" indent="-342900">
                <a:spcBef>
                  <a:spcPct val="0"/>
                </a:spcBef>
                <a:buClr>
                  <a:srgbClr val="E46C0A"/>
                </a:buClr>
                <a:buFont typeface="Arial" panose="020B0604020202020204" pitchFamily="34" charset="0"/>
                <a:buChar char="•"/>
              </a:pPr>
              <a:r>
                <a:rPr lang="en-US" sz="22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Gender Equality Issues, </a:t>
              </a:r>
            </a:p>
            <a:p>
              <a:pPr marL="800100" lvl="1" indent="-342900">
                <a:spcBef>
                  <a:spcPct val="0"/>
                </a:spcBef>
                <a:buClr>
                  <a:srgbClr val="E46C0A"/>
                </a:buClr>
                <a:buFont typeface="Arial" panose="020B0604020202020204" pitchFamily="34" charset="0"/>
                <a:buChar char="•"/>
              </a:pPr>
              <a:r>
                <a:rPr lang="en-US" sz="22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Working Hours, </a:t>
              </a:r>
            </a:p>
            <a:p>
              <a:pPr marL="800100" lvl="1" indent="-342900">
                <a:spcBef>
                  <a:spcPct val="0"/>
                </a:spcBef>
                <a:buClr>
                  <a:srgbClr val="E46C0A"/>
                </a:buClr>
                <a:buFont typeface="Arial" panose="020B0604020202020204" pitchFamily="34" charset="0"/>
                <a:buChar char="•"/>
              </a:pPr>
              <a:r>
                <a:rPr lang="en-US" sz="22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Wages</a:t>
              </a:r>
            </a:p>
            <a:p>
              <a:pPr marL="342900" indent="-342900">
                <a:spcBef>
                  <a:spcPct val="0"/>
                </a:spcBef>
                <a:buClr>
                  <a:srgbClr val="E46C0A"/>
                </a:buClr>
                <a:buFont typeface="Arial" panose="020B0604020202020204" pitchFamily="34" charset="0"/>
                <a:buChar char="•"/>
              </a:pPr>
              <a:endParaRPr lang="en-US" sz="2200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  <a:p>
              <a:pPr marL="342900" indent="-342900">
                <a:spcBef>
                  <a:spcPct val="0"/>
                </a:spcBef>
                <a:buClr>
                  <a:srgbClr val="E46C0A"/>
                </a:buClr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chemeClr val="bg1"/>
                  </a:solidFill>
                  <a:cs typeface="Calibri" panose="020F0502020204030204" pitchFamily="34" charset="0"/>
                </a:rPr>
                <a:t>Sub-questions are used to analyze each main topic. This specific study </a:t>
              </a:r>
              <a:r>
                <a:rPr lang="en-US" sz="22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analyzes 110 subtopics related to 10 main topics</a:t>
              </a:r>
              <a:endParaRPr lang="en-US" sz="2200" b="1" kern="0" dirty="0">
                <a:solidFill>
                  <a:schemeClr val="bg1"/>
                </a:solidFill>
                <a:cs typeface="Arial"/>
                <a:sym typeface="Arial"/>
              </a:endParaRPr>
            </a:p>
          </p:txBody>
        </p:sp>
      </p:grpSp>
      <p:sp>
        <p:nvSpPr>
          <p:cNvPr id="8" name="AutoShape 6" descr="data:image/png;base64,iVBORw0KGgoAAAANSUhEUgAABLAAAALlCAYAAADUsh+xAAAAAXNSR0IArs4c6QAAIABJREFUeF7snQe0FUW2hjdXgoARFbOYw+hgADGBmNFRwAAq0YAoRowMBlQMmBOYA2POmMAxgQlEUGYUcxwxjDn7zKhv/fVeXfse+oQ+6Vaf+/VaLJHTXb3r29X7VP9n165mf/zxxx/GAQEIQAACEIAABCAAAQhAAAIQgAAEIACBQAk0Q8AK1DOYBQEIQAACEIAABCAAAQhAAAIQgAAEIOAIIGAxECAAAQhAAAIQgAAEIAABCEAAAhCAAASCJoCAFbR7MA4CEIAABCAAAQhAAAIQgAAEIAABCEAAAYsxAAEIQAACEIAABCAAAQhAAAIQgAAEIBA0AQSsoN2DcRCAAAQgAAEIQAACEIAABCAAAQhAAAIIWIwBCEAAAhCAAAQgAAEIQAACEIAABCAAgaAJIGAF7R6MgwAEIAABCEAAAhCAAAQgAAEIQAACEEDAYgxAAAIQgAAEIAABCEAAAhCAAAQgAAEIBE0AASto92AcBCAAAQhAAAIQgAAEIAABCEAAAhCAAAIWYwACEIAABCAAAQhAAAIQgAAEIAABCEAgaAIIWEG7B+MgAAEIQAACEIAABCAAAQhAAAIQgAAEELAYAxCAAAQgAAEIQAACEIAABCAAAQhAAAJBE0DACto9GAcBCEAAAhCAAAQgAAEIQAACEIAABCCAgMUYgAAEIAABCEAAAhCAAAQgAAEIQAACEAiaAAJW0O7BOAhAAAIQgAAEIAABCEAAAhCAAAQgAAEELMYABCAAAQhAAAIQgAAEIAABCEAAAhCAQNAEELCCdg/GQQACEIAABCAAAQhAAAIQgAAEIAABCCBgMQYgAAEIQAACEIAABCAAAQhAAAIQgAAEgiaAgBW0ezAOAhCAAAQgAAEIQAACEIAABCAAAQhAAAGLMQABCEAAAhCAAAQgAAEIQAACEIAABCAQNAEErKDdg3EQgAAEIAABCEAAAhCAAAQgAAEIQAACCFiMAQhAAAIQgAAEIAABCEAAAhCAAAQgAIGgCSBgBe0ejIMABCAAAQhAAAIQgAAEIAABCEAAAhBAwGIMQAACEIAABCAAAQhAAAIQgAAEIAABCARNAAEraPdgHAQgAAEIQAACEIAABCAAAQhAAAIQgAACFmMAAhCAAAQgAAEIQAACEIAABCAAAQhAIGgCCFhBuwfjIAABCEAAAhCAAAQgAAEIQAACEIAABBCwGAMQgAAEIAABCEAAAhCAAAQgAAEIQAACQRNAwAraPRgHAQhAAAIQgAAEIAABCEAAAhCAAAQggIDFGIAABCAAAQhAAAIQgAAEIAABCEAAAhAImgACVtDuwTgIQAACEIAABCAAAQhAAAIQgAAEIAABBCzGAAQgAAEIQAACEIAABCAAAQhAAAIQgEDQBBCwgnYPxkEAAhCAAAQgAAEIQAACEIAABCAAAQggYDEGIAABCEAAAhCAAAQgAAEIQAACEIAABIImgIAVtHswDgIQgAAEIAABCEAAAhCAAAQgAAEIQAABizEAAQhAAAIQgAAEIAABCEAAAhCAAAQgEDQBBKyg3YNxECg/gUse+cWeemOuffLNH2VrvG0rs+07trCDtm1ZtjZpCAIQKA+BX2f/y/7n0gts7ttvlKfB/2+lxbob2AIHHmnNV129rO3SGAQgkJDA3K/ttzeOsj8+u9ds7jcJL85x+vwdrG6ZvaxupVHla5OWIAABCEAAAiUQQMAqAR6XQiBtBKa98ZuddOdPFTP7oG1a2m5dWlSsfRqGAASSE/i895b2x/ffJ7+wgCuar7K6LXrFjQWcySkQgEClCPz+3kX2+5tHV6p5m2+DydZs0e4Va5+GIfDrr79a8+bNrVmzZsCAAAQgkJMAAhYDBAJNiMB1U3+x66f+WrEeD+7WwvbqVnwW1ldffWUHH3ywPfHEE4lsHDdunO26666JrinmZG/fZ599ZpdffrmtssoqxTRTtWvi7P3pp5/spJNOshtvvNHuuece23DDDatmT1O4UYh8P9umS0XRLzH5mbK2/8cff9hbb71ld999t02dOtX+/e9/u/bXWWcd23rrrW2XXXaxVVdddZ4XnbQ9n2WFRmNVJfDss8/azjvvbAMHDrTRo0fb/PPPX9X7Z97s9/+cYr+/c2rFbFAGVt3KJ5bcfmjcSu4QDZRM4Oeff7Z//vOfNnv2bBs5cmSjP0sld4gGIACBihNAwKo4Ym4AgXAIIGCV5ou0vSAjYJXm72KuRsAqhtqf12jMnnPOOXbddddlbaht27Z20EEH2bBhwxq87KTt+SyNFFc3JoHQhBgErMYcDdy7FAJvv/22i+UbbLBBEGJwKX3hWghAoDoEELCqw5m7QCAIAqELWNkghfayEIQzCzCCF/oCIJX5FASs4oEqs3HEiBH28MMP27rrrmtHHnmkdenSxRZaaCFTVtbXX39tDz30kF166aWml57jjjvODjjgALfsRAfjvXj2XJmMQGjfSQhYyfzH2eEQQMAKxxdYAoG0EEDASounsBMCZSCAgFUGiClqghf66jsLAas45nPnzrVzzz3XtBx48ODBdvzxx9sCCywQ29jTTz9tw4cPN9VMueyyy2zjjTdGwCoOO1cVSQABqzhwoXErrhdcVU4CCFjlpElbEGgaBBCwmoaf6SUEHIFaFrB+//1304vt9ddfb9OmTXPZGnqx7dWrl/Xt29fatGnTYBTcddddduihh9rRRx9tQ4cOdddde+219t///te6du3qXqK32WYba9WqVf11uQShuPtna0cv67LR2/r999/ntDXf8P3hhx/sjjvucH+ee+45W3/99W2//fZzbSqLJVqzK5fA8vHHH9utt95qYqNJ5bLLLmvdunWzfffd1/7yl7/EFlf94osv7JZbbrGJEyfaSy+95K7529/+ZkOGDLHll1++3vR8Ly5RfxxxxBH118neBx980N1DzLR8THW7+vfvP49/dFHS83WNanBMnz7d9V33kDCS6x7+msmTJ9f7UPXQNGZUi+2ss84KqsZYGmpgqf6JnsMOHTrY2LFjbemll8467JWNdeWVV9opp5xiBx54oP3973+3Fi1azJOB9emnn9pVV13lfLrIIovYFlts4Z756Lj0N9Hzq1pb9957r6vBp/GvsaZnSeM5M4ZEx7PGq67TGNYzoLGw++6724ABA2zRRRedpx/Zntctt9zSxowZ4+yIq7Gn2KRn/IEHHqi/j2qC6fmM61Mxz3M26En5+Hbef/99u+aaa1yNG8Vk9fGQQw5x8Thz2ZCPTbpGy0j1PI4fP94WW2wx22effdzzNd9885m3RTFBNdLEJVes97Yk5afrstkvW6mBle+bad7Ps30PROO/sipvvvlmF1v1HOp7VM/tZptt5jIxn3rqKbv44ovdc+3jrr4Pot/xxXy/Jxl/hcw1ZOtFF13kxvI//vEP22677eYB8ttvv9n5559vF154ofuO23zzzevPSTJey83PG6E5j2plTpo0yWbMmJFzTpA5t1Axdj2/iqf6TpUfFeP1rOqz6PlRMN27d7dLLrnExc5yz5WSj1iugAAEQiSAgBWiV7AJAhUiUKsCll4I9dKr7I24Q5PC008/3VZeeeX6j/2Eb//993cCRlzNHYkwKirqJ8bZBCzd/8wzz3QvanHHXnvtZSeccIJrRxOyK664wr2oxh0S3E477TT30lbIIXFKbWuCmXmo2PWcOXNc//wLcTYB68033zS9iEsAyzz08q/+9ezZs8FHmtBqyZdeMjIPCVmavG+yySbuo2IELHEVi2z1kCTSHXvssfV1kJKeL7vy+W633XZzRe+j/sh1zVZbbeUm51OmTAmmSH4aBCwJUiqGfeKJJ5qeyXw7UX377bemlz+NTX+ufz4/+eQTJ5ToBVjicPTQC69efjt27Fj/z3omdX+9RGae70+KPsPR8bzppps6QUXPQuax0047OTFTNvoj1/MqkebLL780PYuZAla+Z+3kk0+2HXbYoZ5FMc9ztnhTDB+1lc1mxYZ+/fo5USta98bHpjfeeMMV7NfLrz+8AJDPlrhYn8sWfSZ7Mvnlukb+7N27t4tLFHEv5Fvqz3PyCVjZvo/lIz2fzz//fOxzKtFLQrb/wamY7/dCxl/SuYa+TyUwKxboezr6g5ioKFYpm1SHvi+XXHJJ9/ekz3u+/iblJxv0vX7UUUe57+7MQ+K+vnsHDRpUv4Q7OrfQDzla7p0ZT3Wd5mk9evTIK2AtuOCCZZ0rJRupnA0BCIRMAAErZO9gGwTKTKAWBSz9yqlfayWk6OVUk0RlWqgujsQbLUtSdkTmy6Sf8PkXGE1+d9xxR3edfuGVcPLKK6+4yZbf4TBOwIreX1lKur9+Ka6rq7MXX3zRCT9PPvlkfTuvv/66e0HX5Ewv7Mrw0Av4O++8416iJHwUuqtidNnV9ttv72oCrbTSSm5ieN9999mpp57qsh5kVy4BK/orsDK2vH1qZ8KECc5OZSTJrnbt2rlR+dFHH9lhhx3mMpeUSaFrNPn+7rvvXPbRBRdc4Djo1+fFF1+8KAFL2RUSEfWLrdiob+KtlwKJSnrRvemmm+p3Ukx6vvotMVHiprLtJODpxVm+U+aFfgVW+9GXo6i/xWTUqFGuXpNEjMcff9yNGy/ohbLLY+gCln/x0a6DUX8mDX/RXUz1oiR/SmDQUsTo86UMIMULZfPo8ONm9dVXd+NsvfXWc3FAL6vKdpIIpedIArUyEnX4F3H9XeNA7alel45HH33UxQFlUEQzLzTeVL9LMUFCi8Txv/71rzmfV7X3n//8xz1r6oNedpXdJRFF9mnMqT0xVLaZxmIxz3Mu1sXw+fzzz+2YY45x9cx8fGjfvr0pK0xxxIvSUQEo+gKsF26J/BKE1U/5Qzv9KZarXe1CqZgtgVzZdxIGJVhKiJR4GRUOk/KLxjdlBirLT+LiwgsvnNP+pOO1nOenvQZW9PtYWYV6NtZcc02TUC1fyrf6fm/durUTVfQdrzgtEVQxt2XLls73+q7TUcz3e77xJ/Ep6VxD9ivL+8MPP3TP/gorrNDA7ZobSMw9/PDDXba0YlIx47Xc/JRZrZimZ1/ivUS4pZZaymVSKfbpe93PjyRG6YjyU/zVnGDvvfd23/8S6jQXEz/Ns/R31TbUkW0JYTnnSuV81mgLAhBofAIIWI3vAyyAQNUI1KKA5X/B1GRHL0ZKU48eWkakCaR+0Yy+gPoJnyZamiBrOUg060PLE7RsQRkC5513nnthjBOw/P016fQvkNH7+19g9eKrFzIJVNpBTZNV/Yne009mlWYvMUqT8lyHn/j5XzWjy4gyhbVcApZezvWCrBduCTp6OfTH//zP/zhbNJHVS6fPXNFyB3HN/OVb1ynjSy8VyqDwyyKKycCSP/Vyrl/etYQretxwww3uJUdClibKOpKe/9577zlfSJTThFov2NFDYpyECP3qr5ejNdZYw2XIaFwowyXO31ouIf/pl2cErMJCW7lqtUUFLIkcEqp8gXdZojGoZX16+fUvUBJ7zj77bJeVJX9quWD0iI7lqLDsx7PGjMa5hGh/RJcOaYxqvOjw401t6mV2tdVWa3CNfzmOCs7R5ZLKMpWYnpmd5secxp1iisZt0uc5m6eK5SNhQfZoaZcE8OjyLv9c3XnnnQ0ymKIvwJkio+xTnJJ4IY6Z/PS5F/TlDx/ri+EnEcF/P8TFt2z2FzbaK3NWrQhY+u5RXTsvRImWhBLFeAm4mT/uRMdMdAleMd/v+cZfsXMN/12pmCOxyh+//PKLmxPouffCfanjtVz8/PMbF0e9TyTsan6kH4D0fEf5SfDKzDjz8xU9X/KxfpDSkU3AklhdrrlSZZ46WoUABBqLAAJWY5HnvhBoBAK1KGD961//cpNCZSBpMhhX+NlPZqOikf83vcxGM4u8W/wvp5o8+1924160C7l/1NX+fAliyqbYdtttbYkllsi7ZCpuuOSa4GW+MOcSsDTxVD0hCVRaGqMXz7XXXjurgBY9P7NuR7ZhXYyA5funlxll02i5VnQ5Vua9kp6v7BBlVkRFsMw2VXNIv457Ec37T0s9leGmjIDo4V+yVbcLAauwIFduAWvWrFlOOO3UqVMDA/yLkp43X2OlEAuVTaiXz6iQ6sezskUkLGWOy7iabn68xYkz2Z5XH4f08iybl1tuuXlMVrbEwQcf7P5d50jQTvI8F8Ig1zmZfPyLuQTBbPHBvyBny8CSQKVYFD1eeOEFlw2if88m8OuHCi379bFeYpOE9mL5KQPVbxIQtSXO/lI5lnJ9rQhY+i7PjKvK2tMzoziR+QOLmPnxFxW3ivl+jwowceOvkO/6uLmGzySKij3R512Zy/5HsmKedy1v9/ctBz///Or7NPqjVXR8/vjjjy77WD/QeZ/k45ctzmcTsMo5Vyrl2eJaCEAgPAIIWOH5BIsgUDECtShgedFCLynR4t9RiHHiiZ/wZct2imYe+JeYuAlYIfeP2hJXp0lLI7TEUTWmlJURzRrJNRh8xlG2JYd+MqxfrvPVwPI7uykLS4degpXNppdFFVWNvqD7jC0tI4wrNh1nczEClpYFaRmDXvz94YtqaxmCMs60jMQfSc/3/Ap54Pz4yufv6Ms7AlYhZP8vs0YZQ0nGU1zL+YSwQgQsZc5JEHr33Xddlt3MmTPrN4WIxphixnO+59VnO7766qv1z5WeXWU6aDlyviOauZXkec7XbvTzQvgU4k+fVaNlxsrQ0vLAfDt4+mevEHu9MKYxlZSfBIF849GLaSrM7e0vxK5KnVMrAlZcZrJ/rrVMWwJtZn3IXAJWku/3Qsdf0rmGz+J87LHHGixz9CJotO5fsc97nHDmx1pSfv75VbZ4IYf/nsvHL6mAVc65UiH94BwIQCA9BBCw0uMrLIVAyQRqUcDKtntdoQJWrslo5sQ4bgJWyP0zHed3IVNdj9dee63Bx6pho1+gM7NH4pwfN3GPnucnlNFdzbJNMrV0wWebqe5PtPiqxCwVTPe7h+UTCsolYKkdiQlaXqG6Wl5c8+2rbpWyp6LF+ZOc7/kV8mD5cVKIv327CFiFkP2/2ik+YyhbxkshLeUbl9kELL0Yq+6ddgN75plnst6qVAGrmOfV26xnM9+RufSw0Oc5X7tJ+eTzg+4Xl3WR7wU4Wucnn81ewFLMUA2uJPy0pFgZbdHdWzPvly1rJJ9dlfq8VgSsuO9jP57ELi5zMpeAleT7vdDxl1TAkt2Z2b7+Xoo70dpdxT7vub6XkvKLLsUuZLxWSsDSvcs1VyqkH5wDAQikhwACVnp8haUQKJlALQpY+TJiBC1XBla25TzRDCw/QSuXgOUdqZotqp2lGjaTJ092mR46lGWkZUlRYSbO+fkyOnyavwoR58vAiravX2C1DEu/wOqPF46OP/54V/NKmV35XvAy7S0mYyXahjKbXn75ZVe0Wjb53RK1dFQ1jDJ/lS/k/HyCQhzzfONNQqCEEP1BwCo8ZPmaZoXuQqhaZMq41GYIKuatbLx8wkmcgCV/yU9qQ6KtivhLPFZ7KiK91lprOQFV/ixVwMr3vMZlYBWSNZaPcr7n2Rezj2unGD6VysAqRDzOJjQlWTZaiP1vvfWWi4WdO3cmAyvfAIx8nm8XwnILWEm+3/MJWPlif7a5hv7d18/Sj0FaLqj/V12vzGWFxT7vlRCwcgm4cS7Pxy9pBlb0HqXOlRIMUU6FAARSQAABKwVOwkQIlItALQpYhdSl8EVU42pgqV5KXO0sv/xOE0pf4yFXDaxsNZGS+E5CkQqf6tfauBocmW3lq6nja4d88803iQSszImjdoeTeKVaMBLWtNwnacZMPgHLCxi5ft32dumlWsustLxQOxHG1TuK9iHb+f6FJNtLTpzv/NIhX5Q/s+aaFyGUSYSAVfjo93ViVBRdY2zppZfOebEvXC4/5NpkIdpI3MthtCi/RCotaYsWSY8uCS1VwMr3vH7wwQdOGFbWgRecvZgioTuaqVE42YZn6kUw83nOVVeuGD6F1MDyLLLVwIp7dgqJ9ZlciuFXiP1+w42o/cX6pBzXkYF1boMC717QSfL9nk+AKWT8xc015F+/M6gKtmuTAWVeK55kFnYvZryq/XIKWMXUuJQN+fiVImBlPiNJ50rleMZoAwIQCIcAAlY4vsASCFScQC0KWIXuDKSsneiW9n7CpxfmuN0L/Quyai35XXaK2YUwunOWXkpV90I762VOXOX8aPZOIQJWvl3N1EfVcokuLYqbZPq6G3qRveiii0xFZaOHzzbQ1va+YHWuXQh1bXQXIxWrl+CkX5y1Fbd2fNN//SFGyoCZNGlSfZaLn0Rrp7Lo7pH+Gp9ddt999zkBS0XnJaoVer6ybLxoojYzd77Sv/ldzTQ+/A513p9alhk3bvzuldr9EgGr8JAWZT148GAnmMZtyKAW/cufsvCi9d+KycDKl/GgOljaCUtL0EoVsPzzqhp3sjtz19C459W/+KqAvHYzlA2ZNfJkm+o8aQcyiXnioP9P8jxn81SxfPzzH7eLnwQ6Lf3Vy3wSAcvHej17eh5Vmy96RHde9Zl8Wv4oYTIJP3HLtYtiNvsLH+3lPxMBK17ASvL9nk+AKXau4b3tdyQeNGiQvf/++/bSSy/NU0OymOdd47WcApbs9d/vffr0cTsKK9M1eqi2nOYW+h7WXGWFFVYou4DlM1bLMVcq/xNHixCAQGMSQMBqTPrcGwJVJlCLAlb0pUXF0JXBpJ0F9ZI3Z84cJxQp00ZF0s8666z6YuTReioSeHSdsi90aJmaxBBlMEVflOJekKP333DDDV1WUJcuXUzLcnT91Vdf7Sap/kVOL5vaYloTQt1z8803dxlN+tVf99W/LbzwwgUVR9dkV9lhEtjUzsiRI+2vf/2ra+v+++93/dUvlfkELF9kVr8Ma5cvZSRJYFImivqgF0C9bKp9vcyrb34Cq+WJEqb23ntvW3zxxd29VddDWW3K/BI/1fXyk/+pU6e6HcJ0jQQKZZ1oovrII4+YRJ+oSOBfIsVVXDp27Oh2RtQLpLJIVDxZPjvnnHPcvZOeL9FEYpquFyPtbKb2WrRo4erfqEaZsl6i99D40HjS9uIdOnRoMG7Ub032fb0dBKxkAS5ahF9jRgWY9Sz7DCF9LpHz2muvdTWUNFY1LrSFu45iBKyoKCJRZZdddnHtaYypFpwEXd1LR6kClp5XvexJwNbuhXqetEwx1/Oq+0ZFNNVzUj06PZ+//vqrWx6t8av/ejGvmOc5m6eK5fP555+7Z0SZVnrRHTJkiHtG1Z6eKcVEHUkELMVaL/JJTJfovcMOOzh/SViWmK2Yt8wyyzSIn0n5yS7V0lMs126iYq54JWE/l/3JRnt5z0bAihewRLnQ7/d8Alaxcw3vaf/jh55V3WuPPfZw8atVq1YNBkMx47XcApb/LtYPf9rIRbFvxRVXNAnC+gFBy+/1bETnBPn45cvA0nxAMczvtOoFv3LMlcr7tNEaBCDQ2AQQsBrbA9wfAlUkUIsClvDpZVOZQZr8xB0SdyTyRGtK+Qnf7rvv7l5+ojvdqQ3Vqjj22GNNv5b6jIdsE7B899fLqgQdTcwkmkh00v/HHbqvXsJ23nnnBkuZsg2TuJ16/LkSyvQrr5a15auBpUmzagr52lKZ99NuW6o1pVoy/lCdLDGKK5Csfkhg6tu3r+OXWUsn2r7a3nXXXd2LYlQkyNU3Xa+XWAkMm2yyiWsu6fm6Rj6VLyTQxR16+TnjjDNcrRt/5PKh+iFBQkILAlby4KYXJ4mAWoKZ69BSOwkj0SytYgSsXONS95dIpp1B9aIZ3dEs35LYbC+UEuHUlsZH5qEMqw8//NBlK0Z395SN2sFML4uZGxn4NnSteHgxr5jnOY53sXzU1owZM5wI5AVA376eWz3rqi0WrSGV7wVY1+sciYDKNIs71PbJJ5/shC2/FLQYfmo7G0PdQ5kpij0sIUz2jFe7BlaS7/dCxl++7/q4uUaUkF8qr3/zWb2ZBIsZr+UWsGSTlsvrR51scwItz5To7+tP5uOXLT77Zcr6AU+HYoKK9UukL+dcKdlI5WwIQCBkAghYIXsH2yBQZgK1KmAJk34Z1NbxyprRMi6JUqrZpNpUElH8i51HGp3wacmSMqX00qxCzj169HAZAxIvovVwcr0gJ7m/P1eTWS2H0UupXook5PTr12+e++YbBsq4UBF433cVgVeWhvqvbKdoMdZck0xlHWjpwEMPPeTs0tG1a1cnpulX2EyG+txfM3HiRCeWqR+qSyTxLJOf77eWBMpHyqzRC+CAAQNcMXvdJ7MGlu/b7bff7grLy6/KtFNGnVhFl2HJnqTn+2umT59ut956a/3YUTHvnj17untkFoiPjjffF022NY4kYEmA1K6JCFj5Rm785xII9dKkjBrtCqhxpUM+2XTTTa1///5uuVz02dTnxQhY3pfKnpNopBdsP+4lXut+yrpR5qHEMr/EtlgBS237nbXuuOMO189cz2uUkOKErlFmmJjo+dHzqXEnEbeurq4B0GKe5ziP+F0Ik/Dx7WiplJ4RZUfq2d1yyy1dhqfikJ73JBlYvk3Zo/ikWKWMTnFRTNAPBYo7mTHBX5eUXzS+Kf4oGzWX/cWN9vJcRQZWfAaWvk8K/X7PJ8BEx1+SuUbUw37Zup5diTQ+2yhuFCQZr5UQsHxM1feYBHcJ0vphShnRisHaBTiaPZaPX674rPpi+oFM84LVV1/didTaQKPcc6XyPG20AgEINDYBBKzG9gD3h0AVCaRVwKoEomJ2tKqEHbQJgUoT+GybLhW9xRKTn6lo+02lcQlOyizzS1ujdeJqjYFehpXBkWQDhVpjUM7+pEXAKmefc7XF93u1SHMfCEAAAtUngIBVfebcEQKNRgAB60/0THAbbRhy4yoTQMCqMvAst/NZW9l2RvMbR2y//faxO6OG0YvCrFCNHNUfVL0vZbJFj2jB/rjPC7sDZ0UJIGA1HA98v/NxiFWNAAAgAElEQVR8QAACEKhdAghYtetbegaBeQggYCFg8Vg0PQIIWGH43O9C+MYbb7h6c1qeqqVE0Y0PVE8uurNiGJYnt8JvqBDdHEEbMGgZoZb+SeDSJgjRWl/J78IVngACFgIWTwMEIACBpkIAAaupeJp+QsDMHnphrp096eeKsThom5a2W5cWFWu/nA3zC205adJWyAQqKWDVtV/KFrv5vpC7H4xt+Qqiy9DMYuzBGJ/QkEI2VMgstp7wFpweIVBpAWu+jndasyV6p4Y53++pcRWGQgACEEhMAAErMTIugEB6CfzPT2aj7vzRXnjv97J3YuX2dXbBwNa2wPxlb7oiDTLBrQhWGg2QwE8PTbLvzjml7JY1a9vWFhpxkrXcbIuyt12rDUrEUpbV+PHj6wuQa+MDFYvfY489bKONNpqnGHtaWfgNFbTDp5ZPaoMMFeJXsfW4DRjS2s8g7J77tc3919Zm//NC2c1ptsjmNl+nKWVvt5IN8v1eSbq0DQEIQKBxCSBgNS5/7g4BCEAAAhCAAAQgAAEIQAACEIAABCCQhwACFkMEAhCAAAQgAAEIQAACEIAABCAAAQhAIGgCCFhBuwfjIAABCEAAAhCAAAQgAAEIQAACEIAABBCwGAMQgAAEIAABCEAAAhCAAAQgAAEIQAACQRNAwAraPRgHAQhAAAIQgAAEIAABCEAAAhCAAAQggIDFGIAABCAAAQhAAAIQgAAEIAABCEAAAhAImgACVtDuwTgIQAACEIAABCAAAQhAAAIQgAAEIAABBCzGAAQgAAEIQAACEIAABCAAAQhAAAIQgEDQBBCwgnYPxkEAAhCAAAQgAAEIQAACEIAABCAAAQggYDEGIAABCEAAAhCAAAQgAAEIQAACEIAABIImgIAVtHswDgIQgAAEIAABCEAAAhCAAAQgAAEIQAABizEAAQhAAAIQgAAEIAABCEAAAhCAAAQgEDQBBKyg3YNxEIAABCAAAQhAAAIQgAAEIAABCEAAAghYjAEIQAACEIAABCAAAQhAAAIQgAAEIACBoAkgYAXtHoyDAAQgAAEIQAACEIAABCAAAQhAAAIQQMBiDEAAAhCAAAQgAAEIQAACEIAABCAAAQgETQABK2j3YBwEIAABCEAAAhCAAAQgAAEIQAACEIAAAhZjAAIQgAAEIAABCEAAAhCAAAQgAAEIQCBoAghYQbsH4yAAAQhAAAIQgAAEIAABCEAAAhCAAAQQsBgDEIAABCAAAQhAAAIQgAAEIAABCEAAAkETQMAK2j0YBwEIQAACEIAABCAAAQhAAAIQgAAEIICAxRiAAAQgAAEIQAACEIAABCAAAQhAAAIQCJoAAlbQ7sE4CEAAAhCAAAQgAAEIQAACEIAABCAAAQQsxgAEIAABCEAAAhCAAAQgAAEIQAACEIBA0AQQsIJ2D8ZBIB0EOnfu7AydNWtWOgzGSghAoMkQ+Ne//uX62qlTpybTZzoKAQikgwDxKR1+wkoINEUCocYnBKymOBrpMwTKTAABq8xAaQ4CECgbgVAnYGXrIA1BAAKpJUB8Sq3rMBwCNU8g1PiEgFXzQ48OQqDyBBCwKs+YO0AAAsURCHUCVlxvuAoCEKglAsSnWvImfYFAbREINT4hYNXWOKM3EGgUAghYjYKdm0IAAgUQCHUCVoDpnAIBCNQ4AeJTjTuY7kEgxQRCjU8IWCkeVJgOgVAIIGCF4gnsgAAEMgmEOgHDUxCAAASIT4wBCEAgVAKhxicErFBHDHZBIEUEELBS5CxMhUATIxDqBKyJuYHuQgACMQSITwwLCEAgVAKhxicErFBHDHZBIEUEELBS5CxMhUATIxDqBKyJuYHuQgACCFiMAQhAIEUEQp0/IWClaBBhKgRCJYCAFapnsAsCEAh1AoZnIAABCBCfGAMQgECoBEKNTwhYoY4Y7IJAigggYKXIWZgKgSZGINQJWBNzA92FAARiCBCfGBYQgECoBEKNTwhYoY4Y7IJAigggYKXIWZgKgSZGINQJWBNzA92FAAQQsBgDEIBAigiEOn9CwErRIMJUCIRKAAErVM9gFwQgEOoEDM9AAAIQID4xBiAAgVAJhBqfELBCHTHYBYEUEUDASpGzMBUCTYxAqBOwJuYGugsBCMQQID4xLCAAgVAJhBqfELBCHTHYBYEUEUDASpGzMBUCTYxAqBOwJuYGugsBCCBgMQYgAIEUEQh1/oSAlaJBhKkQCJUAAlaonsEuCEAg1AkYnoEABCBAfGIMQAACoRIINT4hYIU6YrALAikigICVImdhKgSaGIFQJ2BNzA10FwIQiCFAfGJYQAACoRIINT4hYIU6YrALAikigICVImdhKgSaGIFQJ2BNzA10FwIQQMBiDEAAAikiEOr8CQErRYMIUyEQKgEErFA9g10QgECoEzA8AwEIQID4xBiAAARCJRBqfELACnXEYBcEUkQAAStFzsJUCDQxAqFOwJqYG+guBCAQQ4D4xLCAAARCJRBqfELACnXEYBcEUkQAAStFzsJUCDQxAqFOwJqYG+guBCCAgMUYgAAEUkQg1PkTAlaKBhGmQiBUAghYoXoGuyAAgVAnYHgGAhCAAPGJMQABCIRKINT4hIAV6ojBLgikiAACVoqchakQaGIEQp2ANTE30F0IQCCGAPGJYQEBCIRKINT4hIAV6ojBLgikiMDmh0+1Fu03SJHFmAqBhgQWbdvMendqYYO6tgBNjREIdQJWY5jpDgQgUAQB4lMR0LgEAhCoCoFQ4xMCVlXcz01qhcDcuXOtrq7O/eH4kwACFqOhVgj037SFDdmiZa10h36YWagTMJwDAQhAgPjEGIAABEIlEGp8Sr2A9f3339vEiRPt7rvvtpkzZ9q7775r7dq1s6233tp23XVX69mzp7Vt2zbUcdGk7Pr555/tpptusiuvvNL5Sn4aPXq0HXLIIRXn8NRTT1nXrl3tgAMOsAsuuMBat25tX3zxhQ0YMMA+/vhju+2222yNNdawH3/80Y444gi74oorbNq0abbZZps5237//Xd79NFH7dprr7WLLrrIFltsMffv2c6veIcCuwECVmAOwZyiCSgT687hbYq+ngvDIxDqBCw8UlgEAQhUmwDxqdrEuR8EIFAogVDjU2oFrD/++MMeeughO/zww+3111/P6gcJEGPHjrUNNmB5U6GDtVLnXXPNNbbffvs1aP7WW2+1PfbYo1K3rG+3VAHLi11qUCIcAlZDlyFgVXwIc4MqEUDAqhLoKt4m1AlYFRFwKwhAIFACxKdAHYNZEIBAsBnsqRSwJF7dcsstNmzYMDe0lFWjv3fo0MGaN29uv/zyi7322mt23nnn2fXXX28bbbSR/eMf/7C11lqLodiIBE499VQ78cQT7dJLL7WhQ4c6XzXmEZeBlc2ebAJWY9of0r0RsELyBraUQoAlhKXQC/NaXhDD9AtWQQACLHFmDEAAAuESCHX+lEoB64UXXrA999zTfvjhBxs/frxtueWW1qxZs3m8r+WFI0aMcIJJdOlYuMOkdi0LcakdAlb5xhsCVvlY0lLjEFDmVZ8uLWzPTSji3jgeqNxdQ52AVa7HtAwBCKSFAPEpLZ7CTgg0PQKhxqfUCViqo3T88ce77CrVUtKStDjxyg+xd955x/r16+fqHN1zzz223nrrNRh9c+bMsXHjxtn999/vliKqDtKOO+5ohx56qK244ooNztXnWu621FJL2Q033GCzZ8+2M88806ZMmeKuO+igg1xmkeorqd0xY8bYhAkTXBu77babHXfccQ3azGxvxowZds4559jUqVNde3vvvbcNGTLEllhiiVhxTrW/7rrrLnf/L7/80mWgKdtM2Wjdu3dvUGg8uoROWVBaunfjjTfac889V3+v/fff39Wl0iHxT7WpdN2dd95pHTt2nMcGDWrVGOvbt6+dffbZ1qpVq9gnW0vuBg4cOM9nUVHR1zIrtD++sc8++8y0NPH22293fRED1T477LDDGrAuZQmhzxyLdmDdddd1dbNWWGGF2JpZ/lyJZMoWFMMnnnjC2bfNNtu48SWmmWNXQp/Gqfokvy644IKuDpfG+U477ZSVcWOH1M6dOzsTZs2a1dimcH8IQAACDQiEOgHDTRCAAASIT4wBCEAgVAKhxqfUCVgq0t6/f3/77bffnDCw0kor5fS5zvvkk09s8cUXt5Yt/9xZSssQVfj9yCOPdIXfMw8JDeeff77tsssu9SKDF5wkKP3tb3+zk046yb777rsGl0rI6dSpkxOzMmtzSYiQaOSFsULa0zUSMyRo+UP9kQByxx13xPZdosfll1/uhDsvkHgBR9lqKkguMSXzkBCl4uWLLrqo+8gLT1dffbUT0jIPFUMXP4l0Eo2yHfkErG+//TZxf3SvJ5980iS6xdVAk/+uu+46J+TpaAwBS3aJm+6dechHEjglNvqllNGMwTiWqvemaySQhnYgYIXmEeyBAAQ8gVAnYHgIAhCAAPGJMQABCIRKINT4lDoBK06IKMbpfhniBx98YMccc4zLNpJw89VXXznB6JRTTnHZSMqc8S/nXnBS5pUEknPPPddla7Vo0cJuvvlm18YCCyzgrlOmlv5/kUUWsVdffdVl6Tz88MNOWFLmkY5oe/r/o48+2glCyvBS5tgJJ5zgRLpoppIEOe3cp6wgZXtJRFtmmWVcex9++KFdeOGFzi5l+aj+19JLL91AwNH/SBQ77bTT3K58Oh544AEnIEnIu/fee61Xr14N7Ft//fXt4osvbrCb4zfffOOygt5///2ChMRsSwiL7c9///tfGzRokD322GP13NRXiWHKzJP/JNZdddVV1r59+5IELMFIWsRdmWHy2+TJk52YKb7y06+//upsGTVqlGkMKpOvd+/ejrcyriSYbr755m6nxFVXXdUktD7zzDNus4JXXnnF+crvjFjMuK/UNQhYlSJLuxCAQKkEQp2AldovrocABNJPgPiUfh/SAwjUKoFQ41PqBCyfzSOBQiJAMUdUNJEQNHLkyAYFxefOneuWBqp9/ZFINN988zUQnDKXLyoT6+CDD3aCRFy9LW/3scce68SnzPYkcih7q23btvVd0rJHiUT//ve/3bKyLl26OJFqwIABJkEoLgPNL5n86aef3BI3n7nlhT+JPL4tfyOJJKeffrrrqzJ8ZKMOLddUDbFHHnnEZXutvfba9bYVunzQX5BNwCq2P35Hw6OOOsrZHl2+6O3W7pMSDbfddtuqC1haCqllo3HjS0y8gKoln14cPOOMM9wyU2WODR48uMHQVmacsrWUFSgxNLQDASs0j2APBCDgCYQ6AcNDEIAABIhPjAEIQCBUAqHGpyYpYCnLStk7b7zxRtb6TtHlfcqu0rJB/29agqeaS2uuuWb9eJMoJgFIIkScABGXOebb+89//pM1s8Yv04tmbuUa5D5TSMJQ1EZ/f2WMSWTzywR9W9mEQS/EZC4j9HZFM7Zy2VVsEfe4/kick3Cl4vxeoMr34JeyhFBtJ8nA0i6YEkVVZ0x1yrSkNPPQBgTDhw+3mTNn1vtJgqM2J1B9LdUpUwZZpp/y9bOxPn+k+4a2Xot5N1JoLHu4b+UJ1C26mLXu1cfaDJp3eXHl784dIFA4gVAnYIX3gDMhAIFaJUB8qlXP0i8IpJ9AqPEpdQKWf8kvJQPrrbfeckKB6mJJuFlsscXmGWFxO9TFiVrRC32xb9WX0jKw6JFLwFLWlUQyLUvMPJT9tN1227ksMP2JFv2WkKalfFr6pyV1zz77rD3++OP19a2mTZtWv9ws39LLbAKWrzm2+uqr12cK+eWDEsmy2Z3Zj0IErEL74wVILf+MZpnlChPVFLC8fdoYoJDD+0m1zZS9J1HQH8rQUn2xPn36uNppdXV1hTRZ9XMQsKqOPJgbtum/t7Xd96Bg7MEQCGQSCHUChqcgAAEIEJ8YAxCAQKgEQo1PqROwtFOfBB3VmLrooousTZs2iX0e3f2vGAFLNarirvMCVlQ48sblErCytadr465TsW8tYVT/4wrQ+3uWQ8DymWVaduiXEfrlgxIBtdQyWhw/mzNyCVhJ+xMnLuYbBNUUsLx9Dz30UD6z3OdRP6l2lup2yb+ZvtUuhFpCuNpqqxXUbjVPQsCqJu2w7tVskXa2+J0PhmUU1kAgQiDUCRhOggAEIEB8YgxAAAKhEgg1PqVOwMpXMyluAEhsOu+881xR9b322ssVSC8lA6vcApaWiclGX4w92gefgeUzzqI71WknO9XF2njjjd21G2ywgStYrnpaEk/KIWDJFm+DX0aYdPmg2sgmYBXTn7QIWKphVmiGWOa41TLE559/3vlRmVxaaqhDRd5VD0tLWkM6ELBC8kZ1bUHAqi5v7pacQKgTsOQ94QoIQKDWCBCfas2j9AcCtUMg1PiUOgErWoA9s5B63HDRrnTaAU478k2YMMEtxyqkBtbLL79sffv2tWWXXdYtk4vWwCq3gKV6SNrtsGPHjvN0wYtFvq6WMol22GEH22qrreySSy5x9kUPv+Rv+vTpZROwPvroI1dUfLnllnNFyVVE/PPPP88qusX5IZuAVUx/ojWw4pZrxt2/mhlYxdToyhXqVGT/xRdftP3339/tRKi6XxItQzoQsELyRnVtYQlhdXlzt+QEQp2AJe8JV0AAArVGgPhUax6lPxCoHQKhxqfUCVgaEn4HNwk/48ePd8Wuo7Wh/LDRbnRacqWd3Xr16uWWZilDKckuhBJr/DK5fEsPi11COHv27Njd6lTXSsXmlcnjl+/l2oVRQoc+1zU6ypWB5Xndd999bodCFatXTSa/m2Ihj2k2AavY/uTahVD2RHcBPP74402CXteuXRvsEBmXyZXNziRF3HV/b5+Ev3HjxtlCCy3UAJP3rcawdpPU7pAqTK8C+3fffbdtvfXWDc73Rd+V0YWAVciI45xKE3BF3Pv0szZ7NNwxs9L3pX0IJCUQ6gQsaT84HwIQqD0CxKfa8yk9gkCtEAg1PqVSwJJQo5f+YcOGufGhZYFDhw51uwKqHpOWXz3zzDNulzqdp+LoymDq3r17/XjyIpgKgR9zzDFueaGW8ik7S+KDluy1a9fOZUZ17tzZXVdJAUvLAbXznLJs9HcVmv/73//uxAwJcKNHj7bmzZvblClT3DKyv/zlL6bsrA033NDmm28+09JKCSXq83fffVdWAUuN+UwpFafXkrZCd//zwLMJQ8X2xwtAs2bNchlhBx98sBMn5ftHH33U7QL49ddf1/uvXBlY2jFSGXl+TGTrl0TH/fbbz7Hq16+f898qq6xiKlT/0ksvufEl344ZM8ZGjBjhfOhFt80228zOOecct3uhxrOWWeqeErgk1nohNqTg6HnIHxwQgAAEQiIQ6gQsJEbYAgEINA4B4lPjcOeuEIBAfgKhxqdUCljCLSFASwIlPuUqZL7uuuu6pXabbrppgywtiWASEI488sjY6yV6KXtLYpHP7qqUgKXsnPXXX9/Gjh07z0hSNpXqd/maR9GaUZknS3BTVtS///1vJ8JpNztlnnkBKjMDKXp9rkwonSdhb8iQIY7ZFltskWj5oK4vpAZWkv7o3KefftoOPPBAUwZb5iERUAKfxE0Jf6UKWFH7dS9lTE2cONEJiRLQVJcqs3i/HnoJa75+VaaNSXyra+OE2GjB+BtvvNEGDBjQ4DZ+zIpRrs0F9JwUW69LN0TAyv8lwBkQgEDjEAh1AtY4NLgrBCAQEgHiU0jewBYIQCBKINT4lFoBy8P99NNPTTvkSUzQMrEvv/zSZU5JsFLmS+/eva1t27ZZR+OcOXNc5pIyZfSyv8Yaa9iOO+7o6matuOKKsWJAuWtgqT0thVQ9J+0sKMFDS8gkzmjnuVatWjWwQyKWCqorq+y5555zwoZqe/ksNIlMu+22m1vqd9JJJ7nsnjgBJ4mAJcFPgpCygKLtFvqY59uFMGl//H21a5/Euttvv72exTbbbOP8p5piXnwsVcDS/d58803TcsQHH3zQWrRo4bL7unXrllXA0jUSmHSeMvnkXwlryrBSdlacb7XsddKkSXbttdfWj2eNSdVjk4CYOSYRsAodgZwHAQg0VQKhTsCaqj/oNwQg8CcB4hOjAQIQCJVAqPEp9QJWqA4vxK58GV2FtFGtc3wdrAsvvDC2RlO17OA+YRIgAytMv2AVBCBgFuoEDN9AAAIQID4xBiAAgVAJhBqfELAaccSkScDyOxEqg0gZT6oXxgEBT2DGFYtY51W/B0glCbRc0uqWG2Z1K51QybvQNgRqjkCoE7CaA02HIACBxASIT4mRcQEEIFAlAqHGJwSsKg2AuNuELmDNnTvX6urqXP0qFRVXIXIt9dNSNg4IRAkgYFVvPNStONLqVjm1ejfkThBIOYFQJ2Apx4r5EIBAGQgQn8oAkSYgAIGKEAg1PiFgVcTdhTUauoA1Y8YM22677ep3NVRBexUr9wXlC+slZzUFAghYVfRyy/bWvNt/q3hDbgWBdBMIdQKWbqpYDwEIlIMA8akcFGkDAhCoBIFQ4xMCViW8XWCboQtY//nPf+yAAw5wReX79OnjMrCWX375AnvHaU2JAAJWFb2NgFVF2NyqFgiEOgGrBbb0AQIQKI0A8ak0flwNAQhUjkCo8QkBq3I+p2UINBkCCFjVczVLCKvHmjvVBoFQJ2C1QZdeQAACpRAgPpVCj2shAIFKEgg1PiFgVdLrtA2BJkIAAasKjlYR9xWGW12HY6pwM24BgdohEOoErHYI0xMIQKBYAsSnYslxHQQgUGkCocYnBKxKe572IdAECHTu3Nn1ctasWU2gt3QRAhBIE4FQJ2BpYoitEIBAZQgQnyrDlVYhAIHSCYQanxCwSvctLUCgyRNAwGryQwAAEAiWQKgTsGCBYRgEIFA1AsSnqqHmRhCAQEICocYnBKyEjuR0CEBgXgIIWIwKCEAgVAKhTsBC5YVdEIBA9QgQn6rHmjtBAALJCIQanxCwkvmRsyEAgRgCCFgMCwhAIFQCoU7AQuWFXRCAQPUIEJ+qx5o7QQACyQiEGp8QsJL5kbMhAAEELMYABCCQIgKhTsBShBBTIQCBChEgPlUILM1CAAIlEwg1PiFglexaGoAABMjAYgxAAAKhEgh1AhYqL+yCAASqR4D4VD3W3AkCEEhGINT4hICVzI+cDQEIxBBAwGJYQAACoRIIdQIWKi/sggAEqkeA+FQ91twJAhBIRiDU+ISAlcyPnA0BCCBgMQYgAIEUEQh1ApYihJgKAQhUiADxqUJgaRYCECiZQKjxCQGrZNfSAAQgQAYWYwACEAiVQKgTsFB5YRcEIFA9AsSn6rHmThCAQDICocYnBKxkfuRsCEAghgACFsMCAhAIlUCoE7BQeWEXBCBQPQLEp+qx5k4QgEAyAqHGJwSsZH7kbAhAAAGLMQABCKSIQKgTsBQhxFQIQKBCBIhPFQJLsxCAQMkEQo1PCFglu5YGIAABMrAYAxCAQKgEQp2AhcoLuyAAgeoRID5VjzV3ggAEkhEINT4hYCXzI2dDAAIxBBCwGBYQgECoBEKdgIXKC7sgAIHqESA+VY81d4IABJIRCDU+IWAl8yNnQwACCFiMAQhAIEUEQp2ApQghpkIAAhUiQHyqEFiahQAESiYQanxCwCrZtTQAAQiQgcUYgAAEQiUQ6gQsVF7YBQEIVI8A8al6rLkTBCCQjECo8QkBK5kfORsCEIghgIDFsIAABEIlEOoELFRe2AUBCFSPAPGpeqy5EwQgkIxAqPEJASuZHzkbAhBAwGIMQAACKSIQ6gQsRQgxFQIQqBAB4lOFwNIsBCBQMoFQ4xMCVsmupQEIQIAMLMYABCAQKoFQJ2Ch8sIuCECgegSIT9VjzZ0gAIFkBEKNTwhYyfzI2RCAQAwBBCyGBQQgECqBUCdgofLCLghAoHoEiE/VY82dIACBZARCjU8IWMn8yNkQgAACFmMAAhBIEYFQJ2ApQoipEIBAhQgQnyoElmYhAIGSCYQanxCwSnYtDUAAApsfPtVatN8gEYglF25m23dsYYO7tUh0HSdDAAIQSEIg1AlYkj5wLgQgUJsEiE+16Vd6BYFaIBBqfELAqoXRRR8g0MgEihGwvMm7btjCDt62ZSP3gNtDAAK1SiDUCVit8qZfEIBA4QSIT4Wz4kwIQKC6BEKNTwhY1R0Hwd7tjz/+sLlz51qLFmTDBOukBIZV25+lCFjKxLr54DYJesepEIAABAonEOoErPAecCYEIFCrBIhPtepZ+gWB9BMINT4hYDXi2Prxxx/t73//u33yySfWpUsX69atm3Xq1Mnmm2++rFb9/PPPNm3aNJs6dar776mnnmqbbLJJSb347LPP7LzzzrN1113X+vXrV1JbIV38xRdf2IABA+zjjz+22267zdZYY4285onniSeemPM8tSPme++9t/NZXV1d/fny6RFHHGFXXHGF889mm22W957ZTijGfrXVGP4sScBaqJndfAgCVtEDhQshAIGcBEKdgOE2CEAAAsQnxgAEIBAqgVDjEwJWI46YqNghMzbddFO7+eabrUOHDlmteuaZZ2znnXe2jz76yJ1TqkiiNm666SYbOHCg3XjjjU7wqZWjGAGoEAHL81lwwQVt1KhRTrBq3ry5++cQBKzG8GcpApZqYO3VjSWEtfLc0Q8IhEYg1AlYaJywBwIQqD4B4lP1mXNHCECgMAKhxicErML8V5GzomLHHnvs4bKEHn74Ydt2221j76dlYRdccIETuRZddFGbPHkyAlYOz5QiYGUTBuUDZcxdd911dvrpp1u7du3szjvvtM6dO5d9jBRjf2MJksUIWEsu1Mx6rNsc8arsI4cGIQCBKIFQJ2B4CQIQgADxiTEAAQiESiDU+ISA1YgjJipgXXzxxXbJJZe47CplAcUtI/zqq69syJAhtvrqq9uXX35pV111FQJWlQUsfzsvJh511FF2/vnnuyysch9pErC8gDdr1qxyY3bvkssAACAASURBVKA9CEAAAiURCHUCVlKnuBgCEKgJAsSnmnAjnYBATRIINT4hYDXicIsKWA888IDLrNLSwOuvv96WXnrpeSx76qmnbNddd3VL/SZMmJC1zpKED31+9913m6757rvvXP0n1Ws65JBDrGPHjtasWTN7/fXXTZlfs2fPbnCvU045xS2N84fqbj322GM2fvx4mzJliv3666+uttN+++1nO+20k7Vq1ar+XN+nOXPm2JVXXumuGTdunC2xxBJ26KGH2l577WVHH310ve2qH6XPH3roIdfu1ltvbYcffrhtvvnmzsboIdHotddec5zuv/9+e+6559zHG2+8sfXu3duJe7qPP4oRgPwSwkKWZvqlelFe+ZYQisvYsWPtrrvuciLk9ttvbyNHjrS2bds6X6gvyrJr3bq1ZdqvWl4XXnih84Eyv3r06GHHHnusrbjiiq7LhfhT9t1zzz12zTXXuHa0DDKbL5M8GghYSWhxLgQgUE0CoU7AqsmAe0EAAmESID6F6ResggAEzEKNTwhYjTg6M8UO1bc66aSTnPAkISdTvNGSNQlSKhA+ZsyYWAFLIoaEHJ0Xd6i+lpa/de/evSDB4/vvv7fjjz/eLrrootj2Bg0a5ArAe+HI9+mVV16x9ddf34k1/rj33nvd8khf5Fx1t/RvEtiih0SVG264wYlS/pB4pSWWBx98sBN+4g6dLzZLLrmk+7iSApZ2bJSv5IdoBlYuAevJJ5+0/fff33GPHvKJfCbRMU7A+vDDD53Qdfnll8/DSsKkhDQV/88nYMmXI0aMsEsvvTSWn4RD9UfiWdIDASspMc6HAASqRSDUCVi1+s99IACBcAkQn8L1DZZBoKkTCDU+IWA14sjMFDvmn39+69mzpx100EFONIpmICkza/DgwU54kgCkpWuZO91JoFCG1bXXXuvEleHDh7taWb///ru9/fbb7t9uueUWt3ueliwq60dHtqLfv/32mxNnJHoo00q780mUUtaUMonOOussl2UlWySuKRMr2icJM1oWucMOO5hs84XOvYAloUp/lyjVvn17l30mG7U0sk+fPnb11Vfbwgsv7Gx8+eWXrW/fvvbDDz84UUyCTsuWLe2XX36xRx991GUxKZNM10gMqpSAJeHq3XffdWKS+C+33HJ26623uqw2HdkErE8//dSGDh1q9913n8tAO/LII22ppZYyiVMSjbyodMABB8yTgaXsNLESfwlg+vtbb73l2CkTTVlY0WWn2fypjKtddtnFZbcpy2vVVVc1CYMSTiVeSXRUJmAxOyciYDViIOHWEIBATgKhTsBwGwQgAAHiE2MAAhAIlUCo8QkBqxFHTKbY8Ze//MWJL/p3ZSAtvvji9dZJfOjfv79berbBBhvUZzFFl7q98MILTvhZZ5113BIxiVfRw+9gKLFFIsdiiy2WU8B65513rF+/fs4OCUMSXKLHt99+65YFPvvss3bHHXfY2muv3UDAyRRWMgWeww47zM4+++wGSxB9FpHELglDEll0SCwaNmyYy/aScBMV96L1qKLL+UrJwCpkWGgZnwQ6Lf3z9mQTsOS33XbbzYlYEo+8eKj7eI5aOppNwJJAJZHOi4C6Tll2Ege1lDAq9mUTsM444ww77rjjXAaexNDo4fkWW8/rke4b2notGi75zGRYt+TS1rrHTtZm8NBC8HIOBCAAgbIQCHUCVpbO0QgEIJBqAsSnVLsP4yFQ0wRCjU8IWI047DLFjk033dRlMknUiWbCKBNq9OjRTiiSsCXxw2cxFVKryXfRi0Na7qc6Un7ZXzbBQ9lCWpaXS9SQ6KK6Vl4UifZJApTEneiR7/NiRCe17/ugDC79kaBUTFu+BlauYaEstB133NGJjb7+lD8/TsBSlpjEJwlX2XaZ9AJXnIA1ffp0d52WF0YP708Ji4UIklqCueeee9q6667rsrm23HLLeUTOYh+HQgQs33brXfa0BQ4+sthbcR0EIACBRARCnYAl6gQnQwACNUmA+FSTbqVTEKgJAqHGJwSsRhxecWKHz6o5+eST6zONossHtbTwp59+yitgaanb119/bcqi+uCDD+zpp5+2yZMnu8LnEjAkZqh+UlT8UXH4AQMG1BPxGTuFIPKZT/mKmOf7vBDRSW3oPPXtjTfesKlTp9rjjz/ulvbFCUAqfh7tb67+xBVxV4aX7nXCCSfYpEmTXNaZBCkt5cs84vqn3SNVK0x+yGaHz57baqutshZx9/7y90wqYH3yySeOj+qO+WOjjTZyGwMoc09inJaHFnMkEbCUibXYTX/aUMz9uAYCEIBAoQRCnYAVaj/nQQACtUuA+FS7vqVnEEg7gVDjEwJWI46sOLFDNZEkImn5n18G+Mgjj7jlZz4rK5cI9Nlnn7md6lSjKVux80IFrEKykTy+SgtYEpEkvp122mmuyH22oxIClr9XVABSnTJlykWXAuq8ON8UIsp5MSrXLoSlCliyT+NDNcZUu0yCX/RQnTNl26222mqJn4pEAlb7pWyxm+9LfA8ugAAEIFAMgVAnYMX0hWsgAIHaIkB8qi1/0hsI1BKBUOMTAlYjjrI4sUPLBUeNGuUKsU+cONHWW2899/8Sb3xdrGwCVlRgUX0mLUns0qWLLbPMMm6XOh0q4K6jkAwsL2BlZmblQpYvwyrf59nEnieeeMItVZToIiFnk002sTXXXNNWX311V1hen6tvlRSw1O9XX33V9tlnH5s5c6adeeaZroB9tC5VyBlYUb9pWePzzz9vKhCvQvDqjw4VeVc9LL+8tNDHI4mA1WbQftZ2r/0LbZrzIAABCJREINQJWEmd4mIIQKAmCBCfasKNdAICNUkg1PiEgNWIwy2bmBOtPaUaUsrI2nrrret3Jsx2na8DdeCBB7odAjOXuGkQapdD7fhXiIDlaybFFWPPhi2fQJXv8zgBy1+jul3arU/F7DOXuqm+lHb2q7SApUww7eSogvISCcU8umtfsTWwvM+T2J90CWE2n6lPL774otvhUDsRxtXbyveYFCJg1bVfyubvsRPiVT6YfA4BCJSVQKgTsLJ2ksYgAIFUEiA+pdJtGA2BJkEg1PiEgNWIwy+bmKMsI4k0q6yyivXq1cv23XffBkXds12XK2NKNbGUMaRsrkKXEL788svWt29fR0gF2bV7YfRQmyqYPmbMGJswYYKrpZRPoMr3eZyAlW8Jnmpc7bfffi6TKIkAFOf6uBpYmed9//33rgaZluKJjzKW/I6P+XYhVMaWCvW3atWqvtloe0nsTyJgqW6a7q0sPi3BlCAaPX744QcbPny4EzaLEbA6d+7smps1a1YjPlHcGgIQgMC8BEKdgOErCEAAAsQnxgAEIBAqgVDjEwJWI46YbGKH//cnn3zSll12WZdJ5ethydxs1+kcCTnaIe+8886rr2X09ttvu9pR2jFQRzYB6+ijj3bneXElU/SSAKYi4y1atDAtV7zssstcwXHtZicxR5ld+QSqfJ/HiVUSeA455BC3rFKCmYQWCUZaBqfi7Squrh0adSQRgIoVsLxQo8LnEhslCilLTjsfZuvfp59+akOHDjVlWqkQ/2GHHeZ4qUC/6k6de+65ie3PJ2Bl+tPvdKiMsXPOOcctK23ZsqWJr7LbJHBFfZnk0UDASkKLcyEAgWoSCHUCVk0G3AsCEAiTAPEpTL9gFQQgYBZqfELAasTRmUvM8csBZZ7EKGX8SCDJJWDF7TLnu6e6URJ61O7s2bNdfS1fF8vvfPjdd9+503UviVUSN1QIXjvuSaCKOySGSchSTapctvlrixGwdG20BlamHarbpCL3WjrZo0cPu/rqq23hhRd2OxVKWCp1F8K4fqtWmYSnESNGmHbyk4il4ue5+idBUsv0JDxFjw4dOjjxSIxVt0yiYOvWrfPan03AyubPX3/91dmrZZhxh+y47rrrrHv37omfCgSsxMi4AAIQqBKBUCdgVeo+t4EABAImQHwK2DmYBoEmTiDU+ISA1YgDM5fY4Zfvff3113bPPfe4YuyFiEDaZW7cuHF2++23O6FEwtXAgQNt8ODBtvzyyztxRGKJRJ4hQ4a4JpVppewtfaZrVAx97Nix9TW0fv75Z3vsscds/PjxNmXKFCdqqXD67rvv7tqIFvzOJ1Dl+zyb6OR3IVSmkgqPywYtg9Pyyt69e7tsLNny2muv2R133GFrr712XgEozvWFLCH010WXLh533HE2evRok0gkAVDLCqdNm9agPpaumzNnjmOrbCj1Yfvtt3cCobh07do1UQZZNgErlz/ly0mTJrlstunTpzsbNEa0FFL8VlxxxaKeCASsorBxEQQgUAUCoU7AqtB1bgEBCAROgPgUuIMwDwJNmECo8QkBqwkPSroeDgFlZynzKUnB/HCsN5txxSLWedXv402av4PVLbOX1a00KiSTsQUCEGgiBEKdgDUR/HQTAhDIQYD4xPCAAARCJRBqfELACnXEYFdNEfCZXZdffrnLsooe0WL4cZ+nAUROAev/O1C3/KFWt/r5aegONkIAAjVEINQJWA0hpisQgECRBIhPRYLjMghAoOIEQo1PCFgVdz03gIC5JYOq06WaYb4YvmqMffXVV2755imnnGIrr7yy2wVQS/rSdhQiYNn8Haz5Zm+lrWvYCwEIpJxAqBOwlGPFfAhAoAwEiE9lgEgTEIBARQiEGp8QsCribhqFQEMC2ukvXwF1FYVXQXpfrD9NDAsTsFaw5pu9naZuYSsEIFADBEKdgNUAWroAAQiUSID4VCJALocABCpGINT4hIBVMZfTMAQaEvAF1FVAXzsFatdHFcPfcccdSyqgHgLnQgQs1cCqW/nEEMzFBghAoAkRCHUC1oRcQFchAIEsBIhPDA0IQCBUAqHGJwSsUEcMdkEgRQRyF3FfweqW3gvxKkX+xFQI1BKBUCdgtcSYvkAAAsURID4Vx42rIACByhMINT4hYFXe99wBAjVPoHPnzq6Ps2bNqvm+0kEIQCBdBEKdgKWLItZCAAKVIEB8qgRV2oQABMpBINT4hIBVDu/SBgSaOAEErCY+AOg+BAImEOoELGBkmAYBCFSJAPGpSqC5DQQgkJhAqPEJASuxK7kAAhDIJICAxZiAAARCJRDqBCxUXtgFAQhUjwDxqXqsuRMEIJCMQKjxCQErmR85GwIQiCGAgMWwgAAEQiUQ6gQsVF7YBQEIVI8A8al6rLkTBCCQjECo8QkBK5kfORsCEEDAYgxAAAIpIhDqBCxFCDEVAhCoEAHiU4XA0iwEIFAygVDjEwJWya6lAQhAgAwsxgAEIBAqgVAnYKHywi4IQKB6BIhP1WPNnSAAgWQEQo1PCFjJ/MjZEIBADAEELIYFBCAQKoFQJ2Ch8sIuCECgegSIT9VjzZ0gAIFkBEKNTwhYyfzI2RCAAAIWYwACEEgRgVAnYClCiKkQgECFCBCfKgSWZiEAgZIJhBqfELBKdi0NQAACZGAxBiAAgVAJhDoBC5UXdkEAAtUjQHyqHmvuBAEIJCMQanxCwErmR86GAARiCCBgMSwgAIFQCYQ6AQuVF3ZBAALVI0B8qh5r7gQBCCQjEGp8QsBK5kfOhgAEELAYAxCAQIoIhDoBSxFCTIUABCpEgPhUIbA0CwEIlEwg1PiEgFWya2kAAhAgA4sxAAEIhEog1AlYqLywCwIQqB4B4lP1WHMnCEAgGYFQ4xMCVjI/cjYEIBBDAAGLYQEBCIRKINQJWKi8sAsCEKgeAeJT9VhzJwhAIBmBUOMTAlYyP3I2BCCAgMUYgAAEUkQg1AlYihBiKgQgUCECxKcKgaVZCECgZAKhxicErJJdSwMQgAAZWIwBCEAgVAKhTsBC5YVdEIBA9QgQn6rHmjtBAALJCIQanxCwkvmRsyEAgRgCCFgMCwhAIFQCoU7AQuWFXRCAQPUIEJ+qx5o7QQACyQiEGp8QsJL5kbMhAAEELMYABCCQIgKhTsBShBBTIQCBChEgPlUILM1CAAIlEwg1PiFglexaGoAABMjAYgxAAAKhEgh1AhYqL+yCAASqR4D4VD3W3AkCEEhGINT4hICVzI+cDQEIxBBAwGJYQAACoRIIdQIWKi/sggAEqkeA+FQ91twJAhBIRiDU+ISAlcyPnA0BCCBgMQYgAIEUEQh1ApYihJgKAQhUiADxqUJgaRYCECiZQKjxCQGrZNfSAAQgQAYWYwACEAiVQKgTsFB5YRcEIFA9AsSn6rHmThCAQDICocYnBKxkfuRsCEAghgACFsMCAhAIlUCoE7BQeWEXBCBQPQLEp+qx5k4QgEAyAqHGJwSsZH7kbAhAIIbA5odPtRbtN4ANBCCQcgKLtm1mvTu1sEFdW6S8J3+aH+oErGYA0xEIQKBoAsSnotFxIQQgUGECocYnBKwKO57mIdAUCCBgNQUv08emRKD/pi1syBYta6LLoU7AagIunYAABEoiQHwqCR8XQwACFSQQanxCwKqg08vR9BVXXGHDhg2zI444ws4880xr2XLeF4p3333X+vfvb9OnT7d1113XbrvtNltjjTVib+/bu/HGG23AgAHlMLFBGz/++KOzVfeZNm2abbbZZjnvkfT8shucp8FTTz3VTjzxxIL6ctNNN9nAgQPtlFNOsVGjRlXb1Ea9HwJWo+Ln5hAoOwFlYt05vE3Z222MBkOdgDUGC+4JAQiERYD4FJY/sAYCEPiTQKjxCQEr8FGqgdOzZ09be+217eabb7YlllhiHouffPJJ6969e/2/33vvvdarV695zvNi0YwZM3KKXKUgSSpIJT2/FNuKuRYBqzBqCFiFceIsCKSFAAJWWjyFnRCAQJoJhPqCmGam2A4BCJSHQKjxCQGrPP6tWCuff/65DRo0yGbPnm0TJ060Tp06zXOvCy64wI488kg76qij7Morr7RDDjnEJLzMN998Dc798MMPXdbV8ssvb5dccoktuOCCZbc7dEEqaYcRsAojhoBVGCfOgkBaCLCEMC2ewk4IQCDNBEJ9QUwzU2yHAATKQyDU+ISAVR7/VqyV3377zS1HO+OMMyxu2d93331nBx98sL3wwgt2/vnnO+Fq/vnntxtuuMEWX3zxBnY99dRTtsMOO9jo0aPdMr9KHAhYLCGsxLiiTQhAoDoElHnVp0sL23MTirhXhzh3gQAEmjKBUF8Qm7JP6DsEIPB/BEKNTwhYKRih9913n/Xu3Tu2Dtbrr79ue+yxh3Xs2NGUiXX66afbrbfeGputpc/POeccu+eee6xLly71Pf/5559t0qRJdvXVV5tELh2qXbXffvvZTjvtZK1atao/1wtUc+bMcdle48ePt3HjxrmljYceeqjttddedvTRR8fWwPrss89clpjuf/nll1u/fv3sp59+iq2ZJTu6du1qBxxwgKtBpT5JwHvuuedcfa+9997b9t9/f2vXrt08Hvz+++/t+uuvt+uuu85mzpxpG220kQ0fPtyJdyNHjrQkSyjLlYH1+++/2xNPPGGXXXaZTZkyxb788ku37FO+Gzx4sLVt23YesdH3X35r3bp1g8/j6m198cUXLsNuxRVXtOOOO85OO+00x23VVVd1DHfeeWeT/8T/mmuucXYoCy+br5M8Gp07d3anz5o1K8llnAsBCECg4gRCnYBVvOPcAAIQCJ4A8Sl4F2EgBJosgVDjEwJWCoakF6mWXnrpeTKrvLil7CtlVXlhQwKRxB9//PDDD07E+eCDDxq04UUlZWzFHVq+eN5559XX3vIC1iuvvGLrr7++jR07tv4y1d7adtttYwUpZYr9/e9/dyKUF6+aNWvmBJW4ou9ewNpyyy3Niz+Z9vXt29cJZYsuumj9R5988okT0u644455uqN/V39fffXVgmuAlUPAkqA2ZswY9yfu2G677eziiy+21VZbrf7jqICXVMBaaKGFnOgo1jo0brT8dM0117QRI0bYpZdeGmvH4Ycf7mzMFMsKeUQQsAqhxDkQgEBjEAh1AtYYLLgnBCAQFgHiU1j+wBoIQOBPAqHGJwSsFIxSv0xQmUN33nmny7bS4ZcXSvx44IEHXCaNlhL26dPHttpqK5eR5cUIv1Ohsn58fay5c+faSSed5EQLXXvuueeaFyKU6XTCCSfYww8/7LKmlNklUSQqOHXo0MHV0lJmk0Sa5s2bO7syBSl9JuFEIllUvNK5+QQsnSPblE2kjCQd6qvEKPUpWrBePM4++2yXfSRRSDZvsMEG7h7amfGYY45xmU/5dmqMDolSBaw//vjDZbYpW0yZY8qA69Gjh2P19ttvO/633HKLZYpxpQhYDz30kMs6U2acaqZ98803LtNKGWC77LKLbb755m5sKDNL9j3zzDMm8UqipB9HSR8LBKykxDgfAhCoFoFQJ2DV6j/3gQAEwiVAfArXN1gGgaZOINT4hICVkpHpC7VH62D5Au/ffvut26FQgpLECi39U8F2/2/q4iOPPOJEnajg8/LLLzvhpGXLlk5EWWuttRrQUKaSlvn98ssvLqNJOyFGBadjjz12nmLxmYLUeuutVy9eKfOnf//+VldXV3+ffAKWsocylzxKdJE4pdpgEt9kh4533nmnflliZn+iQlIxAlaSYXLKKac423R89NFHbomgWMt3Ehajx8cff+z8pZ0k7777btt6663dx6UKWJkZeGpTddQk7mlppWyKHspkGzZsmKujVkx9NASsJCOEcyEAgWoSCHUCVk0G3AsCEAiTAPEpTL9gFQQgQA0sxkCJBHwB9ugOg/rS69mzp/Xq1as+20pCjYq064+yp7Skz4sXqnMVFbWUlbTnnns6AShu18KoUORFj6jgpPpKquEUPaKfP/jgg06YUSZQnHil6/IJWDvuuKPL3IouE9R1cTWg/HLKbP2JClzquzKi8h0+AyvfedHPowKWsuYkHKr+VLadH31flI2lP1paWYqANX36dOf7jTfeuIHZ3t8S8FQTS8szM7km6Wf03Ee6b2jrtWhW7OVcB4FgCdQtupi17tXH2gwaEqyNGJabAC+IjBAIQCBUAsSnUD2DXRCAQKjxiQyslIxNZVSpQLeKfXtBR4XKVTQ9M9smU8hR/SvtVNimTZsGywp9Rk7c7oYeS6ZQlG+Xwejnm266qUlM0XHhhRfaYYcd5sSZbILXtGnT3HJBHcUIOPn6E92xMamAFbUt25CJE9W8aBQVtTKvj+trMf33RdyV1RXXP9UHU100ZeH5Q0sNd911V7fsVMXfo9lxSR4NBKwktDg3jQTa9N/b2u57UBpNb/I2hzoBa/KOAQAEIBDsLl+4BgIQgECo8ycErJSMTS3j0w56yqJSHSwV5Nb/x+046Iu+qyi46i9J0FCm1IEHHtigsLvPLqqUgKW6SxLOVFdJ9stWX7/LY8+XgSXBpdAi5vn64+9VzV0I40StxhKwdF8Vsb/qqqvcDpKqIRY9tOOklhBGi8kX+nggYBVKivPSSqDZIu1s8TsfTKv5TdruUCdgTdopdB4CEHAEiE8MBAhAIFQCocYnBKxQR0yMXV4MkRDUrVs3l5E1//zzz7Mzoc80ev755+3222+3N954w44++ugGBeDVfL6MJZ1TSgbWtddeawMHDrTx48e7IuZDhw51YpSyyCohYOXrT1PPwIoOKQmKGh8q+H7//ffbzJkz3ccq8q56WEsssUSiJwMBKxEuTk4hAQSsFDrt/00OdQKWXqJYDgEIlIsA8alcJGkHAhAoN4FQ4xMCVrk9XcH2/A6DKoSuYt+qD6UC4GeeeaYrxB49fNH3f/7znzZ16lR78803XTbWwgsvXH9avhpY2tVPtbSU2RRXAytuWV1cRtVXX33lMr9UE0uZP6q7VQkBK18NLL8To3ZFrNYSwkJqYF1zzTXOj0lqYPmi69GlifmWEGYbmqp19uKLLzqRUTsRxtXPyjesEbDyEeLztBNgCWF6PRjqBCy9RLEcAhAoFwHiU7lI0g4EIFBuAqHGJwSscnu6gu35HQZ1i/XXX9+OP/54t7OdMrEyD1/0XUv4JE6ooLfOj9agKnQXwk8//dQmTpxonTp1ylp0PZ8g9eijj7psrJVXXtnZrHpLOsq5hNAXaW/evHmDe+g+EmmUTTZo0CArZhfCYmtgFboLobKgojtEerFy2WWXdXYvs8wy9S72gqB2hixUwPrpp5/sqKOOctl60d0OfaOqkzZ8+HAn7CFgVfAhpunUEXBF3Pv0szZ7NNy5M3UdacIGhzoBa8IuoesQgMD/EyA+MRQgAIFQCYQanxCwQh0xMXb5XQH9MjwtH1Q9rMy6UrrUF32XgCLxQlk+ytqKHnPnznVZP2PGjHHF088991zr3LmzO+W5556zE044wYkZEj5OP/10a9WqVdECVvRexx13nMvsktBUTgFLGWNnn322qX1lp6lf66yzjv388882YcIE1x9lYVVTwJLPlPmm7CbtenjOOedYjx49XN/ffvttx/+WW26xvn37uqV7fldAL3xNnjzZnXPkkUeaaorJfi2VlKCocwoVsOTTu+66y3bbbTfna9khQVKZe8pI0+6U8rN2JlSNrPbt2yd6Mvy4mTVrVqLrOBkCEIBApQmEOgGrdL9pHwIQCJ8A8Sl8H2EhBJoqgVDjEwJWykbkI488Ytttt52zWjvHZS4L9N3xRd8ldm2xxRbzZPH481TU22fmxKFQxtJ5551XXxMpyS6EmVlLWsao9t577z2XIbXVVluVVcCS/dpp79BDDzVlJ2UeErbef/99U3ZTtZYQygYJRBLT9CfukD8vvvjiBsXTJXxJ2Bo2bJipdlf06N27t8u623333RMJWLJjxIgRdumll8ba0aFDB7dUtHv37omfCgSsxMi4AAIQqBKBUCdgVeo+t4EABAImQHwK2DmYBoEmTiDU+ISAlbKB6es4TZ8+3dWmylwWGO2OL8B+xBFHxNbJ8ucqQ0m7G0oM09JDHcrSUV0m7UynzCt/lCJgRZfx+WLhCyywgMk+ZR9FBS/Z0bVrV1c7tpUpOAAAIABJREFUq9BdCL2NEmquv/56J8aoOPlGG23klsdJmNl3333drozVFLBk1++//25PPPGEXXbZZTZlyhT78ssvnT3aHXLw4MENCtv7fvhrxo4d665p165dfTF8FeYXnyQZWGrX+1oF9jWGZIcyw5QBNmTIkPqlnUkfCwSspMQ4HwIQqBaBUCdg1eo/94EABMIlQHwK1zdYBoGmTiDU+ISA1dRHZhPqv7LNVABfyxkz60o1IQwV6SoCVkWw0igEIFAGAqFOwMrQNZqAAARSToD4lHIHYj4EaphAqPEJAauGB11T65rP2tIyxUsuucTVjIoequelZZc777xz7OdNjVc5+zvjikWs86rfl7PJ8rXVckmrW26Y1a10QvnapCUIQCA1BEKdgKUGIIZCAAIVI0B8qhhaGoYABEokEGp8QsAq0bFcHg4BvwvhK6+8YieeeKJbEqei6KoHpl0QR44cabNnz866c2M4PUmfJUELWP+Ps27FkVa3yqnpg4vFEIBASQRCnYCV1CkuhgAEaoIA8akm3EgnIFCTBEKNTwhYNTncmmanchU+90RUyF1/2rZt2zQhVajXaRCwrGV7a97tvxUiQLMQgECoBEKdgIXKC7sgAIHqESA+VY81d4IABJIRCDU+IWAl8yNnB05AIpZ2GRw3bpxNnjzZVPReu+tpJ8Z99tnHunXrZnV1dYH3In3mIWClz2dYDIGmQiDUCVhT4U8/IQCB7ASIT4wOCEAgVAKhxicErFBHDHZBIEUE0iBgsYQwRQMKUyFQRgKhTsDK2EWaggAEUkqA+JRSx2E2BJoAgVDjEwJWExh8dBEClSYQtIClIu4rDLe6DsdUGgPtQwACARIIdQIWICpMggAEqkyA+FRl4NwOAhAomECo8QkBq2AXciIEIJCNQOfOnd1Hs2bNAhIEIACBoAiEOgELChLGQAACjUKA+NQo2LkpBCBQAIFQ4xMCVgHO4xQIQCA3AQQsRggEIBAqgVAnYKHywi4IQKB6BIhP1WPNnSAAgWQEQo1PCFjJ/MjZEIBADAEELIYFBCAQKoFQJ2Ch8sIuCECgegSIT9VjzZ0gAIFkBEKNTwhYyfzI2RCAAAIWYwACEEgRgVAnYClCiKkQgECFCBCfKgSWZiEAgZIJhBqfELBKdi0NQAACZGAxBiAAgVAJhDoBC5UXdkEAAtUjQHyqHmvuBAEIJCMQanxCwErmR86GAARiCCBgMSwgAIFQCYQ6AQuVF3ZBAALVI0B8qh5r7gQBCCQjEGp8QsBK5kfOhgAEELAYAxCAQIoIhDoBSxFCTIUABCpEgPhUIbA0CwEIlEwg1PiEgFWya2kAAhAgA4sxAAEIhEog1AlYqLywCwIQqB4B4lP1WHMnCEAgGYFQ4xMCVjI/cjYEIBBDAAGLYQEBCIRKINQJWKi8sAsCEKgeAeJT9VhzJwhAIBmBUOMTAlYyP3I2BCCAgMUYgAAEUkQg1AlYihBiKgQgUCECxKcKgaVZCECgZAKhxicErJJdSwMQgAAZWIwBCEAgVAKhTsBC5YVdEIBA9QgQn6rHmjtBAALJCIQanxCwkvmRsyEAgRgCCFgMCwhAIFQCoU7AQuWFXRCAQPUIEJ+qx5o7QQACyQiEGp8QsJL5kbMhAAEELMYABCCQIgKhTsBShBBTIQCBChEgPlUILM1CAAIlEwg1PiFglexaGoAABMjAYgxAAAKhEgh1AhYqL+yCAASqR4D4VD3W3AkCEEhGINT4hICVzI+cDQEIxBBAwGJYQAACoRIIdQIWKi/sggAEqkeA+FQ91twJAhBIRiDU+ISAlcyPnA0BCCBgMQYgAIEUEQh1ApYihJgKAQhUiADxqUJgaRYCECiZQKjxCQGrZNfSAAQgQAYWYwACEAiVQKgTsFB5YRcEIFA9AsSn6rHmThCAQDICocYnBKxkfuRsCEAghgACFsMCAhAIlUCoE7BQeWEXBCBQPQLEp+qx5k4QgEAyAqHGJwSsZH7kbAhAAAGLMQABCKSIQKgTsBQhxFQIQKBCBIhPFQJLsxCAQMkEQo1PCFglu5YGIAABMrAYAxCAQKgEQp2AhcoLuyAAgeoRID5VjzV3ggAEkhEINT4hYCXzI2dDAAIxBBCwGBYQgECoBEKdgIXKC7sgAIHqESA+VY81d4IABJIRCDU+IWAl8yNnQwACCFiMAQhAIEUEQp2ApQghpkIAAhUiQHyqEFiahQAESiYQanxCwCrZtTQAAQhsfvhUa9F+A0BAAAIQgEANEli0bTPr3amFDeraogZ7R5cg0HgEQn1BbDwi3BkCEAiFQKjxCQErlBFSQ3b8/vvvpj/NmzevoV7RlVwEELAYHxCAAARqn0D/TVvYkC1a1n5H6SEEqkQg1BfEKnWf20AAAgETCDU+IWDlGDQSYZ577jm75557bPLkyTZjxgx39hprrGHrr7++9e7d23r27Glt27YNeOhV17Q5c+bYSSedZPvvv79tttlm1b15Dd/tqaeesq5du9oBBxxgF1xwgbVu3Tqo3iJgBeUOjIEABCBQEQLKxLpzeJuKtE2jEGiKBEJ9QWyKvqDPEIBAQwKhxicErCwj9bXXXrNjjjnGJk2alHMsb7jhhjZ27FjbeOONGfNmduqpp9qJJ55o06ZNQ8Aq44hAwCojTJqCAAQgAIGiCCBgFYWNiyCQlUCoL4i4DAIQgECo8QkBK2Zsvvrqq7bPPvvYzJkzrUePHjZ8+HAnUC2yyCLWrFkz+/HHH00OvfTSS+2WW26xtdZay2699Vbr2LFjkx/pCFiVGQIIWJXhSqsQgAAEIFA4AZYQFs6KMyFQCIFQXxALsZ1zIACB2iYQanxCwMoYd5999plbpnX33XfbmDFj7Mgjj7RWrVrFjs65c+faeeedZyNHjrTDDjvMzj777Kzn1vbw/rN3CFiV8TQCVmW40ioEIAABCOQnoMyrPl1a2J6bUMQ9Py3OgEDhBEJ9QSy8B5wJAQjUKoFQ4xMCVsaIu+mmm2zgwIE2dOhQV2soX32rjz76yAYPHuyysm688UZbccUVXYu+nVNOOcVGjRo1z7j2Qo+uGTBgQIPPv/jiC5swYYIT0SRcfPfdd67uVrdu3eyQQw5xmV7KBNOh+x5xxBGm2lNXXnmljR8/3saNG2dLLLGEHXrooTZs2DCbb7757Pvvv7eJEyfaXXfdZVOmTLEvv/zSOnToYBtttJE7p3v37lZXV1dvR9T+IUOG2CWXXOJsev311901e++9t+211171tZi8wJLZ0cz+vffee3b99dc7O1RfTP3acccdna2eXWYbP//8sz322GOub7L9119/dcsT99tvP9tpp53mEQ0lLOq8yy+/3P1X/NS/PfbYw/kqn08z71+MP6644gq3jFJM5Y+HHnrI2b311lvb4Ycfbptvvnm9D6P3kx+1JFV85KPtt9/eCaTyc8g1sDp37uy6MWvWrFqN4fQLAhBIKYFQJ2ApxYnZEIBAGQkQn8oIk6YgAIGyEgg1PiFgRdwskUcCkYSaBx54oKAaTn/88Yd9/vnntuiiizbYda9YAUsCkQQjCUJxh0Sn6667zgkyUQHrlVdecYXlJX74495777VevXrZJ5984gSiO+64I7bNBRdc0Ik9/fr1qxdVvP0SUL766iu3nDLzOOqoo+z00093AlIhAtaTTz7pirurj5mH+nX++efbLrvs0kDYkU+OP/54u+iii2JtHzRokMuCk2CnI5oVF3eBRCwv8BXyhBfrDwlYEkLlAwlo0UO8b7jhBrcJQPTIxqddu3a25557uiWroRZxR8AqZDRxDgQg0BgEQp2ANQYL7gkBCIRFgPgUlj+wBgIQ+JNAqPEJASsySt966y0nFEiMuvnmm+tFkWIGcjEClhfQrr32WreTn2pvyRbthvj222+7f1PNLWU/XXzxxS6TyGdgSTCRCKRMqR122MFlXDVv3txatmxpo0ePdsXVlVWmNpZZZhnXpQ8//NAuvPBCO/fcc22bbbZxmVFLL720+8zbr79LVDr55JNtnXXWMWVDKatK4tUCCyzgsro6depUjyjbEsI333zTJDbpvyeccILrg/omO5WddNxxx9lPP/1kd955p3kx5LfffnOi1ogRI1ymlYrDS6RTVpMylc466yyXdRYV0l5++WXr27evLbTQQq5vXbp0cYKYfKtMtfvvv9/Zn5n1FufjUv0hoUr3PPjgg619+/ambD3xv+qqq6xPnz529dVX28ILL+xu/d///tfxUQaTNg+QkKqaa/KRlrJKvNKBgFXM08g1EIBAUyYQ6gSsKfuEvkMAAv9HgPjESIAABEIlEGp8QsCKjJhy1hkqRsB64YUXnLAhoeiaa65xAk/0eOaZZ2znnXd2SwjV/mKLLdZAwDr22GOdUKUlg/6QACKxRkKXxK+VVlqpQZvvvPOOy7ySeHTbbbe5JX1RAUvLBTOvi4pmKl6vrCZ/xAlYylLTckwJTco8kj1+CaS/7uGHH3Z91/I6iTzqg7dt8cUXd2LPUkst1cD2b7/91mWWPfvssy67bO2113Z9kAipNvQnep9HHnnEtttuOycqnXnmmU7cy3WU6o+4umjK6BIviYtit+qqqzbgHRXjvG2+nxIYEbBCDfHYBQEIhEog1AlYqLywCwIQqB4B4lP1WHMnCEAgGYFQ4xMCVkIByws0ce6PZvYUI2DlG1Je/NByOZ8hlktMyteePld9JwlKErpuv/12W3PNNRsIKgcddJBbojf//PM3aC5bDa84Aeubb75x9ap0D9mtTLHMQ8Xz+/fv7/7Z9+2+++5zy+yUhSXRKe6QqKNaXFpWqfpWM2bMcCKVlt1p6WHPnj1tySWXjK03VQifXOcU4w/P++OPP64XDCUeSrhSltUTTzzh6mNlHqqJtdtuuwUrYD3SfUNbr8X/1WXjgEBTIFC36GLWulcfazNoSFPobqr7GOoELNVQMR4CECgLAeJTWTDSCAQgUAECocYnBKyIswvJwKqWgKVaTl9//bXLQvrggw/s6aeftsmTJ7vC5+uuu269+BEVsFQ0XMXNsx1aiigx6d1333VL1pS59PjjjzvRREf0+mIFuDgByy/N9A9Brucr2rczzjjDLS0s5PDF8rXsT0sO/ZI7XausMi0r3H333W2ttdZqUKuskLZ1Trn8ESdgqcaYlg/Kz9EsuKhtYicxTjXNlM3WunXrQk2vynkIWFXBzE0CJNCm/97Wdt+DArQMkzyBUCdgeAgCEIAA8YkxAAEIhEog1PiEgBUZMT6jZrnllnNL3TKX8GUbXHHZSMUKQMpEUu0mFVXXLnRxR1IBS6KOakWpELrEq2xHpQQsz3X27Nl5n89o33KJhZkNRXd7VH+VmXXZZZfZiy++2ODUDTfc0BW633jjjfPaohPK7Y84ASvu3zKN8wxlNwJWQa7jJAhUhUCzRdrZ4nc+WJV7cZPiCIQ6ASuuN1wFAQjUEgHiUy15k75AoLYIhBqfELAi48wvdVMm1j333OMKgBdylEvA0m6BqnGkneu0BG7TTTd1Nqjoui+UruLnOnymTr4MrGhGkoqKqz2JIGpzgw02cMXFtUxQhdQrLWCphpWv3VUs10Ku8+coa+qNN94w1deaNGmSTZkyxX2kul4SKFdbbbWczVXCH8VmYL322msug0xjAgErySjgXAhUlgACVmX5lqP1UCdg5egbbUAAAukmQHxKt/+wHgK1TCDU+ISAlTHqVDxd9Zok6px99tlup798R1IBS7vrjRo1yrRELq5u1oEHHuh22JPgFD38MjKJToUKWBLjtCvhVltt5XYoXHbZZRu0qYws1Z6aPn16xQQsv0ROYpJ2GVQR+kIOX5A9rjh9IddnnvPee++ZCqtLIMwsPh/Xns+iK6c/4gSsX375xUaOHOmEKYlt22677Tzm+AL0oRZxZwlhMSOSa2qBAEsIw/diqBOw8MlhIQQgUGkCxKdKE6Z9CECgWAKhxicErAyPasmYRIK7777bTj75ZFdPKVe9oTlz5tgxxxzjhJmoGOUFB9U2knAUFaN0zcCBA03iUvSabIXRZaKyibRznoSvJEsIcy1l1O6A+lw26qhUBpYEu9GjR7sdElXTSn/XLnzRQzv+afdAFZH3OzC+/PLLrnaVDglOmcKXmGinwTFjxtiECRNs1113daKg7qFdC4cMaVhcWf3VvfWnEAGrEv7ItlzQF2kfOnSoE7Kiwqmy6FTE/qqrrqKIe7ERmOsgUGYCroh7n37WZo/BZW6Z5spNINQJWLn7SXsQgED6CBCf0uczLIZAUyEQanxCwIoZga+++qrts88+NnPmTOvWrZsNGzbMZcUstthiVldXZ1q2p9pK2i1PS9FUq0q1lVQ4vHPnzq5FL76oMLd28ZNg1apVK3vppZecMKbd8j766KMGApbP/trxf9k7EyirymNtFw0NAgEFAopGAYdookKMLQ4QUXGMIiIYBgVMEByAiEC8qIhxQiOiBlTEKY6giKAhJk5oiGjA9AoXo9erccLruIwY48IJxX+935/dOd2c7jP0Oadrn/3stVgaeu9vVz1VXfl8V321jz46PBMdcXv11VftkksuCXOddOUiYOnY3KBBg+z73/9+EEZkZ/PmzcMXAefOnRts/uSTTwouYGltdbGJly4xHT58uGkO1tSpU23SpEnhGOPGjRuDkCdhrq6gV1e0k4CnTrLKykrT8T7NuJJPBx98cBB31Jn27LPP2nHHHWft27e3WbNm2aGHHhoESHU5Pfzww6EDa6uttqp3WHpqOhQjHvUJWKnCqfhMnjzZunbtGnJEX2G88sorg2leO7CivK+urk5KTcdPCEAgJgS8bsBigg8zIQCBIhKgPhURLktDAAKNIuC1PiFg1RPW//u//7Pp06fXiEb1RV+zqiRwSZDp3LlzzW0SXyRC6WhY3UvCzp577mk6mpbagZU6c6nuM/qSnuxRx5REoGXLloW5WLnMwKq7pmxXl9Ff//rX0PWko3X6yp2ufIfQR89F75L4ou4hdT9JQJLP9Q2SV+eU/qR2H0kcFEMJVOkuiXkSsvbff//w44a46+fqhNOAfIlpzZo1a/CXuhjxaGhge6pwmmpYt27dQpecRMy6Ala0nmaYpeZS9HzqAP10X6mMvryZKormU+kQsPKhxjMQgEApCHjdgJXCd94BAQj4JkB98h0frINAkgl4rU8IWA1kpUQXzW2SsKPZROruUbeSBAUNAh84cGDo8FHnT7rriy++CMPDJbCoEyoSrUaNGhWGxKsrq67ooE4cdS8tWrTIJD5IuNJ9emb77bcPHUdTpkypOSKXScCSXTqCpiN1t99+u61ZsybYr+N2Oq6mI3s6Ljl48ODQBaUjeerQylfA0rvULfSb3/wmCFVaU3/UNaVLc6jUSaYjc7JFIlr//v2DsNWvX7+ajq1UnuL45JNP2q233ho4StTaa6+9wlBzHRNMFQ713KZNm2zFihVBqFIXneyQzxLndL+OImYSr6L3Fzoemb44qPdJTLzttttCl9yRRx4ZBDzFuW/fvghYSf5/EXyHAATyIuB1A5aXMzwEAQiUFQHqU1mFE2cgUFYEvNYnBKyySjOcgUDTEKADq2m481YIQCAzAa8bsMyWcwcEIFDuBKhP5R5h/INAfAl4rU8IWPHNKSyHgBsCq+ZvZVU7b2hae7boZhXbjraKHuc3rR28HQIQcEXA6wbMFSSMgQAEmoQA9alJsPNSCEAgCwJe6xMCVhbB4xYIQKBhAi4ErH+bWLH9RKv47lWEDAIQgEAg4HUDRnggAAEIUJ/IAQhAwCsBr/UJActrxmAXBGJEwJOAZVt0sxZ9XokRPUyFAASKScDrBqyYPrM2BCAQDwLUp3jECSshkEQCXusTAlYSsxGfIVBgAr4ErB2sRZ9XC+why0EAAnEl4HUDFlee2A0BCBSOAPWpcCxZCQIQKCwBr/UJAauwcWY1CCSSgCcBSzOwKnackcg44DQEILA5Aa8bMGIFAQhAgPpEDkAAAl4JeK1PCFheMwa7IBAjAi4ErC12sIquoxGvYpQ3mAqBUhDwugErhe+8AwIQ8E2A+uQ7PlgHgSQT8FqfELCSnJX4DoECEaiqqgorVVdXF2hFloEABCBQGAJeN2CF8Y5VIACBOBOgPsU5etgOgfIm4LU+IWCVd97hHQRKQgABqySYeQkEIJAHAa8bsDxc4REIQKDMCFCfyiyguAOBMiLgtT4hYJVRkuEKBJqKAAJWU5HnvRCAQCYCXjdgmezm5xCAQPkToD6Vf4zxEAJxJeC1PiFgxTWjsBsCjgggYDkKBqZAAAK1CHjdgBEmCEAAAtQncgACEPBKwGt9QsDymjHYBYEYEUDAilGwMBUCCSPgdQOWsDDgLgQgkIYA9Ym0gAAEvBLwWp8QsLxmDHZBIEYEELBiFCxMhUDCCHjdgCUsDLgLAQggYJEDEIBAjAh43T8hYMUoiTAVAl4JIGB5jQx2QQACXjdgRAYCEIAA9YkcgAAEvBLwWp8QsLxmDHZBIEYEELBiFCxMhUDCCHjdgCUsDLgLAQikIUB9Ii0gAAGvBLzWJwQsrxmDXRCIEQEErBgFC1MhkDACXjdgCQsD7kIAAghY5AAEIBAjAl73TwhYMUoiTIWAVwIIWF4jg10QgIDXDRiRgQAEIEB9IgcgAAGvBLzWJwQsrxmDXRCIEQEErBgFC1MhkDACXjdgCQsD7kIAAmkIUJ9ICwhAwCsBr/UJActrxmAXBGJEAAErRsHCVAgkjIDXDVjCwoC7EIAAAhY5AAEIxIiA1/0TAlaMkghTIeCVAAKW18hgFwQg4HUDRmQgAAEIUJ/IAQhAwCsBr/UJActrxmAXBGJEAAErRsHCVAgkjIDXDVjCwoC7EIBAGgLUJ9ICAhDwSsBrfULA8pox2AWBGBFAwIpRsDAVAgkj4HUDlrAw4C4EIICARQ5AAAIxIuB1/4SAFaMkwlQIeCWAgOU1MtgFAQh43YARGQhAAALUJ3IAAhDwSsBrfULA8pox2AWBGBFAwIpRsDAVAgkj4HUDlrAw4C4EIJCGAPWJtIAABLwS8FqfELC8Zgx2QSBGBBCwYhQsTIVAwgh43YAlLAy4CwEIIGCRAxCAQIwIeN0/IWDFKIkwFQJeCSBgeY0MdkEAAl43YEQGAhCAAPWJHIAABLwS8FqfELC8Zgx2QSBGBBCwYhQsTIVAwgh43YAlLAy4CwEIpCFAfSItIAABrwS81icELK8Zg10QiBGBAyc9ZZVdflhQi7fespkd2bPSRv2osqDrshgEIJAsAl43YMmKAt5CAALpCFCfyAsIQMArAa/1CQHLa8ZgFwRiRKAYAlbk/vH7VNr4w1rGiAamQgACngh43YB5YoQtEIBA0xCgPjUNd94KAQhkJuC1PiFgZY4dd0AgdgS++eYb++qrr6yysjTdS8UUsNSJtWB8m9jFAIMhAAEfBLxuwHzQwQoIQKApCVCfmpI+74YABBoi4LU+IWDFKG/ffPNNu+eee+zRRx+1Z5991j755BPbddddbf/997fhw4fbj370I2vdunWTePT0009b37597dRTT7Wrr746bzs+++wzO+uss2z+/Pm2cuVK69OnT9b+eOaTtRM53Pjhhx/aiSeeaO+9957de++9IRd0ffDBBzZ79mzr1atXyItSXEUVsNo3swUTELBKEUfeAYFyJOB1A1aOrPEJAhDIjQD1KTde3A0BCJSOgNf6hIBVuhzI+03qppFAMX78eFu/fn296xx++OF27bXX2i677JL3u/J9sCkFrDjwyZdrQ8/VJ2DdfffddtJJJ9ldd90VBK5SXMUUsDQDa/SPOEJYijjyDgiUIwGvG7ByZI1PEIBAbgSoT7nx4m4IQKB0BLzWJwSs0uVA3m+SOBQJETNmzLCBAwdax44drVmzZvbll1/a//7v/9rll19uCxcutEGDBoXupc6dO+f9vqZ8MJ8OrCTxySY25SJgbd2+mR3RqwXiVTZB5x4IQKBeAl43YIQMAhCAAPWJHIAABLwS8FqfELC8Zsy/7fr666/t/PPPt8suu8zuvPPOIGRJuKp7/etf/7KJEyfaHXfcYffff78df/zxzj1Lb16uAlbS+GQT1KYQsKqqqoJp1dXV2ZjIPRCAAARKRsDrBqxkAHgRBCDglgD1yW1oMAwCiSfgtT4hYDlPzVwEnUi4uOiii4LolXpt2rTJVqxYYfPmzbPly5eHo4j9+vWzoUOH2qhRo6xt27ZpSWie0i233GKLFi2yNWvWWLdu3YI49vOf/9y6d+9e80xDRwh11E2i2tKlS033RbO7NLNrwoQJ1rNnzxpRLhd/9fJc7s/EZ/Xq1cHXxx9/3NatW1cyPvIjnW3REUFxPvfcc+2SSy4JM9B23nlnUyee+KXOwNI6iufatWtrxVL5MHny5MBa/BcvXhyY171UpAYMGGAnnHCCXXHFFdaqVausfzsQsLJGxY0QgECJCXjdgJUYA6+DAAQcEqA+OQwKJkEAAoGA1/qEgOU8QXVEcNq0aWEw+g033GBjx461ioqKnKzesGGDzZw5M/xJd9U3O+tPf/qTjRs3zl566aXNHpOQdfvttweRR1d9ApaeHTNmTPh5uqvuOrkIUlqvEHz0tT7xvfjii4O4VvcqJp/oXQ0JWO3btw9ikmZa6eratastW7YsCIjZClgSNKN33HzzzSEmdS8xkNCVTwcfAlZOv5LcDAEIlJCA1w1YCRHwKghAwCkB6pPTwGAWBCCAgEUO5E8gmvGkriB1x4wePdr222+/mjlYDa2sAecSLCRE6St1s2bNsiOOOMJatGhhr776ql1wwQVhdpbW1eysDh06hOXefvttGzlypD355JM2derUIGxIONFRxRtvvNHU1XPwwQfbTTfdZF26dEkrYEk4U9fPbbfdFt5z5plnhvXVDZb67pNPPjkMn1cXWK4CViSeScjJh4+eV1eT+Oy2226hy+mggw6yyspKe/8CViEVAAAgAElEQVT990PHmoSdI488suB8UuPWkID1yCOP2L777mtz5861vffe2z7++GNr165d+Ge6rxDWd4RQYqI6tPbaa68a3pENWuuUU06x//u//wv50KNHj5wSFgErJ1zcDAEIlJAA/4FYQti8CgIQyIkA9SknXNwMAQiUkIDX+kQHVgmTIN9XSYR64IEH7JxzzqnVDSVBav/99w+ClESXrbfeerP5WO+++244IvjCCy+EDp5DDjmklhnvvfdeEC7UbaUjfv379w8/11E6/f2UKVPs0ksvrXWc7IsvvrCzzz7b5syZY48++qgddthhaQWs5557zoYMGWJ77LFHWC8SxyIDnn32WTvuuOPCcTaJLp06dcpLwGoMn48++ih0I7322mtBuPne975Xi4+6syS+STwqNJ9cBCx135166qm1bMv1K4RR3B577DG77777bPfdd69ZrzHHB7XIY/32sR9Ubj6braGcr9i6q7U+4hhrM2psvr8aPAcBCEAgIwGvG7CMhnMDBCBQ9gSoT2UfYhyEQGwJeK1PCFgxSil1P/3+97+3e++9N8yxqnvcTV8g1DFBdRJF16pVq0xH4CQUXXfddaFzp+4VdexIqNEfCR0Srq6//voagSoTpoZmYNX3bNQRpC8mLliwIHw5MZ8OrGj9fPhEws2wYcPClxxbtmy5mbkS93RUsph8GurAeuaZZ0Ic1HWXeuUqYOnZJUuW2ODBg0NXXuoxwuj44IMPPmjHHntspnBv9vN8BKxokdaDhtm3xk/O+Z08AAEIQCAbAl43YNnYzj0QgEB5E6A+lXd88Q4CcSbgtT4hYMU0qzT7Scf8/vznP9vDDz9sDz30UBjMrq4sHfE78MADg2cSuyTOpBvsHrleV3z6/PPPw/HBt956KzyvNTNdmQQsdTL985//tNdffz2sK7s1LF2D4Xv16lXznsYIWKk25sonk3/6uTqgJPQUg09DApa65NLFIR8BS8csR4wYYd/97ndrjhFGxwffeeedICRqLlmuV2MELHVidbr7wVxfyf0QgAAEsiLgdQOWlfHcBAEIlDUB6lNZhxfnIBBrAl7rEwJWrNPqP8bra4H6ctyVV15pqTOlGvryXn0C1qeffpp2tlJDqOoTsGTXNddcEwbQS2BLdxVDwKr7nkx8skmDSMAqJJ/ovaUSsL7++uvwhUodSY2OEWbThZaJT6MErC7bWKcFv830Cn4OAQhAIC8CXjdgeTnDQxCAQFkRoD6VVThxBgJlRcBrfULAcp5mdY/3NWtW/5whddBoqLeOFmow+c4775xXB1ahBBoNQZfoo2NpHTt2tAMOOMB69+5t2267bRhGrktim66owyjXDqzG8slG4KubIvV1PuUj8JVawNL7NANLx0qjY4SNPT4Y1sxjBlbke5uRp1jb0eOc/yZiHgQgEFcCXjdgceWJ3RCAQOEIUJ8Kx5KVIACBwhLwWp8QsAob54KvFnXHaOD2HXfcEb4EWN+VTljJZgZWNLA93YynFStW1BxHzFWgicSh008/3X71q19tNn8r8k1fMcxXwCoFn7p+6whhNCOsMXxS19UXIE877bRaRz0zCWX5HCHUO6PB/t/5znfs4osvtrPOOsv+8Y9/hEH6EhfzufIRsCq6bGNbHHEM4lU+wHkGAhDImoDXDVjWDnAjBCBQtgSoT2UbWhyDQOwJeK1PCFjOU0tfyVMXk457aci4hJMWLVqktVqDvvXVP32VUN01W265ZY1YkekrhJqhlTrAu6GvEOrl0TBwCSDnnXeeadB43759a+ZEtW7dOogjM2bMCF8/VGdY6qWZWPJHx9kac4SwUHxWr15tixcvDp1JqZe+cCiW48aNs9mzZwexR11wufL529/+FmKz3XbbbSYUpfqQOqusWAKWjhFeeOGF9tvf/jZ82VIxkG2KV/PmzfP6jaiqqgrPVVdX5/U8D0EAAhAoFgGvG7Bi+cu6EIBAfAhQn+ITKyyFQNIIeK1PCFgxyER1+YwePdo0gHv48OF2xhlnhCN4Eok2bdpkGvKt7hkJQhs3brQ777zTBg4cGDxLFWA0jH3WrFlB4JII9uqrr4Yv6y1cuNBOOOEEUxdQhw4dwnMaEK9B7hIkJNqMHz/e1Cml4ehPPPGETZs2LQxll+gj8SLdDKxI5Dn66KOD+LPLLruEtfXeSy65JHSU6WqMgKXnG8tH7OSrhpfLLn3NsW3btiZhSZ1hEui23377WoPUc+UTdT1pcL2YT548OXSkKaaXXXaZLVu2LIiNhRSwpk6dGvxp1arVZlmueB111FGhu07ipcTPww47LO/fBgSsvNHxIAQgUGQCXjdgRXab5SEAgRgQoD7FIEiYCIGEEvBanxCwYpCQEqEeeeQRmzRpkr300kv1Wqw5U1dddVXodkrt0tqwYYPNnDkz/El3qevo2muvrRGYonv0pUAd/1u7du1mj0l80ewkCWt6VzoBK3UGVt0FJKZNnz49CG9aXwKORLlcZ2BFIl1j+OidGoD/y1/+Mi0fCVviKmErdQZZLnwUQwmFOiaoGWWpl8RGxewnP/lJQQSsSJyK3iMBUuJmy5Yta14rcW7MmDG2dOlSO+iggxp1fFCLImDFoJBgIgQSSsDrBiyh4cBtCEAghQD1iXSAAAS8EvBanxCwvGZMGrv+9a9/2e9///sgOujIm7p3JCRpMLpEqGHDhtkOO+yQ1iN1aqlTad68ebZ8+fLwRcB+/frZ0KFDbdSoUaHjKN2lr/epk2rRokW2Zs2a0KV06KGH2sSJE61nz541gk5DXyGcO3dueF7im4Srk046KbxTXU0SwXQsMhoono+AFdndWD5iKl/VJSW2slXdY/K1e/fujeKjh6MYzJkzJ8RAgqOOJo4dO9ZefvnlcASzEB1YOp4pP8RWzDUoX+9UrkSXBLWIvY4Qqiss3+ODCFgxKiKYCoEEEvC6AUtgKHAZAhCoQ4D6REpAAAJeCXitTwhYXjMGuyBQRALRHKxrrrkmCKL9+/dv1NvowGoUPh6GAASKSMDrBqyILrM0BCAQEwLUp5gECjMhkEACXusTAlYCkxGXIRDN5FJXlrq1otln+ZJBwMqXHM9BAALFJuB1A1Zsv1kfAhDwT4D65D9GWAiBpBLwWp8QsJKakfidOAI6WlhRURHmjGmYv75EGB3dbCwMBKzGEuR5CECgWAS8bsCK5S/rQgAC8SFAfYpPrLAUAkkj4LU+IWAlLRPxN7EEVq1aFWalRcPdNZReX57s3Llzo5kgYDUaIQtAAAJFIuB1A1Ykd1kWAhCIEQHqU4yChakQSBgBr/UJASthiYi7ySXw2muv2amnnho+ADBkyJDQgaVB+oW4ELAKQZE1IACBYhDwugErhq+sCQEIxIsA9Sle8cJaCCSJgNf6hICVpCzEVwgUiQACVpHAsiwEINBoAl43YI12jAUgAIHYE6A+xT6EOACBsiXgtT4hYJVtyuEYBEpHAAGrdKx5EwQgkBsBrxuw3LzgbghAoBwJUJ/KMar4BIHyIOC1PiFglUd+4QUEmpQAAlaT4uflEIBAAwS8bsAIGgQgAAHqEzkAAQh4JeC1PiFgec0Y7IJAjAggYMUoWJgKgYQR8LoBS1gYcBcCEEhDgPpEWkAAAl4JeK1PCFheMwa7IBAjAghYMQoWpkIgYQS8bsASFgbchQAEELDIAQhAIEYEvO6fELBilESYCgGvBBCwvEYGuyAAAa8bMCIDAQhAgPpEDkAAAl4JeK1PCFheMwa7IBAjAghYMQoWpkIgYQS8bsASFgbchQAE0hCgPpEWEICAVwJe6xMClteMwS4IxIgAAlaMgoWpEEgYAa8bsISFAXchAAEELHIAAhCIEQGv+ycErBglEaZCwCsBBCyvkcEuCEDA6waMyEAAAhCgPpEDEICAVwJe6xMClteMwS4IxIgAAlaMgoWpEEgYAa8bsISFAXchAIE0BKhPpAUEIOCVgNf6hIDlNWOwCwIxIoCAFaNgYSoEEkbA6wYsYWHAXQhAAAGLHIAABGJEwOv+CQErRkmEqRDwSgABy2tksAsCEPC6ASMyEIAABKhP5AAEIOCVgNf6hIDlNWOwCwIxIoCAFaNgYSoEEkbA6wYsYWHAXQhAIA0B6hNpAQEIeCXgtT4hYHnNGOyCQIwIIGDFKFiYCoGEEfC6AUtYGHAXAhBAwCIHIACBGBHwun9CwIpREmEqBLwSQMDyGhnsggAEvG7AiAwEIAAB6hM5AAEIeCXgtT4hYHnNGOyCQIwIIGDFKFiYCoGEEfC6AUtYGHAXAhBIQ4D6RFpAAAJeCXitTwhYXjMGuyAQIwIIWDEKFqZCIGEEvG7AEhYG3IUABBCwyAEIQCBGBLzunxCwYpREmAoBrwQQsLxGBrsgAAGvGzAiAwEIQID6RA5AAAJeCXitTwhYXjMGuyAQIwIIWDEKFqZCIGEEvG7AEhYG3IUABNIQoD6RFhCAgFcCXusTApbXjMEuCMSIAAJWjIKFqRBIGAGvG7CEhQF3IQABBCxyAAIQiBEBr/snBKwYJRGmQsArAQQsr5HBLghAwOsGjMhAAAIQoD6RAxCAgFcCXusTApbXjMEuCMSIAAJWjIKFqRBIGAGvG7CEhQF3IQCBNASoT6QFBCDglYDX+oSA5TVjsAsCMSKAgBWjYGEqBBJGwOsGLGFhwF0IQAABixyAAARiRMDr/gkBK0ZJhKkQ8ErgwElPWWWXH3o1D7sKQKBD22Y2cO9KG9m3sgCrsQQESkfA6wasdAR4EwQg4JUA9clrZLALAhDwWp8QsMhNCECg0QQQsBqNMDYLjDig0sYc1DI29mIoBLxuwIgMBCAAAeoTOQABCHgl4LU+uRewLr74YpsxY0ZWcT3iiCPs7rvvtk6dOmV1v4ebPvvsMzvrrLNs/vz5tnLlSuvTp48Hs4pmwzfffGOrV6+2X/3qV7Z8+XL75JNPbNSoUTZnzhzbcssts3qvfpkGDBhg7777rt1///12/PHHZ/VcnG96+umnrW/fvnbqqafa1Vdfba1bt3blDgKWq3AU1Rh1Yi0+s01R38HiECgkAa8bsEL6yFoQgEA8CVCf4hk3rIZAEgh4rU8IWE2cfUkTsF544QU74YQT7MUXX6whf8YZZ9js2bNtiy22yBgNCWAScKZMmRLuPfnkk+3aa6+1tm3bZnw2zjcgYMU5euVlOwJWecUzCd543YAlgT0+QgACDROgPpEhEICAVwJe61NsBKxy7U5KmoAVCTEjR44MQlSu3XLqulLHVkVFhW211Vb21FNP2QMPPGC9e/f2+rufCLvowEpEmIOTHCFMTqzLxVOvG7By4YsfEIBA/gSoT/mz40kIQKC4BLzWJwSs4sY94+pJE7B0xPOkk06yiy66yM4///yMfOresGTJEhs8eLDpaOn3vvc9GzJkSFjnggsusObNm+e8Hg8UhgACVmE4el5FnVdDelfasP0Z4u45Tti2OQGvGzBiBQEIQID6RA5AAAJeCXitT2UrYEVCiTq3PvjggzBH6+233w7zki6//PKazp8333zT7rjjDpMwsmbNGtt1113t6KOPtokTJ1r37t3T5tMXX3xhTz75pN16661hjtPGjRvD7KpTTjnFjjnmGGvVqtVmz+mZ3/3udzZv3rzwjN5z+umn24knnmjTp0+vdwaWbL/lllts0aJFwb5u3brZoYceGuzr2bOnNWvWrOZdL730kg0dOtS22WYbu/POO23t2rXB1+h9Oqo3duzYMD/pjTfesJkzZ4YZUrokCp177rn1+lzfL1a29kW2yabUq1evXnbvvfcGHpkuMTz77LPtN7/5jf3hD3+w73znOzZixAj7+uuvbeHChdajR4+0S3z11VeBwQ033FAzd6tfv36Blbq56h4/zPV+vXTTpk22YsWKmviuX7/eGnpHZGg6fsrRn//857Vi4f0IYVVVVXCpuro6Uxj5OQQgAIGSEvC6ASspBF4GAQi4JEB9chkWjIIABMzMa30qewFL4pDEnHXr1oVE1MB0iTotW7a0P/3pTzZu3DiTuFL3klB01VVX2aBBg2qJRBs2bLDzzjvPfv3rX6dNbB2N0zynzp071/y8oWd+/OMfh/UfeuihzYa4//nPfw4iV13RRwu3a9cuCFCnnXaatWjRIrwrEon0bq2rriQNSU+9rrjiCtt7771NYlZdvyXC3XXXXVmLWLnYVwgBK5qftdtuuwVRr3379nbhhReGbqybb77ZxowZs1lMJEYpHtOmTUsbL4lYc+fOrYlXrvdrUcVXsdCfdNfhhx8e5nTtsssutX6cKf9uv/32IILpQsDi/0cgAAEI5EfA6wYsP294CgIQKCcC1Kdyiia+QKC8CHitT2UvYCmNJOT84he/sMrKSvv000/D7KS///3vJrFJ/5TIpWHgHTp0CGLEI488ErqRPv/8c1u8eLFF3SXq9JGopS4gdVqpq2uvvfYK85jU0aQv6914441hwPill14aOrE0dFziioQyCURXXnllWE8dO3qP7IqEpNQ5X+oWk33q9JLYJHu23XbbYP/SpUuDzerykTg3cODAWgKWBC8JcHqXusnk94IFC2zChAn2rW99yzp27Bi6j/S/xUID1SXsPfroo6FLSV+6y3TlY5/WzPcIYerw9lQbJewcddRRoStNopZimHpFopfErmuuuSbMypJg+MorrwSfJRxKtFMnnK5c70+Nr7rIZs2aZfoapkTFV199NeSeusM0uF5fmozsS+U3depUmzx5snXt2tX+9a9/hRzSEcuDDz7YbrrpJuvSpQsCVqaE5OcQgAAE6iHgdQNGwCAAAQhQn8gBCEDAKwGv9Sk2AlamwNadqRQJJQcddFAQTST+RFeqGCIBSOJF6lE83ScxR/OVJk2aVDNf6fXXX7fhw4fbt7/97SBK6ahe6iXxQUf7/vKXv9h9991nu+++u/3jH/8IQpREolQxLHoueo86pVIFLIkxOpKoI38adp56zE32yyetm/oVvtQuJ4kgej7yS+uPHz8+CF4SqLSmjhJGV8TrnHPOCR1NmeZJ5WNfYwSsiKM66SK2Wu+jjz4KnVePP/54EPb69+9fKyY6njhs2LAQQ/1JjfNjjz1m6o5K7crL9f5oqLyELwlhhxxySK33v/feeyEO6rZKtS/ilyp2Rg9GRyXnzJkT8vCwww5DwMpUAPg5BCAAAQQscgACEIgZAa//gRgzjJgLAQgUgYDX+lT2Apa6l3SEbIsttqgJ68cffxxEhXfeeSd0Jqlbqe6l2USar6RL9+hY3m9/+9vQ7aQuLIke6S7N0xo9erTp+JfmK61atSqIJOp40rHDNm3a1HosEmAkbkQCljq/JGxcf/31NQJG3XdFgo46eTQfS8fqIgFL3V3R30XPqXtMw84vu+yyGttS18zliFq+9jVGwNIMKx3n/OlPf2o6Bpk6Z0ydTTpKqblRdX8W8VfXmY5+DhgwwLbeeuvNBMuIRb73H3fccXbdddeFo511r0gcjEQ0CVSZ4lt3jVziU4T6lXHJx/rtYz+o/M88towPOLihokMna33sEGszcvOjpw7MwwQIQKBABLxuwArkHstAAAIxJkB9inHwMB0CZU7Aa32KjYCV2p2UTa40dFRNx8fUlRMFpaH1UoeMS/zRUb5srqgjLOroqe+re19++WWYz6SOqMhHiVrqrnrrrbfqHXCe7uuFqTOwItEt1VZ1VunYo4aNH3jggbXcyEUgyde+fAWs1I6kBx980I499thatkfH/vSXqd1Z+t86EqojnxIDo0tH/XSk7yc/+Un4kmE0Qyyf+zPFV2vWZSsBMFN86+ZYLvHJJj8LfU8cBayIQZsRJ1vbn51RaCSsBwEIOCHgdQPmBA9mQAACTUiA+tSE8Hk1BCDQIAGv9SmRAlZ9A8XTRTBVwIoEoGxyPRKsspn5FK0bCVgffvhhONao42f1faGvIQFLRxv13k6dOtUyte57Un+Yi0CSr335CliRQKVjmJkuddupOy71qKBELHXG6QuQf/vb32otsc8++5iO6u233341f5/L/dnEty5bzTHLFF8ErEyRLtzPm23V0b69+OHCLchKEICAKwJeN2CuIGEMBCDQJASoT02CnZdCAAJZEPBanxItYNUn9NQXz0gASh36nSn2mTp0NM9KX9LTn0J1YBVbwCp1B1Y0LyoTa/1cw9wlVmkget1LXxh8+eWXw7HM3/3ud6Zjibr23XffMBus7lcCs7k/U3y1PgJWNpFrunsQsJqOPW+GQCkIeN2AlcJ33gEBCPgmQH3yHR+sg0CSCXitT4kUsCIBRmKGBqv37Nkzq9yMxIpsB51rUQVec5ckrKSbkZQ6XD2XGVjR8PD3339/sxlYxRawspmBlc4+8cimYyk1GJmGtEf3Ru/TMPf777/fjj/++IwxffPNN8PcLB1LvOeee8KcsoaudPdHM7MamoEVCXDpZmClO86ZzoZcOuQyOl6EGzhCWASoLAkBCBSEgNcNWEGcYxEIQCDWBKhPsQ4fxkOgrAl4rU+JFLA00FwdT+qo0kwr/XvqHCRl4nPPPRfmZGk4ugSIDh06WOqsJQkedYUvdexIpJg5c2aNiBIJMBI60n2l7oknnrCTTjrJJMDk8xVCfSlRX0Tccssta4a4F1vAEp9sv0KYal8+AlY0vF0CYBSHdJUiNaapX2aM5paJkb5WmHqldr9FAlau92f7FcKHHnooCGXR/K6GvkIoG5csWWKDBw8OOarh888884z17ds37RckPVTOOApYYYj7kOHWZugoDwixAQIQKBIBrxuwIrnLshCAQIwIUJ9iFCxMhUDCCHitT4kUsJR7mqc0fPhwW7t2rU2dOtUmTZpk2267rW3cuDEc+dIX+/TP1OOCEqguv/zy8DPNxtK/H3LIIVZZWWnqhNKMJQ1jP/jgg+2mm26yLl26hDSXODJu3Djbcccdw1fy9IwuiVcaMC4bdKUKWPq6oAZ9P/nkk6YvKUpok32an6QvFk6fPt3Wr18fjr7py4i6otlepRCw8rEvVwErVZRKN9uqbg159tlnTZ1Quh544AHr3bu3RX/Xvn17mzVrVuiEa926tWl4/sMPPxw6sLbaaquaWWO53i8RTOKY4qvh8HrHEUccEQTRV199NQiaCxcuDEPj9bVECaG6In7V1dVhZtf48eNDvsgu5YUG+//zn/8MHYJVVVWbHUOUD54u2ahL/nBBAAIQ8ETA6wbMEyNsgQAEmoYA9alpuPNWCEAgMwGv9SmxApaEBwkYp59+uq1bty5tBCUa6U/btm1rfi7RSOKCBKp0l4QtCVn7779/zY8lfEmA0XN1L3Vf6St7+npe3S8t/vnPfw72RQJX6rPt2rULnV6nnXZaTfdYKQUs2ZKrfXomlyOEr7/+ehAZxTybo54avj5hwgS77bbbgsgo8Uhxro+97BHHG264IbxHg98bilW6+/V3eq9ioT/prsMPP9yuvfbazWZsZeInMXT06NEhvvUdIYwG6j/yyCO1xNbIjtQPFqT7kme0burHCjKXs83vQMDKhxrPQAACpSDgdQNWCt95BwQg4JsA9cl3fLAOAkkm4LU+JVbAipJRc4009FtHttasWWMdO3a0/v37B+GoX79+VlFRsVneSnBSZ9Stt94aBoFLYNlrr73sJz/5STim1rlz582e2bRpk2nekb54p2fUTaV36Gt06qZSd046geGDDz4IR+cWLVoU7OvWrVvoIpo4cWI4wpj6tb1SC1hyMhf7chWwomN2qUcCMxWR6BkNZlfnU48ePSxiL6Fq9erVQbAURx3nU7zqcsz1ftkUPSPxMsoJ5Y/mao0aNaqWCJrqQ7b8ELAyRZ6fQwACEEhPwOsGjHhBAAIQoD6RAxCAgFcCXuuTewHLa0CxCwIQ+A8BOrDIBghAwCsBrxswr7ywCwIQKB0B6lPpWPMmCEAgNwJe6xMCVm5x5G4IQCANgVXzt7KqnTekZ7NFN6vYdrRV9DgfdhCAAARKTsDrBqzkIHghBCDgjgD1yV1IMAgCEPg3Aa/1CQGLFIUABBpNoEEB69+rV2w/0Sq+e1Wj38UCEIAABHIh4HUDlosP3AsBCJQnAepTecYVryBQDgS81icErHLILnyAQBMTyEbAsi26WYs+rzSxpbweAhBIGgGvG7CkxQF/IQCBzQlQn8gKCEDAKwGv9QkBy2vGYBcEYkQgOwFrB2vR59UYeYWpEIBAORDwugErB7b4AAEINI4A9alx/HgaAhAoHgGv9QkBq3gxZ2UIJIZANgKWZmBV7DgjMUxwFAIQ8EHA6wbMBx2sgAAEmpIA9akp6fNuCECgIQJe6xMCFnkLAQg0mkDDQ9x3sIquoxGvGk2ZBSAAgXwIeN2A5eMLz0AAAuVFgPpUXvHEGwiUEwGv9QkBq5yyDF8g0EQEqqqqwpurq6ubyAJeCwEIQCA9Aa8bMOIFAQhAgPpEDkAAAl4JeK1PCFheMwa7IBAjAghYMQoWpkIgYQS8bsASFgbchQAE0hCgPpEWEICAVwJe6xMClteMwS4IxIgAAlaMgoWpEEgYAa8bsISFAXchAAEELHIAAhCIEQGv+ycErBglEaZCwCsBBCyvkcEuCEDA6waMyEAAAhCgPpEDEICAVwJe6xMClteMwS4IxIgAAlaMgoWpEEgYAa8bsISFAXchAIE0BKhPpAUEIOCVgNf6hIDlNWOwCwIxIoCAFaNgYSoEEkbA6wYsYWHAXQhAAAGLHIAABGJEwOv+CQErRkmEqRDwSgABy2tksAsCEPC6ASMyEIAABKhP5AAEIOCVgNf6hIDlNWOwCwIxIoCAFaNgYSoEEkbA6wYsYWHAXQhAIA0B6hNpAQEIeCXgtT4hYHnNGOyCQIwIIGDFKFiYCoGEEfC6AUtYGHAXAhBAwCIHIACBGBHwun9CwIpREmEqBLwSQMDyGhnsggAEvG7AiAwEIAAB6hM5AAEIeCXgtT4hYHnNGOyCQIwIIGDFKJhSr6EAACAASURBVFiYCoGEEfC6AUtYGHAXAhBIQ4D6RFpAAAJeCXitTwhYXjMGuyAQIwIIWDEKFqZCIGEEvG7AEhYG3IUABBCwyAEIQCBGBLzunxCwYpREmAoBrwQQsLxGBrsgAAGvGzAiAwEIQID6RA5AAAJeCXitTwhYXjMGuyAQIwIIWDEKFqZCIGEEvG7AEhYG3IUABNIQoD6RFhCAgFcCXusTApbXjMEuCMSIAAJWjIKFqRBIGAGvG7CEhQF3IQABBCxyAAIQiBEBr/snBKwYJRGmQsArAQQsr5HBLghAwOsGjMhAAAIQoD6RAxCAgFcCXusTApbXjMEuCMSIAAJWjIKFqRBIGAGvG7CEhQF3IQCBNASoT6QFBCDglYDX+oSA5TVjsAsCMSKAgBWjYGEqBBJGwOsGLGFhwF0IQAABixyAAARiRMDr/gkBK0ZJhKkQ8EoAActrZLALAhDwugEjMhCAAASoT+QABCDglYDX+oSA5TVjsAsCMSKAgBWjYGEqBBJGwOsGLGFhwF0IQCANAeoTaQEBCHgl4LU+IWB5zRjsgkCMCBw46Smr7PLDGFmMqbkS6NC2mQ3cu9JG9q3M9VHuh0CTEvC6AWtSKLwcAhBwQYD65CIMGAEBCMRIYEfAIl0hAIFGE0DAajTC2Cww4oBKG3NQy9jYi6EQ4D8QyQEIQMArAeqT18hgFwQg4LU+IWAlPDc3btxoLVq0sGbNmiWcBO43hgACVmPoxetZdWItPrNNvIzG2kQT8LoBS3RQcB4CEAgEqE8kAgQg4JWA1/oUawFrw4YNtmzZMlu6dKmtXr3a1q1bZ+3atbPevXvbgAEDbMiQIbbddtt5zYkmteuLL76w+++/36qrq+3SSy+11q1bB3s+++wzO+uss2z+/Pm2cuVK69OnT5Pame3Ln376aevbt6+deuqpdvXVV9f4U9/zH374oZ144onhx3fffbd16tSp3ld5YJKrf9lyK9R9CFiFIul/HQQs/zHCwtoEvG7AiBMEIAAB6hM5AAEIeCXgtT7FUsD65ptv7IknnrApU6bY2rVr6415x44dbfr06XbaaadlFDS8Jk6x7HrppZds6NChtt9++9USfDyINfn4nKvAg4CVD+X6n0HAKixPz6txhNBzdLAtHQGvGzCiBQEIQID6RA5AAAJeCXitT7ETsCReLVy4MIhSutRlpX/fc889g0i1adMme++990J30XXXXWcSas444wy74oorrG3btl7zo+R21SdgldyQAr0QAatAIPNcBgErT3AxekydV0N6V9qw/RniHqOwYSpHdMgBCEDAMQGv/4HoGBmmQQACJSLgtT7FTsCSUBEd/Zo3b54deeSR9c5v0pHC8ePH20MPPRQErMmTJ1vz5s1LFHLfr0HA4ghhITO0qqoqLKcjqVwQgAAEPBHwugHzxAhbIACBpiFAfWoa7rwVAhDITMBrfYqVgKWZVxMmTAjdVTfccIMNHz484/DxF198Mdz35Zdf2n333We77757rWi98cYbNnfu3CBySdTZdddd7eSTT7YxY8ZY586dN4tstvdrrtJJJ51kF110kZ1//vmbrXPxxRfbjBkz7K677qoR5CJRaZtttrE777zTVq1aZbNmzbKnnnoqo13RPLAlS5bY8uXLbf369datWzfbd999Q4dav379rKKiotaMq1SjjjjiiDALqk2bNg3OwErn/9FHH20TJ0607t271/IzOqanjjit/eabb9qcOXNMImRlZaUNHDgwvEvdc3WvbP2JnmvKDizNE3vyySft1ltvDew1GF+zw0455RQ75phjrFWrViX3L3NJKuwdCFiF5clqEIBA4Qh43YAVzkNWggAE4kqA+hTXyGE3BMqfgNf6FCsB67nnngtHBvfYYw+75ZZbrEOHDhkzR0cONdRb87IkemnIty79/b333hs6tCT21L0k/PzmN7+x733ve3nd3xgBS8LZj3/8Y7vgggvsk08+qWWahBH5LqEtut5///0gIEmgS3dpsH0k+H3++ec1AlXqvZkELPHSsHx1samzre4lseyqq66yQYMG1YiKkYD12muvBZFK4lq65xYvXmyRAKKf5+JP9PXEphKwJLSdd9559utf/zot+5EjR9rs2bNriaGl8C/jL0aBb0DAKjBQloMABApGwOsGrGAOshAEIBBbAtSn2IYOwyFQ9gS81qdYCVgSnIYNGxaEHf2JxItM2SNx46ijjrJITNhiiy1MYpjWeuutt0In1Lhx46x9+/b27rvvBiHmyiuvrPVFu1zvb4yAFQ2mnzp1ahCM1JH1+uuvh4H0mv+V+qW9r7/+2i688EJTR9fYsWMDl2233TYgeeedd+yaa64Jvhx66KF2xx13WNeuXcPPch3inur/L37xi9AJJwHxo48+CoKaOs00ND9VjIoErEceeST8TF87HDFiRPhS5CuvvBKENHW+6Z+XX365tWzZ0vL1pykELNmqXDn77LNDp5XyaK+99gqdbupU+9WvfmU33nhjEE/luzqxSuVfpt+JQv8cAavQRFkPAhAoFAGvG7BC+cc6EIBAfAlQn+IbOyyHQLkT8FqfYiVgXXbZZXbuuefWOnaXTeKkHs2TsLTVVlvViD4SeH7+85/XEsMkyugI4fPPPx8EGR07jESibO7v2bNnODKX7xFCCVjpBs/rKJ6Opf31r3+1Bx54wHr37h1EKs0E09cDJW716NGjFhIJXzpCqc4rCYBR51YuAlaq6CKhbNq0adaiRYua93z11VdBgNJRSf2RiKZZY6kClrqQJFSlio6RsHjggQeGI5MSxPL1J18BS+JaLtfKlSvD8UBdEdtvf/vbdvPNNwehMfX617/+FTrj/vKXv9QcXy2Vf7n4VIh7H+u3j/2gslkhlirZGhUdOlnrY4dYm5FjSvZOXgQBCJSegNcNWOlJ8EYIQMAbAeqTt4hgDwQgEBHwWp9iJWClmxuVTYrVFbDUIaNurJdffjkIVBKcGrokaOVyv9ZqjIClI3d/+MMfaoSSVNt0HFJdWanHIRuyPRKRJJwsWrTIdtttt3B7LgJWNv5H6+n444IFC8KRuejdzzzzjD366KO233771TK1blw6deqUMZz1+dMUAtZvf/vbMMdLXVgS59Jd6nobPXq03X777TZq1KiS+ZfxRQW+IY4CVoSgzYiTre3PzigwEZaDAAS8EPC6AfPCBzsgAIGmI0B9ajr2vBkCEGiYgNf6lEgBS4KMjg+qc0ZCUybhRMfdcrm/sQJW27ZtgwikuVJ1r8cee8wOP/zwtMcoN23aZB9//HGYUfX222+Hzp8//vGPtmLFirBMavdQLgJWNv6nDmyPOr3S/V2qP5kErFz8yVfAimLVUA6ou00C1fz582sxjDoCsyl+6Yb5F9O/bGwq5D1xFrCabdXRvr344ULiYC0IQMARAa8bMEeIMAUCEGgiAtSnJgLPayEAgYwEvNanWAlY0QysmTNn2jnnnJMRenRDdFRN85fUwaSv4Q0dOjQc+cpGwMoktKQzpDEdWA3ZlU6o0SBxzVrSIPF0A9Yj+/IVsLLxv5ACVj7+NIWAFXUEZpOIqQJWKfzLxqZC3oOAVUiarAUBCBSSgNcNWCF9ZC0IQCCeBKhP8YwbVkMgCQS81qdYCVgvvPCCnXDCCeEYXD5fIYyOemUjyKQmZa7369nGCFiaBaXno2HsqbZEHViRICIxREPEr7/++jAcXXOxdFRPz/7whz+0Ll26hHlamvWUr4BVyg6sfP1pSgHrrrvuCnPIsrlK5V82thTynjgLWBwhLGQmsBYE/BHwugHzRwqLIACBUhOgPpWaOO+DAASyJeC1PsVKwPriiy+CWDNnzpww9FuiQaYvEb744othiPmXX35ZM0g7mumkTqzUuVD1BTPX+zMJWBqKrmHnOoKWKn5EQtmnn35a72yuaAZWNFMp6i475JBD7LrrrrPtttuulhvqyFLnmeZQ5StgZTMDKxIX9f66M7A0fD51gHxkYDphMF9/mkLAijoC1Q2obiwNrs90lcq/THYU+udxFLDCEPchw63N0MyzyQrNi/UgAIHSEfC6ASsdAd4EAQh4JUB98hoZ7IIABLzWp1gJWEqj6upqGzJkSMgoCTZHHXWUaSh7ukvizfjx4+2hhx6yK664Igw/l8iQ+lW9dF8V/Oabb8JRwylTpgSBSfOvGvoKYd37JaxFnVIa/i471R0VXW+88Ub4QqHEjHQClr5CmO5rf5prpfUkCN13333h64gNdXrJLv1cz+jKV8DK5SuEmhWlLxK2bNmyZoh7LgJWvv40hYAViXZie88992z2MQB9nVFfZNSR1/vvv9+OP/74vOOVq3+lLrlVVVXhlfr95IIABCDgiYDXDZgnRtgCAQg0DQHqU9Nw560QgEBmAl7rU+wELIky6nyRMLVx48YgZk2aNCkcK5RoosHYEkwkGEg4UpePjtBJwNJw9Oh67rnngjD1/vvv26WXXhq6lNq3b2864rV06VKbPn26fec73wkCU/fu3S3X+yNx46233rLZs2cHwapVq1b2/PPP2y9/+UtbtWqVvfvuu/UKWBK8ZsyYYePGjQvil47x/dd//Vew7dxzzw2CWosWLWz58uU2aNAg+/73vx9Et3322SeIdPrq4Ny5c8PRwk8++aReAUs+q5stGhhf38DyyH/584tf/MImTJhgOuqo7iwd59SRxo4dO4bOsUjMyGeIe77+5CrwRLYJTKY5aPUxkUAlsU7ddL169Qr/rk64ysrKkFfz5s0LMTn44IPtpptuCsc5S+Vf5pJU2DsQsArLk9UgAIHCEfC6ASuch6wEAQjElQD1Ka6Rw24IlD8Br/UpdgKWUkUi1pNPPmnTpk0LX9qr75KgMnXq1CBwtW7dutZtWkNikLqy0g0+l6AjAeLII48MxxRzvV/ihoQr2Vj3kqC255572umnn55WwJKotNdee4WjknUvdVNp3c6dO4cfpc5Uqnuv/Fcn11//+tcgMj344IN27LHHhtv+8Y9/hM6shx/+/19fO+CAA8LRP4ks6b64l43/mjEmMS061pmPgJWvP00hYInb+vXrQ4wlUKW7JGwpj/bff/9Gxas+/yLGmnGWbhZXdExTXX2pHXiRrdG6sjPdMc9sSzMCVrakuA8CECg1Aa8bsFJz4H0QgIA/AtQnfzHBIghA4P8T8FqfYilgRUmlzpinnnoqCC9//OMfgxAl0UZizIABA+y4444LgkxDl47zqVNJxwz1H/u77rqrHX300TZx4sTQeVX3yuV+zez63e9+FwQMdd5EotWoUaPsgQceCF1Z6Y4Q6iuEt956q61YsSJ8WXD16tXWv3//IHgdc8wxoZMr9ZLoc/PNN5vmYq1ZsyZ0U+m42tixY0NnmoS6wYMHh04hHWmLZjWpC0ydZrJNxxEXLlxoO++8c1oBK3pfLv7nI2DpPfn401QCluxVnCWoKmZiKVFLAuRPfvITGzNmTI3YGDEspH8IWPxfDAQgAIGGCXjdgBE3CEAAAtQncgACEPBKwGt9irWA5TXY+dqVz9cO830Xz0GgkARWzd/KqnbekH7JLbpZxbajraLH+YV8JWtBAAIQyIqA1w1YVsZzEwQgUNYEqE9lHV6cg0CsCXitTwhYjtIKActRMDAlJwINClj/Xqli+4lW8d2rclqXmyEAAQg0loDXDVhj/eJ5CEAg/gSoT/GPIR5AoFwJeK1PCFiOMg4By1EwMCUnAtkIWLZFN2vR55Wc1uVmCEAAAo0l4HUD1li/eB4CEIg/AepT/GOIBxAoVwJe6xMClqOMQ8ByFAxMyYlAdgLWDtaiz6s5rcvNEIAABBpLwOsGrLF+8TwEIBB/AtSn+McQDyBQrgS81icELEcZh4DlKBiYkhOBbAQszcCq2HFGTutyMwQgAIHGEvC6AWusXzwPAQjEnwD1Kf4xxAMIlCsBr/UJAatcMw6/IFBCAg0Pcd/BKrqORrwqYTx4FQQg8B8CXjdgxAgCEIAA9YkcgAAEvBLwWp8QsLxmDHZBIEYEqqqqgrXV1dUxshpTIQCBJBDwugFLAnt8hAAEGiZAfSJDIAABrwS81icELK8Zg10QiBEBBKwYBQtTIZAwAl43YAkLA+5CAAJpCFCfSAsIQMArAa/1CQHLa8ZgFwRiRAABK0bBwlQIJIyA1w1YwsKAuxCAAAIWOQABCMSIgNf9EwJWjJIIUyHglQACltfIYBcEIOB1A0ZkIAABCFCfyAEIQMArAa/1CQHLa8ZgFwRiRAABK0bBwlQIJIyA1w1YwsKAuxCAQBoC1CfSAgIQ8ErAa31CwPKaMdgFgRgRQMCKUbAwFQIJI+B1A5awMOAuBCCAgEUOQAACMSLgdf+EgBWjJMJUCHglgIDlNTLYBQEIeN2AERkIQAAC1CdyAAIQ8ErAa31CwPKaMdgFgRgRQMCKUbAwFQIJI+B1A5awMOAuBCCQhgD1ibSAAAS8EvBanxCwvGYMdkEgRgQQsGIULEyFQMIIeN2AJSwMuAsBCCBgkQMQgECMCHjdPyFgxSiJMBUCXgkgYHmNDHZBAAJeN2BEBgIQgAD1iRyAAAS8EvBanxCwvGYMdkEgRgQQsGIULEyFQMIIeN2AJSwMuAsBCKQhQH0iLSAAAa8EvNYnBCyvGYNdEIgRAQSsGAULUyGQMAJeN2AJCwPuQgACCFjkAAQgECMCXvdPCFgxSiJMhYBXAghYXiODXRCAgNcNGJGBAAQgQH0iByAAAa8EvNYnBCyvGYNdEIgRAQSsGAULUyGQMAJeN2AJCwPuQgACaQhQn0gLCEDAKwGv9QkBy2vGYBcEYkQAAStGwcJUCCSMgNcNWMLCgLsQgAACFjkAAQjEiIDX/RMCVoySCFMh4JUAApbXyGAXBCDgdQNGZCAAAQhQn8gBCEDAKwGv9QkBy2vGYBcEYkQAAStGwcJUCCSMgNcNWMLCgLsQgEAaAtQn0gICEPBKwGt9QsDymjHYBYEYEUDAilGwMBUCCSPgdQOWsDDgLgQggIBFDkAAAjEi4HX/hIAVoyTCVAh4JYCA5TUy2AUBCHjdgBEZCEAAAtQncgACEPBKwGt9QsDymjHYBYEYEUDAilGwMBUCCSPgdQOWsDDgLgQgkIYA9Ym0gAAEvBLwWp8QsLxmDHZBIEYEELBiFCxMhUDCCHjdgCUsDLgLAQggYJEDEIBAjAh43T8hYMUoiTAVAl4JIGB5jQx2QQACXjdgRAYCEIAA9YkcgAAEvBLwWp8QsLxmDHZBIEYEDpz0lFV2+WGMLMbUuBLo0LaZDdy70kb2rYyrC9hdYgJeN2AlxsDrIAABhwSoTw6DgkkQgEAg4LU+IWCRoBAoIIGvvvrKKioqwp8kXQhYSYq2D19HHFBpYw5q6cMYrHBNwOsGzDU0jIMABEpCgPpUEsy8BAIQyIOA1/qEgJVHMHmkPAls2LDBli1bZkuXLrXVq1fbunXrrF27dta7d28bMGCADRkyxLbbbru0zm/atMmeeOIJu+222+zXv/61derUKdz32Wef2VlnnWXz58+3lStXWp8+fcoSHgJWWYbVtVPqxFp8ZhvXNmKcDwJeN2A+6GAFBCDQlASoT01Jn3dDAAINEfBanxCwyNvEE/jmm2+C+DRlyhRbu3ZtvTw6duxo06dPt9NOO81at25d674PP/zQTjzxxPB3d999NwJW4rMKAMUmgIBVbMLls77XDVj5EMYTCEAgXwLUp3zJ8RwEIFBsAl7rEwJWsSPP+q4JSLxauHBhEKV0qctK/77nnnsGkUqdVe+9957df//9dt1119lLL71kZ5xxhl1xxRXWtm3bGt8QsJiB5TrRy9A4jhCWYVCL5JLXDViR3GVZCEAgRgSoTzEKFqZCIGEEvNYnBKyEJSLu1ibw9NNP13ROzZs3z4488khr1qxZWkw6Ujh+/Hh76KGHgoA1efJka968ebgXAQsBi9+t0hBQ59WQ3pU2bH+GuJeGePzf4nUDFn+yeAABCDSWAPWpsQR5HgIQKBYBr/UJAatYEWdd9wQ082rChAmhu+qGG26w4cOH1yteRc68+OKL4b4vv/zS7rvvPtt9993t4osvthkzZtTyt1evXnbvvffaDjvsUGsGVvv27e3qq6+2Bx98MNx/xBFH2NSpU22vvfZK+24JY+oQW7x4sa1YscK6detmhx56qE2cONF69uxZ65lIROvevbude+65dskll9g999xjO++8c7DvuOOOCzO5HnjgAbvlllts+fLlYcaX5nKdcsopdswxx1irVq3yiltVVVV4rrq6Oq/neQgCEIBAsQh43YAVy1/WhQAE4kOA+hSfWGEpBJJGwGt9QsBKWibibw2B5557LhwZ3GOPPYKg06FDh4x0dORQApTmZUn0OvXUU7MWsDQ/68477wzD4VMvzdbS8HcNik+9dFxxzJgxpi6xupeEp5kzZ4bjji1atAg/jgQsiWQSou66667w9127dg3D6XfbbTc7++yz7frrr0/r56RJk8Kaded7ZYRiZghY2VDiHghAoCkIeN2ANQUL3gkBCPgiQH3yFQ+sgQAE/kPAa31CwCJLE0tAHVLDhg2zCy64IPyp7+hgXUASlI466igbOXKkzZ4927bYYousjhBqHXVb6eihRKV33303vPemm24Ka2nGloQpXR988EEQxx5//PEwc0sdV9tuu61t3LgxCFrnn3++SYCTIDZw4MBaAtYjjzxi++67r82dO9f23ntv+/jjj8O66uAaNGiQHXjggUGEU2eWBLlnn33WJF79z//8j/3hD3/I60uJCFiJ/TXCcQi4J+B1A+YeHAZCAAJFJ0B9KjpiXgABCORJwGt9QsDKM6A8Fn8Cl112WThqp06l6AuC2XilzqihQ4faNttsU/PFwWxmYI0dOzYIR6nD36O19HcLFiwIRwR1LVmyxAYPHhy6u6ZNm1bTZRXZJ/FK4puEqmuvvTasGdkgASvqDkv1J/L39ttvt1GjRtVydf78+aGb66qrrgpHHnO9ELByJcb9EIBAqQh43YCVyn/eAwEI+CVAffIbGyyDQNIJeK1PCFhJz8wE+x/NriqVgKV5VBK+Uq9IdNKXDtURtuuuu4b5WhKtdL+O/qmLqu716aef2plnnmmrV6+2RYsWheOB0VrPPPOMPfroo7bffvvVeizqONN8Ls3EOvjgg7M6NplNijzWbx/7QWX64ffZPM895U+gokMna33sEGszckz5O4uHrgh43YC5goQxEIBAkxCgPjUJdl4KAQhkQcBrfULAyiJ43FKeBEotYK1cuXKz43npBKyPPvooHCnU1w6zuaJ1062V+vz7778fjiVGA+T1M3VwHX/88WEWmIa/V1RUZPPKze5BwMoLWyIfajPiZGv7szMS6TtONw0BrxuwpqHBWyEAAU8EqE+eooEtEIBAKgGv9QkBizxNLIGoI0mDy88555ysOUQzsEaMGBGOBGroeTZHCLMVsFKPAmZjVLYCltbSbC3N3Lrxxhs3GyavrxDqCOEuu+ySzWtr3YOAlTOyxD7QbKuO9u3FDyfWfxwvPQGvG7DSk+CNEICANwLUJ28RwR4IQCAi4LU+IWCRo4kl8MILL9gJJ5wQjt/l8xXC1HlRxRCwUo8VZhOkTB1YqWvomOJ///d/m+ZlqdNLRxF1aci75mF17tw5m1fW3IOAlROuRN+MgJXo8DeJ8143YE0Cg5dCAAKuCFCfXIUDYyAAgRQCXusTAhZpmlgCX3zxhZ199tk2Z86c8DU/DXLP9CXCF1980YYPHx7mVN133322++67B36FFLA+//xzmzJlil1//fVhltVhhx2WVYxyEbBSF9SXCP/2t7/ZuHHjwpcI083PymQAAlYmQvw8IsARQnKh1AS8bsBKzYH3QQAC/ghQn/zFBIsgAIH/T8BrfULAIkMTTaC6ujrMf9J13XXX2VFHHVXvHKh169bZ+PHjQ8fSFVdcYZMnT7bmzZsXXMDSguoIO+WUU8LXAufOnWvt27evFae33347zMnSMPeFCxdajx49akS0dJ1bkSgmoW7p0qXWv3//WutFQ+F1rBIBK9G/EkVzPgxxHzLc2gyt/QXMor2QhSHwbwJeN2AECAIQgAD1iRyAAAS8EvBanxCwvGYMdpWEgLqPJNpImNq4cWMQsyZNmhSOFbZs2dI2bdpkEoTuv//+IHC99NJLdsYZZwQBq23btjU2Rt1Pr732mi1YsMCqqqrCzz777DM766yzwrG8bGdg6Tm9UwKWxDJ1fF144YW20047BXuef/55u+iii4IQpfld6iKTkJapA2vJkiU2ePDgMEh+1qxZ4euG8nHDhg3BZnV96cuEmpHVpUuXnPhH/koQ5IIABCDgiYDXDZgnRtgCAQg0DQHqU9Nw560QgEBmAl7rEwJW5thxR5kTkIj15JNP2rRp0+wvf/lLvd527NjRpk6dGgQuDW5PvVKFKv19165dbdmyZfb9738/LwFLa6hoSFiL5lPVNUwdWLNnz66ZV5VJwJJQJbFLRxPTXd26dbPbb7/d+vXrl3PEEbByRsYDEIBAiQh43YCVyH1eAwEIOCZAfXIcHEyDQMIJeK1PCFgJT0zc/w8BiVBPPfVU6Eb64x//GL7SJ9HqgAMOsAEDBthxxx3XYGfS3//+dzvvvPPs4YcftsrKynC070c/+lHeApYskyildRYvXmwrVqywdu3ahQ4qdWfpq4GtWrWqcSCTgKUbNffrd7/7nd122232zDPP2Pr1623XXXcNw+zHjBlj3bt3zyslELDywsZDEIBACQh43YCVwHVeAQEIOCdAfXIeIMyDQIIJeK1PCFgJTkpch0ChCCBgFYok60AAAoUm4HUDVmg/WQ8CEIgfAepT/GKGxRBICgGv9QkBKykZiJ8QKCKBVfO3sqqdNxTxDQleuuXWVvGd06yix/QEQ8B1CORPwOsGLH+PeBICECgXAtSncokkfkCg/Ah4rU8IWOWXa3gEgZITmjMvPgAAIABJREFUQMAqPvKK7tOsYqeLi/8i3gCBMiPgdQNWZphxBwIQyIMA9SkPaDwCAQiUhIDX+oSAVZLw8xIIlDcBBKwSxLdlF2vxo7dL8CJeAYHyIuB1A1ZelPEGAhDIhwD1KR9qPAMBCJSCgNf6hIBViujzDgiUOQEErBIEGAGrBJB5RTkS8LoBK0fW+AQBCORGgPqUGy/uhgAESkfAa31CwCpdDvAmCJQtAQSs4oeWI4TFZ8wbypOA1w1YedLGKwhAIBcC1KdcaHEvBCBQSgJe6xMCVimzgHdBoEwJIGAVMbAa4r7DmVbR7RdFfAlLQ6B8CXjdgJUvcTyDAASyJUB9ypYU90EAAqUm4LU+IWCVOhN4HwTKkEBVVVXwqrq6ugy9wyUIQCDOBLxuwOLMFNshAIHCEKA+FYYjq0AAAoUn4LU+IWAVPtasCIHEEUDASlzIcRgCsSHgdQMWG4AYCgEIFI0A9aloaFkYAhBoJAGv9QkBq5GB5XEIQMAMAYssgAAEvBLwugHzygu7IACB0hGgPpWONW+CAARyI+C1PiFg5RZH7oYABNIQQMAiLSAAAa8EvG7AvPLCLghAoHQEqE+lY82bIACB3Ah4rU8IWLnFkbshAAEELHIAAhCIEQGvG7AYIcRUCECgSASoT0UCy7IQgECjCXitTwhYjQ4tC0AAAnRgkQMQgIBXAl43YF55YRcEIFA6AtSn0rHmTRCAQG4EvNYnBKzc4sjdEIBAGgIIWKQFBCDglYDXDZhXXtgFAQiUjgD1qXSseRMEIJAbAa/1CQErtzhyNwQggIBFDkAAAjEi4HUDFiOEmAoBCBSJAPWpSGBZFgIQaDQBr/UJAavRoWUBCECADixyAAIQ8ErA6wbMKy/sggAESkeA+lQ61rwJAhDIjYDX+oSAlVscuRsCEEhDAAGLtIAABLwS8LoB88oLuyAAgdIRoD6VjjVvggAEciPgtT4hYOUWR+6GAAQQsMgBCEAgRgS8bsBihBBTIQCBIhGgPhUJLMtCAAKNJuC1PiFgNTq0LAABCNCBRQ5AAAJeCXjdgHnlhV0QgEDpCFCfSseaN0EAArkR8FqfELByiyN3QwACaQggYJEWEICAVwJeN2BeeWEXBCBQOgLUp9Kx5k0QgEBuBLzWJwSs3OLI3RCAAAIWOQABCMSIgNcNWIwQYioEIFAkAtSnIoFlWQhAoNEEvNYnBKxGh5YFIAABOrDIAQhAwCsBrxswr7ywCwIQKB0B6lPpWPMmCEAgNwJe6xMCVm5x5G4IQCANAQQs0gICEPBKwOsGzCsv7IIABEpHgPpUOta8CQIQyI2A1/qEgJVbHLkbAhBAwCIHIACBGBHwugGLEUJMhQAEikSA+lQksCwLAQg0moDX+oSA1ejQsgAEIEAHFjkAAQh4JeB1A+aVF3ZBAAKlI0B9Kh1r3gQBCORGwGt9QsDKLY7cDQEIpCGAgEVaQAACXgl43YB55YVdEIBA6QhQn0rHmjdBAAK5EfBanxCwcosjd0MAAghY5AAEIBAjAl43YDFCiKkQgECRCFCfigSWZSEAgUYT8FqfELAaHVoWgAAE6MAiByAAAa8EvG7AvPLCLghAoHQEqE+lY82bIACB3Ah4rU8IWLnFkbshAIE0BBCwSAsIQMArAa8bMK+8sAsCECgdAepT6VjzJghAIDcCXusTAlZuceRuCEAgDYEDJz1llV1+CJsyINChbTMbuHeljexbWQbe4AIEzLxuwIgNBCAAAeoTOQABCHgl4LU+IWB5zRjsShSBb775xr766iurrIynaICAVX7pOuKAShtzUMvycwyPEkfA6wYscYHAYQhAYDMC1CeSAgIQ8ErAa31CwPKaMTnYdffdd9tJJ53U4BPdunWzfffd14YNG2Y//vGPrVWrVjm8gVuLSeCDDz6w2bNnW69evWz48OE1r/rwww/txBNPtPfee8/uvfde23XXXYtpRqPWRsBqFD6XD6sTa/GZbVzahlEQyIWA1w1YLj5wLwQgUJ4EqE/lGVe8gkA5EPBanxCwyiC7shGwUt0888wz7dJLL7W2bduWgffxdyGK31133RUEq+hCwIp/bOPsAQJWnKOH7akEvG7AiBIEIAAB6hM5AAEIeCXgtT4hYHnNmBzsqk8ASV3io48+sqVLl9pFF11k69evtzvvvNMGDhyYw1u4tVgEsolfsd5dqHXpwCoUST/rcITQTyywpHEEvG7AGucVT0MAAuVAgPpUDlHEBwiUJwGv9QkBqwzyLRcBZMmSJTZ48GA766yz7PLLL7eWLZlx09QpkEv8mtrW+t6PgOU1Mrnbpc6rIb0rbdj+8ZzHlrvHPFHuBLxuwMqdO/5BAAKZCVCfMjPiDghAoGkIeK1PCFhNkw8FfWsuAsjTTz9tffv2tVNPPdWuvvpqa926dS1b3nzzTbvjjjtMQteaNWvC3KWjjz7aJk6caN27d69170svvWRDhw61bbbZJnR0rV27Nohiy5cvD8+dccYZNnbs2PCON954w2bOnGn3339/WEMi2rnnnltrzUxH5lLfJ587depkn332WRDj5s+fbytXrrSKigqbO3euPfLII7Zx40br37+/TZo0yQ488EBr1qzZZtz1zoULF9rixYttxYoVpllhhx56aPC3Z8+etZ6J7BMH2X7JJZfYPffcYzvvvLPNmDHDjjvuuLC+7pOf6ngT708++STw+NGPfmQTJkyoWTfyR9xSL3XJnX/++WGd+mZgbdq0Kdg7b968wFtddf369QvxGDVq1GbHQ1PjLltlt44sRjE++eSTbdy4cdaxY8e8crOqqio8V11dndfzPAQBCECgWAS8bsCK5S/rQgAC8SFAfYpPrLAUAkkj4LU+IWCVQSZmK2DpS3c333xzECrSdWD96U9/Cj+TsFL3krBz1VVX2aBBg2pEnUiA6dy5cxgMf8EFFwSxJvW64oorbO+99w5iVt11+/TpE0SUSBhrrIClQfYPPvjgZja0a9cu7ZFJ2TNmzJggMtW99IwEt9NOO81atGhRI0xJUGrfvn0Ygi/bdXXt2tWWLVsW/GxoTd0rjrfffnsQm/IVsDZs2BBs05901+GHH27XXnut7bLLLjU/jgSsgw8+2CLxq+6zJ5xwQhACO3TokPNvBQJWzsh4AAIQKBEBrxuwErnPayAAAccEqE+Og4NpEEg4Aa/1CQGrDBIzk4AlwUJfstN96pBSZ5I6jiR0RNff//53GzlypOmf06dPN3XkSMiQWKJuJnUcff755+G5SKxIFWAkzFx55ZWhW6uystIWLFgQuo2+9a1vha4edQbpf2+11Vb24osvBgHt0UcftRtuuCF0g+lqrIAl0Unrjh8/3rp06WLvvvtuENVuuukmGzJkSBDvttxyy/AufflP73388ceDuKaOq2233TawkdijDqjnnnuulvAV2Sce+qKjOr0kWn388cemd3/xxRfBx9tuuy28V8PyxVD8X3311fB36vYSWwlM0RD9XIa4p4qQ6uqaNWuWHXHEEUFkS31HXTEqErDku4RDdY+pE0/XH/7wh+D/unXrggB47LHH5vxbgYCVMzIegAAESkTA6wasRO7zGghAwDEB6pPj4GAaBBJOwGt9QsAqg8TM5SuEElokzkjoiTqLJIroOOGUKVOCYKMuo7rH7SQ2SQTScTwJMc2bN6/VQXTjjTfaKaecUvOcOrEkJGm9dMcVI5vPOeccu/jii8N6jRWwfv7zn5s6vtQdFV2RyCZfo+N++lk0C0zvnjZtWg2L6DmJV8OGDQtCVSQ2pQpYqcJb6jNitMcee9gtt9yyWSfTs88+G44Z6mhidARSz+YiYEmU0xHBF154IXSAHXLIIbUyWEKl4qBuOh1h1BFKXZGApW6xBx54wHr37l3znOKvr1IqL9TVpZjkeiFg5UqM+yEAgVIR8LoBK5X/vAcCEPBLgPrkNzZYBoGkE/BanxCwyiAzsxGw1K2jTp2f/exnm812UgeRRI933nkndE6pm6rupY6lESNGhL/WPTo2GIlD6jBatGiR7bbbbjWPff3110EQueyyy8KROYkuqVe6WVyNFbAkUKnTK/VKt+aXX34ZRCvdHx39q+vvp59+GjqoVq9eXeNbtNYzzzwTusf222+/nLIn9chlxFAL5CJgrVq1KnTOSQi77rrrQudX3StaT0Kj/kiMjHirQ06iYt1jgtEz0fytnBwzs8f67WM/qNx8xliu65TT/RUdOlnrY4dYm5FjysktfIFA7Ah43YDFDiQGQwACBSdAfSo4UhaEAAQKRMBrfULAKlCAm3KZ+gQQdetobpWO9km4UpeNBq7XvV555ZXQbRQlaUO+9OrVy+69994wlLw+QSZ6Xt1NGhiuYeMaol5sAUtD3HU8LpOA9dFHH4Xjkg899FBWYYvWzSSwpS721Vdf2T//+U97/fXX7a233rI///nP4biihqanMsxVwBJ7xaohoSmdOJhpeD8CVlapkNdNbUacbG1/dkZez/IQBCDQeAJeN2CN94wVIACBuBOgPsU9gtgPgfIl4LU+IWCVQc41NANLM6zOPvtsu/76623gwIFhSPfWW29dy+v6homnQ5NOwJIolnokrq6AlU5YKkYHVrYCVupRwGzCn4uApU61a665Jsz20pcBMzHMVcDKRmhCwMomqqW7p9lWHe3bix8u3Qt5EwQgUIuA1w0YYYIABCBAfSIHIAABrwS81icELK8Zk4NdmYa4v//++2EOlQZ0a2C55kRFA8T1mkjAqk+Iqs+UTM9FHVheBSzNi4q6ybLBnakDK5WzBtcfcMABYdaUhsNr2LsuDXDXlfreXI4Q0oGVTaR83YOA5SseWJM8Al43YMmLBB5DAAJ1CVCfyAkIQMArAa/1CQHLa8bkYFcmAUtL6Rjf6NGjQ1eQBq7rGFp0RUfqXn755fCVQQ0Zz+YqtYClweoakr7jjjvWdHx99tlnYSC9Osuy7cDS1xQ1sF5daZplddhhh2XjbsYh81EcTj/9dPvVr3612XwqFYEBAwaELyTmK2BlMwNLA+Q10yzdDKx0A/XlfDadXQ1BYgZW/XQ4QpjVrxc3QaBoBLxuwIrmMAtDAAKxIUB9ik2oMBQCiSPgtT4hYJVBKmYjYGkm0+WXXx4Gq2tOlL5g17179+C9Bq5feOGF4WuA5557bvj36AuFEZ7oq3wa1B59Ya/QAlbqlwvrCkv6Ut6cOXPCVxA1jD46spiPgCWfIpFHw+Xnzp1r7du3r5UJb7/9dpiTpWHuCxcutB49emQUsKKOM7HVlxxTr1T+jZmBle1XCDXfSx13xx57bDCDGVil/0UPQ9yHDLc2Q2t/wKD0lvBGCCSbgNcNWLKjgvcQgIAIUJ/IAwhAwCsBr/UJActrxuRgVzYClpZ744037KSTTgpihsQWfYkvEqpefPFFGz58uK1du9amTp0ahCIdfdu4cWO4X8KX/pkqzhRawEoV0vS1vKuvvtp23nlnk7Clr/ZJgFMHmY7mNVbA0vFBdSlJ6JHfEu122mkn0xcVn3/++TAkfenSpTZz5swwQ6x58+YZBaxIFJPts2fPtl122SVE8dVXX7VLLrnE7rjjjvC/6xOwxF33tWrVKtyX7siihLybb77Zxo0bFwbpz5o1Kwh6iqPeo64rCW4nnHBC6EqLvjZYbAGrqqoq2FxdXZ1D5nIrBCAAgeIT8LoBK77nvAECEPBOgPrkPULYB4HkEvBanxCwyiAnsxWw5Oo999wTxA/NaNJz0Vf7JIw8/PDDpuNv69atS0tF3Vn6E83PKrSApZdKSPvpT39qq1evrmVDt27dglgjkUhXYwUsraFfyvHjx2/2rujF6sCSENW5c+d6BaVUI1NnYNUFKLFp+vTpwW6JhMuWLauZiyVx6aijjgpCnS4diZRYp/+tTq66s7o0mF/Cmv6kuw4//HC79tprawQ03YOAVQa/6LgAAQjkRcDrBiwvZ3gIAhAoKwLUp7IKJ85AoKwIeK1PCFhlkGa5CFgSPySQ3HTTTZbu+Nybb74ZOoWWLFlia9asCUJX//79g7DVr18/q6ioqCFWDAFLi6tTTMcFZYM6rgYNGmSTJ0+27bbbLnSQFUrA0jrqclLHkmZ/aU5Yu3btgqin7qxjjjmmphsqujedoJSaQvoKoY4kLlq0KAzHl3Alm8V6++23D11lmr+lLqoxY8aER3W8UMKcfqZnNOhd/n/55ZdpBSw9o04x2Ttv3jxbvnx54KT4DB06NLwrdUg/AlYZ/JLjAgQgkDcBrxuwvB3iQQhAoGwIUJ/KJpQ4AoGyI+C1PiFglV2q4RAESk+AI4SlZ84bIQCB7Ah43YBlZz13QQAC5UyA+lTO0cU3CMSbgNf6hIAV77zCegi4ILBq/lZWtfOG0tiyRTer2Ha0VfQ4vzTv4y0QgECsCXjdgMUaKsZDAAIFIUB9KghGFoEABIpAwGt9QsAqQrBZEgJJI1BSAevfcCu2n2gV370qaajxFwIQyJGA1w1Yjm5wOwQgUIYEqE9lGFRcgkCZEPBanxCwyiTBcAMCTUmgKQQs26KbtejzSlO6zbshAIEYEPC6AYsBOkyEAASKTID6VGTALA8BCORNwGt9QsDKO6Q8CAEIRASaRsDawVr0eZUgQAACEGiQgNcNGGGDAAQgQH0iByAAAa8EvNYnBCyvGYNdEIgRgaYQsDQDq2LHGTGihKkQgEBTEPC6AWsKFrwTAhDwRYD65CseWAMBCPyHgNf6hIBFlkIAAo0mUFIBa4sdrKLraMSrRkeNBSCQDAJeN2DJoI+XEIBAQwSoT+QHBCDglYDX+oSA5TVjsAsCMSJQVVUVrK2uro6R1ZgKAQgkgYDXDVgS2OMjBCDQMAHqExkCAQh4JeC1PiFgec0Y7IJAjAggYMUoWJgKgYQR8LoBS1gYcBcCEEhDgPpEWkAAAl4JeK1PCFheMwa7IBAjAghYMQoWpkIgYQS8bsASFgbchQAEELDIAQhAIEYEvO6fELBilESYCgGvBBCwvEYGuyAAAa8bMCIDAQhAgPpEDkAAAl4JeK1PCFheMwa7IBAjAghYMQoWpkIgYQS8bsASFgbchQAE0hCgPpEWEICAVwJe6xMClteMwS4IxIgAAlaMgoWpEEgYAa8bsISFAXchAAEELHIAAhCIEQGv+ycErBglEaZCwCsBBCyvkcEuCEDA6waMyEAAAhCgPpEDEICAVwJe6xMClteMwS4IxIgAAlaMgoWpEEgYAa8bsISFAXchAIE0BKhPpAUEIOCVgNf6hIDlNWOwCwIxIoCAFaNgYSoEEkbA6wYsYWHAXQhAAAGLHIAABGJEwOv+CQErRkmEqRDwSgABy2tksAsCEPC6ASMyEIAABKhP5AAEIOCVgNf6hIDlNWOwCwIxIoCAFaNgYSoEEkbA6wYsYWHAXQhAIA0B6hNpAQEIeCXgtT4hYHnNGOyCQIwIIGDFKFiYCoGEEfC6AUtYGHAXAhBAwCIHIACBGBHwun9CwIpREmEqBLwSQMDyGhnsggAEvG7AiAwEIAAB6hM5AAEIeCXgtT4hYHnNGOyCQIwIIGDFKFiYCoGEEfC6AUtYGHAXAhBIQ4D6RFpAAAJeCXitTwhYXjMGuyAQIwIIWDEKFqZCIGEEvG7AEhYG3IUABBCwyAEIQCBGBLzunxCwYpREmAoBrwQQsLxGBrsgAAGvGzAiAwEIQID6RA5AAAJeCXitTwhYXjMGuyAQIwIIWDEKFqZCIGEEvG7AEhYG3IUABNIQoD6RFhCAgFcCXusTApbXjMEuCMSIAAJWjIKFqRBIGAGvG7CEhQF3IQABBCxyAAIQiBEBr/snBKwYJRGmQsArAQQsr5HBLghAwOsGjMhAAAIQoD6RAxCAgFcCXusTApbXjMEuCMSIAAJWjIKFqRBIGAGvG7CEhQF3IQCBNASoT6QFBCDglYDX+oSA5TVjsAsCMSJw4KSnrLLLD23rLZvZ2ce0sh90ax4j6zEVAhAoZwJeN2DlzBzfIACB7AhQn7LjxF0QgEDpCXitTwhYpc8F3giBsiMQCVhyTCLWgvFtys5HHIIABOJJwOsGLJ40sRoCECgkAepTIWmyFgQgUEgCXusTAlYho8xaiSCwadMm058WLVqUjb/ffPONffXVV1ZZWZmXT6kClhZYfm7bvNbhIQhAAAKFJuB1A1ZoP1kPAhCIHwHqU/xihsUQSAoBr/UJAStGGfjSSy/Z0KFDbe3atVlZfdddd9mJJ56Y1b3pbrr77rvtpJNOsosuusjOP//8vNfRgxdffLHNmDEjpzVOPfVUu/rqq61169Y5PVfMm9944w274IILbNy4cdanT59ivqpka3/wwQc2e/Zs69Wrlw0fPjyv9yJg5YWNhyAAgRIQ8LoBK4HrvAICEHBOgPrkPECYB4EEE/BanxCwYpSUCFhNH6xIiFu5cmXZCFiRUNkYwbPWEcL2zWzBBI4QNn22YgEEICACXjdgRAcCEIAA9YkcgAAEvBLwWp8QsLxmTBq7IgFrv/32c9eZlA/GDz/8MHSIvffee3bvvffarrvums8yJX0GASs97poh7u2b2dkDGOJe0qTkZRCAQIMEvG7ACBsEIAAB6hM5AAEIeCXgtT4hYHnNGAQsl5FBwEoflqqqqvCD6upql3HDKAhAILkEvG7AkhsRPIcABCIC1CdyAQIQ8ErAa31CwPKaMUUQsDZs2GDLli2zJUuW2PLly239+vXWrVs323fffe20006zfv36WUVFRc2b083Aevrpp61v376m42Y77bSTnX322fbf//3fdsghh9hVV11lO+64Y9ZEs+nA+uyzz+yss84yzZ668cYb7dZbb7W5c+da586dbeLEicHu5s2bh6Hqq1evtltuucUef/xxW7duXfBHM8NGjRplbdtuPlRcg8v/93//1xYsWGAPPfSQrVmzJtiuDreBAwfamDFjwnt0RX7XdS46dpfKavLkyXbzzTfbvHnzTF1z/fv3t3PPPdcOPvhg0zufeOIJu/zyy0MM1HV2+umn2ymnnJLWRjFauHChLV682FasWBHideihhwbfe/bsac2aNasxKZWn7HnzzTdtzpw5wXYNZ5dPYrnnnnuGZ+o7kprPzDMErKzTnhshAIESE/C6ASsxBl4HAQg4JEB9chgUTIIABAIBr/UJAStGCdqYI4Tvv/9+ED3uu+++tB63a9fObrjhhjDEOxJFGhKwJNJIGJFopGvIkCFBtNlyyy2zJpqLgPU///M/ttdeewVBJroefPBBO/bYY8PX8zTsXd1Rn3zyyWbvP/zww+3aa6+1XXbZpeZnEpJ0bHH8+PFByEt3SfCZP3++bb311lkLWOLy+eef2/XXX19rSQlPt912m/3lL39Ja+eUKVPs0ksvtVatWtU8p3hLRBPnupfiNXPmzCDgRV9DjHi+9tprQaSSUFn3kh0SwyQ4IWBlnarcCAEIxJiA1w1YjJFiOgQgUCAC1KcCgWQZCECg4AS81icErIKHungL5itgff3113bhhRcG4WTs2LHhK3rbbrttMPSdd96xa665xq688srQ2XPHHXdY165dw88aErD0c60l0aVDhw728ccfW6dOnXJyPhcBS0KSxJfrrrvOjjrqKFM3mYQbfaHwnnvuCV8F3G233eySSy6xgw46KHQcSbRTF5TErSOPPDKIUbJV1wsvvGAnnHCCffrpp0EU089btmxpX375ZeiQmjZtWvjao0Q5iUjRVd8RwoiV7jv66KODuLTHHnsELuedd16wQ91Wbdq0CbE44ogjQrebRCZ1sendEpbUVaVLXwbUVxjVTXbGGWcE8VEx27hxYxC09FXI5557zu68887QWaUr4vnII49Yx44dQ2xGjBhhErteeeWV0H2lTjP9Ux1gemdqnBszxJ0OrJxSn5shAIESEvC6ASshAl4FAQg4JUB9choYzIIABOjAIgcaTyDbrxD26tWr1lB0iVQalq7jeDqO1qNHj1rGvP7666HzSp1DqcPUGxKw1M2UKrjk412uAtY555wTRDgdGYyujz76KAhM6jqSb9/73vdqmaLuLAl2Ona4dOnScJxPl8QsdS/Nnj07CDqpR/HUnSXRS11RdY/TZRKw9H4JapEQpXdJaFKH2t///vdw9FKxiK7oiKTsefTRR+2www4LP5KwNXjw4OCvxLSoyyp6TmsOGzYsHP9Ud5mOSKYKWOn8kvAl8e/AAw8Mwlck5hXiK4SP9dvHflDZzCq27mrtz55hlb32zicleAYCEIBAwQnwH4gFR8qCEIBAgQhQnwoEkmUgAIGCE/Ban+jAKnioi7dgvgJWJosi4UNC16JFi0Ink66GBCx1GaWKIJneke7nuQpYEoY00yr10i/WgAEDgpiT2lWUes+f/vSnMA9LQpb+pIpV9dkd+V73mUwClmZZ/frXvw6dVtEVCYjyN5Vv9PNozUjcUheYRCv5q5lle++9uRikzrEzzzwzHOGM1ox4PvPMM0EM0yyv1CvKn2222SbENuqYK6SApfdJxOp094P5pATPQAACECg4Aa8bsII7yoIQgEDsCFCfYhcyDIZAYgh4rU8IWDFKwXyPEKa6qGHnOtamIedvv/12mMn0xz/+MQwI17Vy5Urr06dP+PeGBCwdb1OXko7w5XvlKmCl2ha9Ux1jEq+yueqzWV1QskWdaC+//LI99dRTgYkY1X0mk4CVTiSL/NRRTg2MjwbD1ydgqats5MiR4bhfNlfEJRPPUglYsrnz489mYzr3QAACECg6Aa8bsKI7zgsgAAH3BKhP7kOEgRBILAGv9QkBK0Yp2RgBSzOj9BU/dQdJmKnvipuAlTp7KlMoU8UoHRPUVwc1M0tHC+u7chWw0n3BLxKWIlGw7qywuh1YqUcBM/mknyNgZUOJeyAAgaQS8LoBS2o88BsCEPgPAeoT2QABCHgl4LU+IWB5zZg0duUrYEm80qBwfRlPA7179+4djpdpKPgPf/hD69KlSxijlArjAAAgAElEQVQUruHfcRWw0glHDYVWHWejR48OYp6Gq++///7h6OR3v/vd8LVD/fzkk0/OuQOrkALWe++9V2smWaZU9dKBVdFlG+u04LeZzOXnEIAABEpCwOsGrCTO8xIIQMA1AeqT6/BgHAQSTcBrfULAilFa5itgRcO7DznkkPAVv+22266W1xJx9LU6zU6Km4C1atUqO/zww+24444Lvkmgy3RFg9N1nE+innzXFwFTLx2PnDx5cpMIWBqmrwHysi11sHsmvzwIWBKv2v/XBQxxzxQsfg4BCJSMgNcNWMkA8CIIQMAtAeqT29BgGAQST8BrfULAilFq5itgpZtlFbmto3T6uWYu6YqbgPXuu+/aqFGjwjBzfRVRYlbqJf9uvvlmGzduXM0XB9evXx++BFhfh5P+XsPYNYOqKY4Qyv5bbrkl2CDf9AXF9u3b1/JL88sUMw1zj74s2ZQCVlVVVbCvuro6Rr9RmAoBCCSBgNcNWBLY4yMEINAwAeoTGQIBCHgl4LU+IWB5zZg0duUrYC1fvtwGDRpk3//+98Pg9X322ceaN29u+jqexBF1+nzyySexFLBSBbhu3bqFmVbytW3btqZh6Bryft5559n2229fcxxPRyonTJhgt912W/gqob7m16FDB9PX/zS8ffr06WG4va76BCxx07HLqHOrIZEw1xlYem+qiDZ8+HC78MILbaeddjIN4X/++edNRxU1u2vmzJnheOj/a+9OgKyszvyPP+ybIpsLmgRUHHS0SKI9QcVAAog6ICjgAIpCRGRRQBAtI6CoiAwKCuICigIqLiAMLuWooIXjhjIxOpNBJ9HIlIL7RnAF/Nfv/Oftud3cpu/tvt39nH6/t8pS6Xvf9zmfczj13l+f97zqz8oGWJMnTw5+jRo1yvtvBQFW3mR8AAEEqknA6wVYNTWf0yCAgGMB5ifHnUNpCKRcwOv8RIAV0cCsaICVuQdW6ea2atXKtIn4H/7wh7DqZ82aNda3b9/wthieQqg6dUvg7Nmzbfr06Vl7U8HW3LlzQ7BVp06d8J7MPbBKf0jvGzBggI0ZM8ZOOumksIJrn332KWGSfEbHnThxYlar5D0VCbD0WU0aF1xwQVhdlu2lFVhz5swpfqphRQOs5BbTJMRUe2bNmmUNGzbM+W8HAVbOVLwRAQSqWcDrBVg1M3A6BBBwKMD85LBTKAkBBIKA1/mJACuiAVrRAEtNVIilIGbp0qXh6XsKdfr3728jR44Mm5drNY9Cm2nTpoVVSVrRE0uApfZpZZKCHoVwa9euLd6cvXfv3jZu3Dhr3759iZ5OnkJ4ww03hM3rdVthjx497Nxzz7V+/fqF1VgjRoywN99801asWGFHHnlk+Lwc9Zm77747nENe+uehhx6yoUOHhpVR+v/MV0UDLB1Dn9Utgro9UqGb9vjq0qVLuL2wT58+JVZLVTTA2rFjR3DT6jyNMW1eP3/+/Jz2E0vaSYAV0URCqQikTMDrBVjKuoHmIoBAFgHmJ4YFAgh4FfA6PxFgeR0x1IVARAIvL2xhRR22mzVuZ/X+frHVadktouopFQEEarOA1wuw2mxO2xBAIDcB5qfcnHgXAghUv4DX+YkAq/rHAmdEoNYJFAdYalnjdla/y19qXRtpEAIIxCng9QIsTk2qRgCBQgowPxVSk2MhgEAhBbzOTwRYhexljoVASgVKBFhmVr/HDymVoNkIIOBNwOsFmDcn6kEAgeoXYH6qfnPOiAACuQl4nZ8IsHLrP96FAAJ7ECDAYngggIBXAa8XYF69qAsBBKpPgPmp+qw5EwII5CfgdX4iwMqvH3k3AghkESh5C+HPrH6Xt3FCAAEEXAh4vQBzgUMRCCBQowLMTzXKz8kRQGAPAl7nJwIshi0CCFRa4P82cf+Z1fv7u9jEvdKiHAABBAol4PUCrFDt4zgIIBCvAPNTvH1H5QjUdgGv8xMBVm0febQPgWoQKCoqCmfZuHFjNZyNUyCAAAK5C3i9AMu9BbwTAQRqqwDzU23tWdqFQPwCXucnAqz4xxYtQKDGBQiwarwLKAABBMoQ8HoBRochgAACzE+MAQQQ8CrgdX4iwPI6YqgLgYgECLAi6ixKRSBlAl4vwFLWDTQXAQSyCDA/MSwQQMCrgNf5iQDL64ihLgQiEiDAiqizKBWBlAl4vQBLWTfQXAQQIMBiDCCAQEQCXq+fCLAiGkSUioBXAQIsrz1DXQgg4PUCjJ5BAAEEmJ8YAwgg4FXA6/xEgOV1xFAXAhEJEGBF1FmUikDKBLxegKWsG2guAghkEWB+YlgggIBXAa/zEwGW1xFDXQhEJECAFVFnUSoCKRPwegGWsm6guQggQIDFGEAAgYgEvF4/EWBFNIgoFQGvAgRYXnuGuhBAwOsFGD2DAAIIMD8xBhBAwKuA1/mJAMvriKEuBCISIMCKqLMoFYGUCXi9AEtZN9BcBBDIIsD8xLBAAAGvAl7nJwIsryOGuhCISIAAK6LOolQEUibg9QIsZd1AcxFAgACLMYAAAhEJeL1+IsCKaBBRKgJeBQiwvPYMdSGAgNcLMHoGAQQQYH5iDCCAgFcBr/MTAZbXEUNdCEQkQIAVUWdRKgIpE/B6AZaybqC5CCCQRYD5iWGBAAJeBbzOTwRYXkcMdSEQkQABVkSdRakIpEzA6wVYyrqB5iKAAAEWYwABBCIS8Hr9RIAV0SCiVAS8ChBgee0Z6kIAAa8XYPQMAgggwPzEGEAAAa8CXucnAiyvI4a6EIhIgAAros6iVARSJuD1Aixl3UBzEUAgiwDzE8MCAQS8CnidnwiwvI4Y6kIgIgECrIg6i1IRSJmA1wuwlHUDzUUAAQIsxgACCEQk4PX6iQArokFEqQh4FSDA8toz1IUAAl4vwOgZBBBAgPmJMYAAAl4FvM5PBFheRwx1IRCRAAFWRJ1FqQikTMDrBVjKuoHmIoBAFgHmJ4YFAgh4FfA6PxFgeR0x1IVARAIEWBF1FqUikDIBrxdgKesGmosAAgRYjAEEEIhIwOv1EwFWRIOIUhHwKkCA5bVnqAsBBLxegNEzCCCAAPMTYwABBLwKeJ2fCLC8jhjqQiAiAQKsiDqLUhFImYDXC7CUdQPNRQCBLALMTwwLBBDwKuB1fiLA8jpiqAuBiAQIsCLqLEpFIGUCXi/AUtYNNBcBBAiwGAMIIBCRgNfrJwKsiAYRpSLgVaDrRf9mDfY72mt51IUAAggggAACCCCAAAIIIJBFoGWzOtbvmAZ29gkNin9KgMVQQQCBWitAgFVru5aGIYAAAggggAACCCCAQAoEzjy+gY34TcPQUgKsFHR4bW7izp07bdq0aXbdddfZ3LlzbeLEiVmbq4F+6qmn2tatW+3kk0+2e+65x9q0abPbe5PjLViwwJ544gnr0qVLwfk+/fRTO+uss+yDDz6wBx980Dp27FjhcyTHevLJJ/d4jGOPPdZ69uxpI0aMsPbt21f4fMkHv/nmm2C9cOFCe/7556vEqdJFmhkBViEUOQYCCCCAAAIIIIAAAgggUDMCWom1ckJTAqya4eeshRZ45JFHrF+/fnbeeefZvHnzrGnT/z+4M1/Lli2zYcOGhT9q27atPfroo3bMMcfs9r5PPvnEzj777PDnZYVcla2/JgKspGaFZYsWLbKuXbtWqhkEWJXi48MIIIAAAggggAACCCCAAAI5CBBg5YDEW+IReOutt2zQoEHWrFkzW758ubVr165E8d9//71ddtll9thjj1mvXr3slltusdtvv91GjRq1WyPfeOMNGzhwYPjnmmuusXr16hUcoioCLBV53333WevWrXerd8eOHbZp06awSu3++++3M844I6ycatmyZYXbRoBVYTo+iAACCCCAAAIIIIAAAgggkKMAtxDmCMXb4hDYtm2bXXDBBfYv//IvWW/727JlS7hlr3HjxjZ58mQbM2aMde/e3W688UZr0qRJiUYqBBo6dKitWbPG+vbtWyUA1R1gJY34/PPPwy2EL7/8cpkr0HJtMAFWrlK8DwEEEEAAAQQQQAABBBBAIF8Brbwa+KsGNvg4NnHP1473OxdQGDVp0qSs+2C98MILdsopp9iFF15oF198sY0ePdoUapVerZWs1HrxxRfDSqWDDz64uNUff/yxLV682B566CF77bXXwiov7Sk1btw469Spk9WpU6f4vUlApb2mLr/8cpsxY4Y98MAD1qFDB7viiivs17/+dZl7YP35z38OdWpV2dKlS61bt257lE/OpTeVtQIrOUBZoVN5gVqywu2AAw4oPkd5AZaOKcOVK1fa+vXr9+il+nQ8BZAyXrdune29995hXy3dFtqnTx9r1KhRhUZgUVFR+NzGjRsr9Hk+hAACCFSVgNdNSKuqvRwXAQTiEWB+iqevqBSBtAl4nZ/q/Pjjjz+mrTNob8UFkpDqzDPP3G1lVRJuaVWVNnK/9tprw8bvTz31lJ144oklQip9/tBDDy1xjJdeeims2nr99dd3K1BBy8yZM0MoVr9+/fDzJBBq3rx5CF7uvffe8OfJ3lsKtrJt4v7++++HlWR//OMfcwqvMs+VS4Cl42t/rzfffLPECqxCB1gKvLTSS31S+pXNa/v27XbppZfarbfemnUAXHTRRcG49Gq5XEYLAVYuSrwHAQRqQsDrBVhNWHBOBBDwJcD85Ks/qAYBBP5PwOv8RIDFKM1LILlNMAlyDjzwwPD55PZC7W2VPPHv6aefDnthaY+rKVOmFK+eSp5UeOWVVxbvj5WEPs8++6yNHTs2rKjSsb/++mtbvXq1TZ061T777LOw4bs2ks8MlfRkwM6dO9vNN98cNoz/8ssvw8oi/bt0gPXhhx+Gc+YTXuUaYGl106uvvmrXX3992AfsnHPOCTUpYMs8RllPRcxnBZZWqqkda9euDV5aoSavH374IQRaCg7VF5leWnF1+umnh43lFTZqpZry61deecUUXv3Xf/1XhZ8ISYCV118j3owAAtUo4PUCrBoJOBUCCDgVYH5y2jGUhQAC5nV+IsBicOYlkNz+d+edd5YIO5Lw5bDDDjP9bJ999rHNmzebVlopWEn+TCfTxuZXXXVVidVJuqVNt7GNHDkyhCvaKD55KWTRbXta1TR8+HBbsGBB+HmyokkBVrbN4kuveGrRokVxeHXXXXfZb3/72xK3JO4JIvNcuYDptjy1SU8jTF6FXIG1atUqGzBgQAgHtXF+siotOZfCq8GDB4dgL/HS5vIKBnXLpMK1zJf6RKvb5s6daxMnTsyliSXeQ4CVNxkfQACBahLwegFWTc3nNAgg4FiA+clx51AaAikX8Do/EWClfGBWpPnJBuyZodEjjzwSVkZlrrbS6qkJEyaEvZm0R5P2sPr222/D/lgfffRRcaiV/JlubSt9u2FS3yeffBICLK3U0v5Yhx9+eHGApb209Lljjz22RHMyAyOthLrjjjvsueees3zDKx00lwAr2U9KT1ZUeJQZwmUeo7IrsJIQUft9Pfroo2HVWelXYr9hw4ZiL62MU10///nPwx5hCvAq84TEzHM+3e0f7BcN/m9/soqMKz6DAAIIIICAR4G6LVtbk74DrenZIzyWR00RC3j9ghgxKaUjgECBBLzOTwRYBergNB1Gq3sU0mhfqzlz5oT9p7SiSv+UDqCSfbGSsCu5BbFHjx7FtxXqqX0Kp957773i2w9Le2bbzLy8FU3Jz1WvNkbXpvAKmTJvq8u138raxH3Hjh32zDPPhL2lFMRpI/n+/ftb3bp1dzt0efXmegth4vX444/nVP7zzz8fNmpPbp/UHmXJSyu0VK/6U3uGZas7l5MQYOWixHsQQAABBGIWaHrmcGt27tiYm0DtzgS8fkF0xkQ5CCBQAwJe5ycCrBoYDLGfUntL6XY/rYrSaiytNNL/Z3viYLLpu34+a9assEeUnlT48MMPF2/sXl6wI6/KBFi6xVBPMxw6dGhYfaXVWwqxDjrooJy7orynEGqV2bBhw8I+XQrrhgwZstvtieW1M9cAK5fVYJkNSwIs/Zn2ztJKtEWLFoVbPDNfegqhbiHUbaD5vgiw8hXj/QgggAACsQnUadHK2qz819jKpl7HAl6/IDomozQEEKgmAa/zEwFWNQ2A2nQa7UmlJwzOnj07rLhq2rRpWMHTvXv33Z5MmKy40h5Ny5cvD08K1O2GCr6SDeCrYwXWsmXLrFu3bjZ9+vTwpL2y9o4qq5/KC7Bkcv/994d9pFq1apX16YaFDrDKuhUxl7Gm2xC1kb3CPa3k0q2GemmTd+2Hte++++ZymOL3EGDlxcWbEUAAAQQiFCDAirDTnJfs9QuiczbKQwCBahDwOj8RYFVD59fGUyRPGNSG4PXq1Qurm7JtAJ7s16Sn8t19990hHGnTpk1YjdWwYcNAk8seWFu3bg0bj+s2uNJ7YJUV5GQLjN59991Qq25XVIimW+tyeZUXYOkY27dvD7cSai+vbEFQeQFWcmvmIYccEmpr3bp11pVnuXjl0qbkPQrf/uM//sPOP//88CTCbPuJlXc8AqzyhPg5AggggEDsAtxCGHsP+qvf6xdEf1JUhAAC1S3gdX4iwKrukVBLzpc8YfDoo48OT8DTE/eeeOKJrIFQsum7Vj7p1kE95e6ss84qIZHrUwi10it5omF5gVC2n2c+0fCMM84IgVouG5nnEmCpQZs2bQq3D77++ut200032fjx44tvJdy2bZtdcMEF4fbF0nuFqa758+fbRRddZCeddNIeAyydJ/FSqKcN6ps3b17CU5vda18xbeaulWFt27YNm+fr3KtXrzbtQZb5SjZ910bvBFi15C8pzUAAAQQQKIhA2MR94BBrOqjkE3wLcnAOkmoBr18QU90pNB4BBIKA1/mJAIsBWiGBZE8q3Q6oV8eOHUvcFph50GRl0V577RVWW61YscKOPPLIrIHLs88+a2PHjrXLL7883GKoYEWBy9SpU8P+UpkbsFckwNJJv/rqKxs3bpzptkLtBaX9uerU2fMT9HINsDKDKD3tT+HREUccEdq6c+fOsNG9bl/s3bt3uN2yQ4cOpmBLt1dqVZraePzxx5cbYGnVmerW7X8KzHTcQw891Hbt2mX/+Z//aVdffXVwU2ioVWFaJbdq1SobMGBACBmvv/768PRCrYLTyjGdXwGXnkyoPbL222+/vMZFUVFReP/GjRvz+hxvRgABBKpawOsFWFW3m+MjgIB/AeYn/31EhQikVcDr/ESAldYRWYB2a/WS9nzSS6uqMm8LzDx8sun7ypUrw6qgW265JTwNsPTrpZdesjFjxoTVS6Vfer/CGJ1PK770qmiApc9qc3mtAmvRokWJkKksllwDLH1eG6WPGjUqBEgXXnhh2CusSZMm4dBaofW73/2ueM+p5HzaZF6hklZW6bWnWwiTz2hS0YquZP+q0rXLWk+JTPazyrzFMVs7VYNuCdVeYfm+CLDyFeP9CCBQXQJeL8Cqq/2cBwEE/AowP/ntGypDIO0CXucnAqy0j8xKtF+D+tRTTzXtT6XN2UvfFpgcOtn0fdq0aVn3ycosQeGPQhztc/Xaa6+Fpwf27NkzrJjq1KlTiZVSlQmwduzYEQI31VQ6ZMpGkk+Apc8/88wzYa+tv/3tb6bgrlevXsWH1T5cul1QK6K04kr7ZU2aNCk8FVGfyTXA0vtUl1Z56Rx6EqKCPq2w0uosPVWwUaNGJZrz3XffmfYjW7Jkib344ovh/Fo9p9spR4wYYe3bt6/QiCDAqhAbH0IAgWoQ8HoBVg1N5xQIIOBcgPnJeQdRHgIpFvA6PxFgpXhQ0nQECiVAgFUoSY6DAAKFFvB6AVbodnI8BBCIT4D5Kb4+o2IE0iLgdX4iwErLCKSdCFShwMsLW1hRh+1VeAYO7U6g4f5W9yejre7BU92VRkEIZAp4vQCjlxBAAAHmJ8YAAgh4FfA6PxFgeR0x1IVARAIEWBF1VoFLrdv+Mqt76DUFPiqHQ6BwAl4vwArXQo6EAAKxCjA/xdpz1I1A7RfwOj8RYNX+sUcLEahyAQKsKif2e4KG+1n9X7/vtz4qS72A1wuw1HcMAAgg4PYx9XQNAggg4PX6iQCLsYkAApUWIMCqNGG8ByDAirfvUlK51wuwlPDTTAQQ2IMA8xPDAwEEvAp4nZ8IsLyOGOpCICIBAqyIOqvApXILYYFBOVzBBbxegBW8oRwQAQSiE2B+iq7LKBiB1Ah4nZ8IsFIzBGkoAlUnQIBVdbZuj6xN3H82weq2u8RtiRSGgAS8XoDROwgggADzE2MAAQS8CnidnwiwvI4Y6kIgIoGioqJQ7caNGyOqmlIRQCANAl4vwNJgTxsRQGDPAsxPjBAEEPAq4HV+IsDyOmKoC4GIBAiwIuosSkUgZQJeL8BS1g00FwEEsggwPzEsEEDAq4DX+YkAy+uIoS4EIhIgwIqosygVgZQJeL0AS1k30FwEECDAYgwggEBEAl6vnwiwIhpElIqAVwECLK89Q10IIOD1AoyeQQABBJifGAMIIOBVwOv8RIDldcRQFwIRCRBgRdRZlIpAygS8XoClrBtoLgIIZBFgfmJYIICAVwGv8xMBltcRQ10IRCRAgBVRZ1EqAikT8HoBlrJuoLkIIECAxRhAAIGIBLxePxFgRTSIKBUBrwIEWF57hroQQMDrBRg9gwACCDA/MQYQQMCrgNf5iQDL64ihLgQiEiDAiqizKBWBlAl4vQBLWTfQXAQQyCLA/MSwQAABrwJe5ycCLK8jhroQiEiAACuizqJUBFIm4PUCLGXdQHMRQIAAizGAAAIRCXi9fiLAimgQUSoCXgUIsLz2DHUhgIDXCzB6BgEEEGB+YgwggIBXAa/zEwGW1xFDXQhEJECAFVFnUSoCKRPwegGWsm6guQggkEWA+YlhgQACXgW8zk8EWF5HDHUhEJEAAVZEnUWpCKRMwOsFWMq6geYigAABFmMAAQQiEvB6/USAFdEgolQEvAoQYHntGepCAAGvF2D0DAIIIMD8xBhAAAGvAl7nJwIsryOGuhCISIAAK6LOolQEUibg9QIsZd1AcxFAIIsA8xPDAgEEvAp4nZ8IsLyOGOpCICIBAqyIOotSEUiZgNcLsJR1A81FAAECLMYAAghEJOD1+okAK6JBRKkIeBUgwPLaM9SFAAJeL8DoGQQQQID5iTGAAAJeBbzOTwRYXkcMdSEQkQABVkSdRakIpEzA6wVYyrqB5iKAQBYB5ieGBQIIeBXwOj8RYHkdMdSFQEQCBFgRdRalIpAyAa8XYCnrBpqLAAIEWIwBBBCISMDr9RMBVkSDiFIR8CpAgOW1Z6gLAQS8XoDRMwgggADzE2MAAQS8CnidnwiwvI4Y6kIgIgECrIg6i1IRSJmA1wuwlHUDzUUAgSwCzE8MCwQQ8CrgdX4iwPI6YqgLgYgECLAi6ixKRSBlAl4vwFLWDTQXAQQIsBgDCCAQkYDX6ycCrIgGEaUi4FWAAMtrz1AXAgh4vQCjZxBAAAHmJ8YAAgh4FfA6PxFgeR0xKa/rxx9/tB07dliDBg1SLhFH87te9G/WYL+j4yjWeZUtm9Wxfsc0sLNPYOw77yrKi0TA6wVYJHyUiQACVSjA/FSFuBwaAQQqJeB1fiLAqlS31syH77vvPhs6dKjde++9dtZZZ+2xiBdeeMFOOOEEGzVqlN14443WpEmTmik6j7N+/PHHNmfOHPv5z39uQ4YMyeOTvt/66aefhv764IMP7MEHH7SOHTu6Kbiy44QAq/BdeebxDWzEbxoW/sAcEYGUCXi9AEtZN9BcBBDIIsD8xLBAAAGvAl7nJwIsryNmD3XV9gArn/bF1H0EWDH1Vs3XqpVYKyc0rflCqACByAW8XoBFzkr5CCBQAAHmpwIgcggEEKgSAa/zEwFWlXR31R40n4CnsitrqrYl2Y+eT/tqor7aeM7KjhNWYBV+VBBgFd6UI6ZTwOsFWDp7g1YjgECmAPMT4wEBBLwKeJ2fCLC8jpg91JVPwFPZYKImePJpX03UVxvPWdlxQoBV+FHBLYSFN+WI6RTwegGWzt6g1QggQIDFGEAAgRgEvF4/EWDFMHpK1ZhPwFNWMJEc4+qrr7YRI0bYLbfcYg8//LC99dZb1rlzZxs+fLgNGzYs655Z3333nT322GN25513mo6vV48ePWz8+PHWrVs3q1u3bomKdeucjr169erw/m3btoX9n37961/bhRdeaJ06dbI6deqEcw8aNMhef/31Ep9XjdOmTSv+M53/2WeftbvuusvWrVtnP/zwg3Xp0sXOO+8869OnjzVq1Gi3Xk1qvu2228JndP4xY8aEz8ydO9euuOIKe/7558NxMl/aj2vx4sX20EMP2WuvvWbt2rWznj172rhx44rrTt6f3CLYvn17u/zyy23GjBn2wAMPWIcOHcLx1d7Se2Al/VDeMCy939muXbtsw4YNoba1a9fa5s2bg738zjnnHGvWrFnWQ7777rs2f/58W7VqlX322Wd28skn22WXXWbffPNNpfZKI8Aqrwdz/7lWXg38VQMbfBybuOeuxjsRKFvA6wUYfYYAAggwPzEGEEDAq4DX+YkAy+uI2UNdhQywFGB8/vnnIQwp/br44ovt2muvLREIffjhhyG8WbFiRdYKZ82aZfpc/fr1w88VSikgS4Ku0h9SILR06dIQvuQSYG3fvt2mTJli8+bNy3r+s88+O2wAv++++xb/fE+fUUjXuHFjW7hw4W4B1ksvvRRCrtKBmg68995728yZM2306NHFbU0CrObNmwczhU56tW3b1h599FFTsFXRAEtBmMIpvfR0Rm3If80114QwsPSrV69etmDBAjvssMNK/Oi5556z888/Pzhnvlq1amWDBw+2W2+9tcKb/RcVFYVDbty4McK/UZSMAAK1WcDrBVhtNqdtCCCQmwDzU25OvAsBBKpfwOv8RIBV/WOh0mcsZIClYk4//XSbPn26HXXUUaaVSgpeFIQPoF0AACAASURBVELttddeIXg55phjioOTK6+8MgQ3CkkUbh199NGm1UDPPPOMXXrppfbRRx+FVUddu3Y1BUdaYbVkyRLT5yZMmGAtW7YM73/77bfDn91///1htZcCl2TVUFnt27lzZ1gtpfNopZVWNf3yl78MK760suif//mfbdGiRaH2zOAtOZ6eajh79mzr3r17qOHJJ5+0Sy65pDjQyVyB9f7775vCMK30Gjt2bFhRdeCBB9rXX38dVpJNnTo1rGC65557rF+/fsEnCbB0XK1iu/nmm4Pdl19+GQIv/TvXpxD++OOPwUYB2e9//3ubNGlScZAoXwVRhx9+eFjl9Zvf/MYaNGhgChe1wkzhloJJhXLy1itpjwImtVn90qJFC9uyZUvoT4VXelX0aZUEWJX+a80BEECgigS8XoBVUXM5LAIIRCTA/BRRZ1EqAikT8Do/EWBFOBALGWApaFFQcvDBBxdL6HayiRMnhgAkc+XPn/70JzvjjDNMK3YUcmlFUeZLt6UNGDAgBC5aHaT3Dxw4MARjutUtCVOSz7zyyit22mmnhVvx1KbWrVuHH5XVvr/+9a82ZMgQa9OmTbh98YADDihx/q+++iqsDnv11VfDCrEjjzwyrC7TCrCXX3451KzwKvP11FNPhRq1kikzwFK9ur1w5MiRIRDKvCVP4ZJqVMCVGb5lBli33357CIMyX/k8hXD9+vXhFs7evXuH0C05f9Ked955J/TbEUccUeIcWp2lYFDhmYI23dqZaZptVV3itmzZMgKsCOcDSkYAgT0LeL0Ao98QQAAB5ifGAAIIeBXwOj8RYHkdMXuoq5ABllYX6ZY73UaX+VIApRVOmXsvPfjgg+FWsySgqlevXqX0klsGdbvf8uXLi2/7K6t9jzzySFjtpFVYCtiyvRTCKPjRbYnaC0p/8U499dSwb5X2+dJKqMxXEggp7EkCrG+//Tas4tKqJAVcJ5544m6n+uSTT0KApZVN2h9Lq6GSgOrFF18Mnzv22GMrFGAl4dUvfvGLECLuv//+xcdJ2qN+0O2aDRs23K023SqoWzIVZOkfrapL2qNja3Vc6VcSPrICq1JDmg8jgIBDAa8XYA6pKAkBBKpZgPmpmsE5HQII5CzgdX4iwMq5C/28sZABVukN0pNWZguwrrvuunArXekNxXOR0cqgL774wrSK6r333jPtL6XNx7Uxum7tUzimjdX1Kqt9yflzOV/SriR0K6udui1RG8Tr2EmApVBL4ZTqzKwr87yZq9SSz5W3wqq8n+v4mzZtst/97nfhVHffffduK6yS9uRikIRRCuTKa08SjPXt2zesOGvSpEkupyh+z9Pd/sF+0aBOXp/x8ua6LVtbk74DrenZI7yURB0IIFBAAa8XYAVsIodCAIFIBZifIu04ykYgBQJe5ycCrAgHXxLwZLtNrXRzcnkKYeYT/vYUYGULtcrj01P8brrpJlOt2jMq2yvXACs5f3nn1M+TwCrzaYvZ2qn3JsfNNYjSZ6oiwNIeVgqdPvjgg7BaLNl7LLO9uT61UJ9JAizt21Xe3lvJajitGktbgJX4Nj1zuDU7d2wuw4v3IIBARAJeL8AiIqRUBBCoIgHmpyqC5bAIIFBpAa/zEwFWpbu2+g+QSyiTVJXcTlb6VsHyjpEtrMo3wEoCmTVr1oR9s44//nj71a9+FTZDT8IZ7SGlVy4rsPI9f3Jc3W7nfQVW8nRH7QuWPJUx28gqr9+yfSaXFWVvvvmm/dM//VPoo7QGWHVatLI2K/+1+v9Cc0YEEKhSAa8XYFXaaA6OAAJRCDA/RdFNFIlAKgW8zk8EWBEOR21IrqcAagP0bPs6ZTZJYYSeYFd636jygpA97YGV7K1Up86ebxlLzjFmzJjwhMDS+08lt63tt99+OQVYFdmDq7w9sPRkQG3WvnLlyrz2wNq6dWvYY0vBU+k9sLSCKtuth2XdQqinNerJinqioVaqaaP6smzz6ftkHHz//fd22WWXhWCqrD29nn766TCmKroHVsy3ECZOBFgRToaUjEAOAl4vwHIonbcggEAtF2B+quUdTPMQiFjA6/xEgBXhoErCEz3lL9uT9ZImKUhROKNVWE888YR16dKluLUVCbDKewph8pRAPW1QYcxtt92220bwSQHaE0ubkOu2vlxvIUzOr2Po6Yh6emHmK3kC38yZM+3hhx+2/v37Fz+F8A9/+EMIqYqKikp85plnnrGhQ4eaTCvyFEI9wVBPRNxnn32KN3HPJ8BSzdpEXwGTPLTZev369csclUnfb9iwIbRHoVPmS09IVD3nn39+OK42u1cYlmzSnu2pigrQ9L477rgj1QEWtxBGOBlSMgI5CHi9AMuhdN6CAAK1XID5qZZ3MM1DIGIBr/MTAVaEgyozpGjXrl0IifR0Pt2mp7Dib3/7mymwuf766+2xxx4z3T44e/Zsa9asWaUCrMyA6PTTT7fp06fbUUcdFY759ttvhyfe3X///WHPq/Hjx9tdd90VArTevXuHMOWwww4rfu+MGTNMTwzUq6wAa/Lkyab3NWrUKLyvdOilwKd79+7WoEGDsBJKgZlWGf32t78NYYxWdumVhHWdO3cOIdEJJ5wQ/lzhlVY+vf766+H/MwMsPV1QG58/++yzwU+b1+vWR+0npScWTp06NezppaBO9nqVt0l76Z8feuihYcWVjj1u3Ljw78w+yjY01fdqj2pT38tHfaHP6VZBrfyaMmWK/fSnPy2xCkx7kWl1lWqXq1bltW3bNgR3Wp13ww03hNOlcQVW2MR94BBrOuicCGcDSkYAgfIEvF6AlVc3P0cAgdovwPxU+/uYFiIQq4DX+YkAK9IRpU3EFQopmNq2bVuZrVDQofftu+++Jd5TkRVYOoCCEK0SUnCT7aUVPgqJFKZl7oFV+r164qBCINWhAOnRRx8t3hdLG8+fcsopxe3S6iAds2HDhiE00molBVTZXgrDFGQdd9xxxT/WCiOFOvPmzdvtI7q9UcfVzzIDLL1RT0rUz5OAK/PDuh1SK71Gjx5dvGIq3wBLxxs0aFDW45cuNDNYUt+r3xUgZnsp2FIopWAr81bE5AmHWr2V+dL7NU4UhlU0wEpWtm3cuDHSv1GUjQACtVXA6wVYbfWmXQggkLsA81PuVrwTAQSqV8Dr/ESAVb3joKBn02ocbb69fPlyW7t2rWl/JL0UDinAOfPMM61r167FK5gyT17RAEvH+O6778LKLt2qprBJL92eqNVWffr0KXE+BV4333xz2CdKT7pTbbplT/tHaZWQVkwpENOxRowYEY6llVaLFy8OP9NntNH7/Pnzi/fQ0vm1MkorvNatWxdCrV/+8pdhE3Ido3RYl1mzwi19RnUonNLT+RSkLVy4cLcAS59T/apF9b/22mth1VPPnj3DiindwpgZEFVXgKW6du3aZQqiVJv6fvPmzaFNWu2m2tq3b591rCXtWbJkiW3ZssVOPvnkEAgqFNPKNAKsgv4V5WAIIOBAwOsFmAMaSkAAgRoWYH6q4Q7g9AggUKaA1/mJAItBm2oB3RI4YcIEW79+fdhTqvS+WqnGyaPxrMDKA4u3IoBAtQp4vQCrVgROhgACLgWYn1x2C0UhgICZeZ2fCLAYnrVaQCu4dJueNpbXqjPtY5X5euONN2zw4MG2//77Z/15rcYpYOMIsAqIyaEQQKCgAl4vwAraSA6GAAJRCjA/RdltFI1AKgS8zk8EWKkYfultpDY2122FyeblF110UQixdu7cGW4J1O2DTz31VNjPShu616tXL71YlWj5ywtbWFGH7RU7QuN2VvfAYVb34GkV+zyfQgABBPYg4PUCjE5DAAEEmJ8YAwgg4FXA6/xEgOV1xFBXwQR0e+CwYcPCPlHZXmVtdF+wAlJwoEoFWP/rU/en46zu381NgRZNRACB6hTwegFWnQacCwEEfAowP/nsF6pCAAFuIWQMIFCjAu+++27YTP7xxx8PG8PrKYk9evSwIUOG2D/+4z9m3ei+RguO7OSFCLCscTur3+UvkbWcchFAwLsAXxC99xD1IZBeAean9PY9LUfAu4DX+YkVWN5HDvUhEIFAYQKsn1n9Lm9H0FpKRACBmAS8XoDFZEitCCBQNQLMT1XjylERQKDyAl7nJwKsyvctR0Ag9QKFCLC0B1bdQ65IvSUACCBQWAGvF2CFbSVHQwCBGAWYn2LsNWpGIB0CXucnAqx0jD9aiUCVClQqwGr8M6vbdhjhVZX2EAdHIL0CXi/A0tsjtBwBBBIB5ifGAgIIeBXwOj8RYHkdMdSFQEQCRUVFodqNGzdGVDWlIoBAGgS8XoClwZ42IoDAngWYnxghCCDgVcDr/ESA5XXEUBcCEQkQYEXUWZSKQMoEvF6ApawbaC4CCGQRYH5iWCCAgFcBr/MTAZbXEUNdCEQkQIAVUWdRKgIpE/B6AZaybqC5CCBAgMUYQACBiAS8Xj8RYEU0iCgVAa8CBFhee4a6EEDA6wUYPYMAAggwPzEGEEDAq4DX+YkAy+uIoS4EIhIgwIqosygVgZQJeL0AS1k30FwEEMgiwPzEsEAAAa8CXucnAiyvI4a6EIhIgAAros6iVARSJuD1Aixl3UBzEUCAAIsxgAACEQl4vX4iwIpoEFEqAl4FCLC89gx1IYCA1wswegYBBBBgfmIMIICAVwGv8xMBltcRQ10IRCRAgBVRZ1EqAikT8HoBlrJuoLkIIJBFgPmJYYEAAl4FvM5PBFheRwx1IRCRAAFWRJ1FqQikTMDrBVjKuoHmIoAAARZjAAEEIhLwev1EgBXRIKJUBLwKEGB57RnqQgABrxdg9AwCCCDA/MQYQAABrwJe5ycCLK8jhroQiEiAACuizqJUBFIm4PUCLGXdQHMRQCCLAPMTwwIBBLwKeJ2fCLC8jhjqQiAiAQKsiDqLUhFImYDXC7CUdQPNRQABAizGAAIIRCTg9fqJACuiQUSpCHgVIMDy2jPUhQACXi/A6BkEEECA+YkxgAACXgW8zk8EWF5HDHUhEJEAAVZEnUWpCKRMwOsFWMq6geYigEAWAeYnhgUCCHgV8Do/EWB5HTHUhUBEAgRYEXUWpSKQMgGvF2Ap6waaiwACBFiMAQQQiEjA6/UTAVZEg4hSEfAqQIDltWeoCwEEvF6A0TMIIIAA8xNjAAEEvAp4nZ8IsLyOGOpCICIBAqyIOotSEUiZgNcLsJR1A81FAIEsAsxPDAsEEPAq4HV+IsDyOmKoCwEEEEAAAQQQQAABBBBAAAEEEEAgCBBgMRAQQAABBBBAAAEEEEAAAQQQQAABBFwLEGC57h6KQwABBBBAAAEEEEAAAQQQQAABBBAgwGIMIIAAAggggAACCCCAAAIIIIAAAgi4FiDAct09FIcAAggggAACCCCAAAIIIIAAAgggQIDFGEAAAQQQQAABBBBAAAEEEEAA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DwKfDjjz/aG2+8YfPmzbM1a9bYZ599Zj169LAxY8ZYnz59rFGjRj4LpyoEEIhaQPPO4MGDbcqUKXbWWWeV2ZaPP/7YFi9ebEuWLLG33nrLOnbsaMOHD7cRI0bYvvvum/Vzu3btsvXr19v8+fNt3bp14T2a18aPH2/dunWzunXrRm1H8QggUFiBZM647bbbwpyhayHNNb1797Zx48ZZ+/bts55w+/bttmzZMlu6dKlt2LDB2rVrZ/379w9zTVmfYX4qbN9xNARqu4C+q7355pt2xx132KpVq2zz5s3WuXNnGzp0qA0ZMsRat25dsGuh6v5eSIBV20cv7UOgwAKapB588EG74IILwsVa6dfYsWNt9uzZ1qxZswKfmcMhgECaBT788EMbNWpUCM3vvffeMgMsBVYKql544YXduHTxdvfdd9sRRxxR4mc7duywG2+80a655hrbtm3bbp+bNWuWXXzxxVa/fv00dwFtRwCB/xX47rvvwrXOFVdckdVEoZQCKoXfmS/NYwq3VqxYsdvnyvoM8xPDDgEE8hEo77taly5dwi/5FLhnvioy15R3rqr4XkiAlc9o4L0IIBBWMwwaNMi++OILmzFjhg0YMCCsuHr11VfDFzx9aVy0aJGdd955VqdOHcQQQACBSgvoN4cKzR9//PFwrLICrG+++cYmTpxoCxcutMmTJ9ukSZOsbdu2tnXr1jBf3XrrrXbOOefYzTffbM2bNy+u67nnngsru/bbb7/wpbR79+7hZ08++WSY17Zs2WIrV660Xr16VbotHAABBOIXUJB+9tln2yGHHGIKuDVnNGjQIMwVN910k91www2mL4maq5JVVTt37gzzy+WXXx5WQGhOOvjgg0NorhXt119/vRUVFdk999xjBx10EPNT/MOEFiBQIwKlv6udfvrpYWGBroXmzp0b5ietSl+wYEGJBQcVuRaqie+FBFg1Mqw4KQJxCihl1yoFfaHTBZqWu2eGVMntPbrw0vJ4fXHkhQACCFRUQKscHn74Ybv66qvDF8MmTZrYRx99VGaA9corr9hpp51mJ5xwQgixWrZsWXzqr776Kqx8WL16dfhHtwfqpXNceumlYWWWvjj269evRLlPPfWUDRw4MIT1pS/2KtouPocAAvEK6BbACy+8MATcCqiSwDtpkX6uIF237jzwwAPhl356/fWvfw3BlVZyZgZb+plWPlx55ZU2c+ZMu/POO8MqUuaneMcIlSNQkwK6/hk9erTNmTMnzEWZ39V0DTVy5EjbtGlT+MVcp06dKjzX1NT3QgKsmhxdnBuByAQ+//zz8BvH//7v/y4x6SXNyPwi+MQTT4TfPvJCAAEEKiLw7bff2mWXXRZWJmiZuy7EtNLzqquuKjPAuu6668Lqhttvvz3cblj6pX0gFETpVkHto6WLur/85S9h9dXee+9t9913nx144IElPqZ5T18m33nnnXD7dOkl9xVpG59BAIF4BbQi9MwzzyyeM7LtJaNf4g0bNiyE79OmTQuN1fyhueb3v/99mIPq1atXAiEJ4Pv27Rt+WajAnvkp3nFC5Qh4FMhcqf78888Xf1eryFxTU98LCbA8jixqQsCpQLJM9Cc/+UlYqZC5uiEpOUn9y/oC6bRplIUAAs4EdJGl2wC1klNhlDZf15c+7TmT7RbC5KJs+fLlplVTxx577G4t0ipRrabSz2655ZbwBVS3PWvFlvZpUEjWuHHjEp/TbT/6AqpwTMc98cQTnUlRDgIIeBNIAizdrqMVEHol81fmqqzMurXKNHk4RRKmMz9561nqQSBugffffz8sRtCiA10vae89vSoy19TU90ICrLjHINUjUK0CyeSmL5PJbwdLF6CLLj3hIvO3jtVaJCdDAIFaIaCl6bqtRvvKJK89BViffvpp+PL3wQcflLlSKrnYOuCAA8JqK62cyGXO2tN5awU2jUAAgYIJJLcY6vbnZDV6WaseMk+abQ5jfipYt3AgBFItoOsp3TaoX8Y99thjYaW6bmlObi+syFxTU98LCbBSPZRpPAL5CeQyUSXvIcDKz5Z3I4BA+QKVDbCSL4g6Uz4BVnJht6enH5ZfPe9AAIE0CCT75mnj5OSBEbkEWMl7Xn755eIQPpcvlcxPaRhVtBGBigskc4SOoBVX8+fPtz59+ljdunWLD1qRuaamvhcSYFV8LPBJBFInkM9EpX1oFGKV3uMhdWg0GAEECiZQqADr+++/D0vnk5VY5a0aTS7sMjdXLlijOBACCNQagX//938PT0zVSw+GOOKII8J/5xNg6UlgDz30kB111FE5rRBlfqo1w4eGIFAlAnrC6dq1a8M89Mc//jGsbJ86dWrY6F177emVT4CVXAvV1PdCAqwqGSYcFIHaKZDPRMUKrNo5BmgVAjUpUKgAK7lYy/UWQlY41GSvc24E4hB46aWXbMyYMfbFF1/Y0qVLrVu3bsWF5xNgsQIrjv6mSgRiFHjvvffCw260l3HmE+XzCbCS1eg19b2QACvGkUfNCNSQgC6qevXqFZ6+wx5YNdQJnBaBFAvsKcBKnoaji7OynhaYbQ+s5Mlgewrd2QMrxYOOpiNQjsCuXbtM+11dcskl1qJFC7vtttvsuOOOK/EpPVX14osvtltvvdUyn/yV+aZse2AxPzH8EECg0ALJtZAexpU8MKIic01NfS8kwCr0iOB4CNRigXyeNqHfPp5zzjm1WIOmIYBAdQsU6imEWhkxb948a9q0aV5P3lm/fr117dq1upvN+RBAwKmAnuSluWTGjBkhtNJ/H3744VmrzfUphPXr1w+3OOvJq/k8GYz5yekgoSwEnAl8/fXXNmHCBHv11VeLf+FXkbmmpr4XEmA5G1CUg4BngS+//NLOO+88+/Of/5x1hYMu5C699NKw70Py5B3P7aE2BBCIS6C8lVBaGTpp0iQra7P1VatW2YABA8Lj7KdMmRKevrN58+awqrR58+ZhSX2bNm1KoGhl14gRI+ydd94pc2VXXIpUiwAChRDYtm1bmEe0UfvIkSNt1qxZ1qpVqzIP/cgjj1i/fv1KzD+Zb37llVfstNNOs759+xavcmd+KkRPcQwE0iOQudpTD5Q48cQTd2t8tu9zFZlraup7IQFWesYzLUWg0gJ6rP21115r06ZNK3HfdHLgN954wwYPHmwHHXSQLVu2zNq2bVvpc3IABBBAIBEoL8DSbxBPOeUUO/nkk23hwoWm5fHJ66uvvrJx48bZ6tWrwz89evQIP0r2ptGKBwVY+oKZ+UqeKKbga8GCBdasWTM6BAEEUi6wffv28As73RI4ffr08N/JZshl0SSrFfbaa68Qsrdv3774rXrE/ZVXXmkzZ860zIdFMD+lfKDRfAQqILB48eKw4GDUqFFZt3xJrmt69uxpeq+ulSoy19TU90ICrAoMCj6CQJoFkpBK+8zMmTPH9PSuRo0ahWWo2t9BXyAXLVoUJk6tbuCFAAIIFEqgvAArCakUoGtFxFVXXRWC9K1bt4ZbfPRlU7c2J4+2T+pKLua0ekI/Uwim15NPPhnmtS1bttjKlSvDHoC8EEAg3QI7d+60uXPnhtBKq640R+i2v/JemSFV7969wxfLDh06mFZy6dZDPSmsqKgoBOn6RSDzU3mi/BwBBLIJvPvuu+H7mb6TTZ48OaxM17WQgnf9Ak9PIPzss8/C9zUtPKjMXFMT3wsJsBj3CCCQl4DSdm30p8dEa/Ir/Ro7dqzNnj2bVQp5qfJmBBDIRaC8AEvH0CoH3fKnC7fSr86dO5d4tH3yc32x1JdJHV9fJku/8vmSmks7eA8CCMQr8Kc//cnOOOMM27RpU7mNKL0C4sMPPwwrQVesWLHbZ9u1a7fb0wv1Juancpl5AwIIlBJ47rnn7Pzzzw/XRKVfe++9d1jtOXr06BLhe0Xmmpr4XkiAxXBHAIG8BTRZKXHXbwzXrFkTgizdjqPHR/fp0yesyOKFAAIIFFoglwBL5/z444/DsvglS5aEi7eOHTva8OHDQ7CljZGzvfQkMW2CPH/+fFu3bl14i+a18ePHmzZ9r1u3bqGbw/EQQCBCgeRpXbmUnu0WHq2C0CpRPexmw4YNpuCqf//+Ya7JvK0w8/jMT7lo8x4EEMgU+J//+Z8w1+iW5eRa6KSTTrJzzz3XOnXqlPVOmYrMNdX9vZAAi3GO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UIsFx3D8UhgAACCCCAAAIIIIAAAggggAACCBBgMQYQQAABBBBAAAEEEEAAAQQQQAABBFwLEGC57h6KQwABBBBAAAEEEEAAAQQQQAABBBAgwGIMIIAAAggggAACCCCAAAIIIIAAAgi4FiDAct09FIcAAggggAACCCCAAAIIIIAAAgggQIDFGEAAAQQQQAABBBBAAAEEEEAA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UIsFx3D8UhgAACCCCAAAIIIIAAAggggAACCBBgMQYQQAABBBBAAAEEEEAAAQQQQAABBFwLEGC57h6KQwABBBBAAAEEEEAAAQQQQAABBBAgwGIMIIAAAggggAACCCCAAAIIIIAAAgi4FiDAct09FIcAAggggAACCCCAAAIIIIAAAgggQIDFGEAAAQQQQAABBBBAAAEEEEAA2ca5wwAAARBJREFU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X+H/BUBRqBJfEU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8" descr="data:image/png;base64,iVBORw0KGgoAAAANSUhEUgAABLAAAALlCAYAAADUsh+xAAAAAXNSR0IArs4c6QAAIABJREFUeF7snQe0FUW2hjdXgoARFbOYw+hgADGBmNFRwAAq0YAoRowMBlQMmBOYA2POmMAxgQlEUGYUcxwxjDn7zKhv/fVeXfse+oQ+6Vaf+/VaLJHTXb3r29X7VP9n165mf/zxxx/GAQEIQAACEIAABCAAAQhAAAIQgAAEIACBQAk0Q8AK1DOYBQEIQAACEIAABCAAAQhAAAIQgAAEIOAIIGAxECAAAQhAAAIQgAAEIAABCEAAAhCAAASCJoCAFbR7MA4CEIAABCAAAQhAAAIQgAAEIAABCEAAAYsxAAEIQAACEIAABCAAAQhAAAIQgAAEIBA0AQSsoN2DcRCAAAQgAAEIQAACEIAABCAAAQhAAAIIWIwBCEAAAhCAAAQgAAEIQAACEIAABCAAgaAJIGAF7R6MgwAEIAABCEAAAhCAAAQgAAEIQAACEEDAYgxAAAIQgAAEIAABCEAAAhCAAAQgAAEIBE0AASto92AcBCAAAQhAAAIQgAAEIAABCEAAAhCAAAIWYwACEIAABCAAAQhAAAIQgAAEIAABCEAgaAIIWEG7B+MgAAEIQAACEIAABCAAAQhAAAIQgAAEELAYAxCAAAQgAAEIQAACEIAABCAAAQhAAAJBE0DACto9GAcBCEAAAhCAAAQgAAEIQAACEIAABCCAgMUYgAAEIAABCEAAAhCAAAQgAAEIQAACEAiaAAJW0O7BOAhAAAIQgAAEIAABCEAAAhCAAAQgAAEELMYABCAAAQhAAAIQgAAEIAABCEAAAhCAQNAEELCCdg/GQQACEIAABCAAAQhAAAIQgAAEIAABCCBgMQYgAAEIQAACEIAABCAAAQhAAAIQgAAEgiaAgBW0ezAOAhCAAAQgAAEIQAACEIAABCAAAQhAAAGLMQABCEAAAhCAAAQgAAEIQAACEIAABCAQNAEErKDdg3EQgAAEIAABCEAAAhCAAAQgAAEIQAACCFiMAQhAAAIQgAAEIAABCEAAAhCAAAQgAIGgCSBgBe0ejIMABCAAAQhAAAIQgAAEIAABCEAAAhBAwGIMQAACEIAABCAAAQhAAAIQgAAEIAABCARNAAEraPdgHAQgAAEIQAACEIAABCAAAQhAAAIQgAACFmMAAhCAAAQgAAEIQAACEIAABCAAAQhAIGgCCFhBuwfjIAABCEAAAhCAAAQgAAEIQAACEIAABBCwGAMQgAAEIAABCEAAAhCAAAQgAAEIQAACQRNAwAraPRgHAQhAAAIQgAAEIAABCEAAAhCAAAQggIDFGIAABCAAAQhAAAIQgAAEIAABCEAAAhAImgACVtDuwTgIQAACEIAABCAAAQhAAAIQgAAEIAABBCzGAAQgAAEIQAACEIAABCAAAQhAAAIQgEDQBBCwgnYPxkEAAhCAAAQgAAEIQAACEIAABCAAAQggYDEGIAABCEAAAhCAAAQgAAEIQAACEIAABIImgIAVtHswDgIQgAAEIAABCEAAAhCAAAQgAAEIQAABizEAAQhAAAIQgAAEIAABCEAAAhCAAAQgEDQBBKyg3YNxECg/gUse+cWeemOuffLNH2VrvG0rs+07trCDtm1ZtjZpCAIQKA+BX2f/y/7n0gts7ttvlKfB/2+lxbob2AIHHmnNV129rO3SGAQgkJDA3K/ttzeOsj8+u9ds7jcJL85x+vwdrG6ZvaxupVHla5OWIAABCEAAAiUQQMAqAR6XQiBtBKa98ZuddOdPFTP7oG1a2m5dWlSsfRqGAASSE/i895b2x/ffJ7+wgCuar7K6LXrFjQWcySkQgEClCPz+3kX2+5tHV6p5m2+DydZs0e4Va5+GIfDrr79a8+bNrVmzZsCAAAQgkJMAAhYDBAJNiMB1U3+x66f+WrEeD+7WwvbqVnwW1ldffWUHH3ywPfHEE4lsHDdunO26666JrinmZG/fZ599ZpdffrmtssoqxTRTtWvi7P3pp5/spJNOshtvvNHuuece23DDDatmT1O4UYh8P9umS0XRLzH5mbK2/8cff9hbb71ld999t02dOtX+/e9/u/bXWWcd23rrrW2XXXaxVVdddZ4XnbQ9n2WFRmNVJfDss8/azjvvbAMHDrTRo0fb/PPPX9X7Z97s9/+cYr+/c2rFbFAGVt3KJ5bcfmjcSu4QDZRM4Oeff7Z//vOfNnv2bBs5cmSjP0sld4gGIACBihNAwKo4Ym4AgXAIIGCV5ou0vSAjYJXm72KuRsAqhtqf12jMnnPOOXbddddlbaht27Z20EEH2bBhwxq87KTt+SyNFFc3JoHQhBgErMYcDdy7FAJvv/22i+UbbLBBEGJwKX3hWghAoDoEELCqw5m7QCAIAqELWNkghfayEIQzCzCCF/oCIJX5FASs4oEqs3HEiBH28MMP27rrrmtHHnmkdenSxRZaaCFTVtbXX39tDz30kF166aWml57jjjvODjjgALfsRAfjvXj2XJmMQGjfSQhYyfzH2eEQQMAKxxdYAoG0EEDASounsBMCZSCAgFUGiClqghf66jsLAas45nPnzrVzzz3XtBx48ODBdvzxx9sCCywQ29jTTz9tw4cPN9VMueyyy2zjjTdGwCoOO1cVSQABqzhwoXErrhdcVU4CCFjlpElbEGgaBBCwmoaf6SUEHIFaFrB+//1304vt9ddfb9OmTXPZGnqx7dWrl/Xt29fatGnTYBTcddddduihh9rRRx9tQ4cOdddde+219t///te6du3qXqK32WYba9WqVf11uQShuPtna0cv67LR2/r999/ntDXf8P3hhx/sjjvucH+ee+45W3/99W2//fZzbSqLJVqzK5fA8vHHH9utt95qYqNJ5bLLLmvdunWzfffd1/7yl7/EFlf94osv7JZbbrGJEyfaSy+95K7529/+ZkOGDLHll1++3vR8Ly5RfxxxxBH118neBx980N1DzLR8THW7+vfvP49/dFHS83WNanBMnz7d9V33kDCS6x7+msmTJ9f7UPXQNGZUi+2ss84KqsZYGmpgqf6JnsMOHTrY2LFjbemll8467JWNdeWVV9opp5xiBx54oP3973+3Fi1azJOB9emnn9pVV13lfLrIIovYFlts4Z756Lj0N9Hzq1pb9957r6vBp/GvsaZnSeM5M4ZEx7PGq67TGNYzoLGw++6724ABA2zRRRedpx/Zntctt9zSxowZ4+yIq7Gn2KRn/IEHHqi/j2qC6fmM61Mxz3M26En5+Hbef/99u+aaa1yNG8Vk9fGQQw5x8Thz2ZCPTbpGy0j1PI4fP94WW2wx22effdzzNd9885m3RTFBNdLEJVes97Yk5afrstkvW6mBle+bad7Ps30PROO/sipvvvlmF1v1HOp7VM/tZptt5jIxn3rqKbv44ovdc+3jrr4Pot/xxXy/Jxl/hcw1ZOtFF13kxvI//vEP22677eYB8ttvv9n5559vF154ofuO23zzzevPSTJey83PG6E5j2plTpo0yWbMmJFzTpA5t1Axdj2/iqf6TpUfFeP1rOqz6PlRMN27d7dLLrnExc5yz5WSj1iugAAEQiSAgBWiV7AJAhUiUKsCll4I9dKr7I24Q5PC008/3VZeeeX6j/2Eb//993cCRlzNHYkwKirqJ8bZBCzd/8wzz3QvanHHXnvtZSeccIJrRxOyK664wr2oxh0S3E477TT30lbIIXFKbWuCmXmo2PWcOXNc//wLcTYB68033zS9iEsAyzz08q/+9ezZs8FHmtBqyZdeMjIPCVmavG+yySbuo2IELHEVi2z1kCTSHXvssfV1kJKeL7vy+W633XZzRe+j/sh1zVZbbeUm51OmTAmmSH4aBCwJUiqGfeKJJ5qeyXw7UX377bemlz+NTX+ufz4/+eQTJ5ToBVjicPTQC69efjt27Fj/z3omdX+9RGae70+KPsPR8bzppps6QUXPQuax0047OTFTNvoj1/MqkebLL780PYuZAla+Z+3kk0+2HXbYoZ5FMc9ztnhTDB+1lc1mxYZ+/fo5USta98bHpjfeeMMV7NfLrz+8AJDPlrhYn8sWfSZ7Mvnlukb+7N27t4tLFHEv5Fvqz3PyCVjZvo/lIz2fzz//fOxzKtFLQrb/wamY7/dCxl/SuYa+TyUwKxboezr6g5ioKFYpm1SHvi+XXHJJ9/ekz3u+/iblJxv0vX7UUUe57+7MQ+K+vnsHDRpUv4Q7OrfQDzla7p0ZT3Wd5mk9evTIK2AtuOCCZZ0rJRupnA0BCIRMAAErZO9gGwTKTKAWBSz9yqlfayWk6OVUk0RlWqgujsQbLUtSdkTmy6Sf8PkXGE1+d9xxR3edfuGVcPLKK6+4yZbf4TBOwIreX1lKur9+Ka6rq7MXX3zRCT9PPvlkfTuvv/66e0HX5Ewv7Mrw0Av4O++8416iJHwUuqtidNnV9ttv72oCrbTSSm5ieN9999mpp57qsh5kVy4BK/orsDK2vH1qZ8KECc5OZSTJrnbt2rlR+dFHH9lhhx3mMpeUSaFrNPn+7rvvXPbRBRdc4Djo1+fFF1+8KAFL2RUSEfWLrdiob+KtlwKJSnrRvemmm+p3Ukx6vvotMVHiprLtJODpxVm+U+aFfgVW+9GXo6i/xWTUqFGuXpNEjMcff9yNGy/ohbLLY+gCln/x0a6DUX8mDX/RXUz1oiR/SmDQUsTo86UMIMULZfPo8ONm9dVXd+NsvfXWc3FAL6vKdpIIpedIArUyEnX4F3H9XeNA7alel45HH33UxQFlUEQzLzTeVL9LMUFCi8Txv/71rzmfV7X3n//8xz1r6oNedpXdJRFF9mnMqT0xVLaZxmIxz3Mu1sXw+fzzz+2YY45x9cx8fGjfvr0pK0xxxIvSUQEo+gKsF26J/BKE1U/5Qzv9KZarXe1CqZgtgVzZdxIGJVhKiJR4GRUOk/KLxjdlBirLT+LiwgsvnNP+pOO1nOenvQZW9PtYWYV6NtZcc02TUC1fyrf6fm/durUTVfQdrzgtEVQxt2XLls73+q7TUcz3e77xJ/Ep6VxD9ivL+8MPP3TP/gorrNDA7ZobSMw9/PDDXba0YlIx47Xc/JRZrZimZ1/ivUS4pZZaymVSKfbpe93PjyRG6YjyU/zVnGDvvfd23/8S6jQXEz/Ns/R31TbUkW0JYTnnSuV81mgLAhBofAIIWI3vAyyAQNUI1KKA5X/B1GRHL0ZKU48eWkakCaR+0Yy+gPoJnyZamiBrOUg060PLE7RsQRkC5513nnthjBOw/P016fQvkNH7+19g9eKrFzIJVNpBTZNV/Yne009mlWYvMUqT8lyHn/j5XzWjy4gyhbVcApZezvWCrBduCTp6OfTH//zP/zhbNJHVS6fPXNFyB3HN/OVb1ynjSy8VyqDwyyKKycCSP/Vyrl/etYQretxwww3uJUdClibKOpKe/9577zlfSJTThFov2NFDYpyECP3qr5ejNdZYw2XIaFwowyXO31ouIf/pl2cErMJCW7lqtUUFLIkcEqp8gXdZojGoZX16+fUvUBJ7zj77bJeVJX9quWD0iI7lqLDsx7PGjMa5hGh/RJcOaYxqvOjw401t6mV2tdVWa3CNfzmOCs7R5ZLKMpWYnpmd5secxp1iisZt0uc5m6eK5SNhQfZoaZcE8OjyLv9c3XnnnQ0ymKIvwJkio+xTnJJ4IY6Z/PS5F/TlDx/ri+EnEcF/P8TFt2z2FzbaK3NWrQhY+u5RXTsvRImWhBLFeAm4mT/uRMdMdAleMd/v+cZfsXMN/12pmCOxyh+//PKLmxPouffCfanjtVz8/PMbF0e9TyTsan6kH4D0fEf5SfDKzDjz8xU9X/KxfpDSkU3AklhdrrlSZZ46WoUABBqLAAJWY5HnvhBoBAK1KGD961//cpNCZSBpMhhX+NlPZqOikf83vcxGM4u8W/wvp5o8+1924160C7l/1NX+fAliyqbYdtttbYkllsi7ZCpuuOSa4GW+MOcSsDTxVD0hCVRaGqMXz7XXXjurgBY9P7NuR7ZhXYyA5funlxll02i5VnQ5Vua9kp6v7BBlVkRFsMw2VXNIv457Ec37T0s9leGmjIDo4V+yVbcLAauwIFduAWvWrFlOOO3UqVMDA/yLkp43X2OlEAuVTaiXz6iQ6sezskUkLGWOy7iabn68xYkz2Z5XH4f08iybl1tuuXlMVrbEwQcf7P5d50jQTvI8F8Ig1zmZfPyLuQTBbPHBvyBny8CSQKVYFD1eeOEFlw2if88m8OuHCi379bFeYpOE9mL5KQPVbxIQtSXO/lI5lnJ9rQhY+i7PjKvK2tMzoziR+QOLmPnxFxW3ivl+jwowceOvkO/6uLmGzySKij3R512Zy/5HsmKedy1v9/ctBz///Or7NPqjVXR8/vjjjy77WD/QeZ/k45ctzmcTsMo5Vyrl2eJaCEAgPAIIWOH5BIsgUDECtShgedFCLynR4t9RiHHiiZ/wZct2imYe+JeYuAlYIfeP2hJXp0lLI7TEUTWmlJURzRrJNRh8xlG2JYd+MqxfrvPVwPI7uykLS4degpXNppdFFVWNvqD7jC0tI4wrNh1nczEClpYFaRmDXvz94YtqaxmCMs60jMQfSc/3/Ap54Pz4yufv6Ms7AlYhZP8vs0YZQ0nGU1zL+YSwQgQsZc5JEHr33Xddlt3MmTPrN4WIxphixnO+59VnO7766qv1z5WeXWU6aDlyviOauZXkec7XbvTzQvgU4k+fVaNlxsrQ0vLAfDt4+mevEHu9MKYxlZSfBIF849GLaSrM7e0vxK5KnVMrAlZcZrJ/rrVMWwJtZn3IXAJWku/3Qsdf0rmGz+J87LHHGixz9CJotO5fsc97nHDmx1pSfv75VbZ4IYf/nsvHL6mAVc65UiH94BwIQCA9BBCw0uMrLIVAyQRqUcDKtntdoQJWrslo5sQ4bgJWyP0zHed3IVNdj9dee63Bx6pho1+gM7NH4pwfN3GPnucnlNFdzbJNMrV0wWebqe5PtPiqxCwVTPe7h+UTCsolYKkdiQlaXqG6Wl5c8+2rbpWyp6LF+ZOc7/kV8mD5cVKIv327CFiFkP2/2ik+YyhbxkshLeUbl9kELL0Yq+6ddgN75plnst6qVAGrmOfV26xnM9+RufSw0Oc5X7tJ+eTzg+4Xl3WR7wU4Wucnn81ewFLMUA2uJPy0pFgZbdHdWzPvly1rJJ9dlfq8VgSsuO9jP57ELi5zMpeAleT7vdDxl1TAkt2Z2b7+Xoo70dpdxT7vub6XkvKLLsUuZLxWSsDSvcs1VyqkH5wDAQikhwACVnp8haUQKJlALQpY+TJiBC1XBla25TzRDCw/QSuXgOUdqZotqp2lGjaTJ092mR46lGWkZUlRYSbO+fkyOnyavwoR58vAiravX2C1DEu/wOqPF46OP/54V/NKmV35XvAy7S0mYyXahjKbXn75ZVe0Wjb53RK1dFQ1jDJ/lS/k/HyCQhzzfONNQqCEEP1BwCo8ZPmaZoXuQqhaZMq41GYIKuatbLx8wkmcgCV/yU9qQ6KtivhLPFZ7KiK91lprOQFV/ixVwMr3vMZlYBWSNZaPcr7n2Rezj2unGD6VysAqRDzOJjQlWTZaiP1vvfWWi4WdO3cmAyvfAIx8nm8XwnILWEm+3/MJWPlif7a5hv7d18/Sj0FaLqj/V12vzGWFxT7vlRCwcgm4cS7Pxy9pBlb0HqXOlRIMUU6FAARSQAABKwVOwkQIlItALQpYhdSl8EVU42pgqV5KXO0sv/xOE0pf4yFXDaxsNZGS+E5CkQqf6tfauBocmW3lq6nja4d88803iQSszImjdoeTeKVaMBLWtNwnacZMPgHLCxi5ft32dumlWsustLxQOxHG1TuK9iHb+f6FJNtLTpzv/NIhX5Q/s+aaFyGUSYSAVfjo93ViVBRdY2zppZfOebEvXC4/5NpkIdpI3MthtCi/RCotaYsWSY8uCS1VwMr3vH7wwQdOGFbWgRecvZgioTuaqVE42YZn6kUw83nOVVeuGD6F1MDyLLLVwIp7dgqJ9ZlciuFXiP1+w42o/cX6pBzXkYF1boMC717QSfL9nk+AKWT8xc015F+/M6gKtmuTAWVeK55kFnYvZryq/XIKWMXUuJQN+fiVImBlPiNJ50rleMZoAwIQCIcAAlY4vsASCFScQC0KWIXuDKSsneiW9n7CpxfmuN0L/Quyai35XXaK2YUwunOWXkpV90I762VOXOX8aPZOIQJWvl3N1EfVcokuLYqbZPq6G3qRveiii0xFZaOHzzbQ1va+YHWuXQh1bXQXIxWrl+CkX5y1Fbd2fNN//SFGyoCZNGlSfZaLn0Rrp7Lo7pH+Gp9ddt999zkBS0XnJaoVer6ybLxoojYzd77Sv/ldzTQ+/A513p9alhk3bvzuldr9EgGr8JAWZT148GAnmMZtyKAW/cufsvCi9d+KycDKl/GgOljaCUtL0EoVsPzzqhp3sjtz19C459W/+KqAvHYzlA2ZNfJkm+o8aQcyiXnioP9P8jxn81SxfPzzH7eLnwQ6Lf3Vy3wSAcvHej17eh5Vmy96RHde9Zl8Wv4oYTIJP3HLtYtiNvsLH+3lPxMBK17ASvL9nk+AKXau4b3tdyQeNGiQvf/++/bSSy/NU0OymOdd47WcApbs9d/vffr0cTsKK9M1eqi2nOYW+h7WXGWFFVYou4DlM1bLMVcq/xNHixCAQGMSQMBqTPrcGwJVJlCLAlb0pUXF0JXBpJ0F9ZI3Z84cJxQp00ZF0s8666z6YuTReioSeHSdsi90aJmaxBBlMEVflOJekKP333DDDV1WUJcuXUzLcnT91Vdf7Sap/kVOL5vaYloTQt1z8803dxlN+tVf99W/LbzwwgUVR9dkV9lhEtjUzsiRI+2vf/2ra+v+++93/dUvlfkELF9kVr8Ma5cvZSRJYFImivqgF0C9bKp9vcyrb34Cq+WJEqb23ntvW3zxxd29VddDWW3K/BI/1fXyk/+pU6e6HcJ0jQQKZZ1oovrII4+YRJ+oSOBfIsVVXDp27Oh2RtQLpLJIVDxZPjvnnHPcvZOeL9FEYpquFyPtbKb2WrRo4erfqEaZsl6i99D40HjS9uIdOnRoMG7Ub032fb0dBKxkAS5ahF9jRgWY9Sz7DCF9LpHz2muvdTWUNFY1LrSFu45iBKyoKCJRZZdddnHtaYypFpwEXd1LR6kClp5XvexJwNbuhXqetEwx1/Oq+0ZFNNVzUj06PZ+//vqrWx6t8av/ejGvmOc5m6eK5fP555+7Z0SZVnrRHTJkiHtG1Z6eKcVEHUkELMVaL/JJTJfovcMOOzh/SViWmK2Yt8wyyzSIn0n5yS7V0lMs126iYq54JWE/l/3JRnt5z0bAihewRLnQ7/d8Alaxcw3vaf/jh55V3WuPPfZw8atVq1YNBkMx47XcApb/LtYPf9rIRbFvxRVXNAnC+gFBy+/1bETnBPn45cvA0nxAMczvtOoFv3LMlcr7tNEaBCDQ2AQQsBrbA9wfAlUkUIsClvDpZVOZQZr8xB0SdyTyRGtK+Qnf7rvv7l5+ojvdqQ3Vqjj22GNNv5b6jIdsE7B899fLqgQdTcwkmkh00v/HHbqvXsJ23nnnBkuZsg2TuJ16/LkSyvQrr5a15auBpUmzagr52lKZ99NuW6o1pVoy/lCdLDGKK5Csfkhg6tu3r+OXWUsn2r7a3nXXXd2LYlQkyNU3Xa+XWAkMm2yyiWsu6fm6Rj6VLyTQxR16+TnjjDNcrRt/5PKh+iFBQkILAlby4KYXJ4mAWoKZ69BSOwkj0SytYgSsXONS95dIpp1B9aIZ3dEs35LYbC+UEuHUlsZH5qEMqw8//NBlK0Z395SN2sFML4uZGxn4NnSteHgxr5jnOY53sXzU1owZM5wI5AVA376eWz3rqi0WrSGV7wVY1+sciYDKNIs71PbJJ5/shC2/FLQYfmo7G0PdQ5kpij0sIUz2jFe7BlaS7/dCxl++7/q4uUaUkF8qr3/zWb2ZBIsZr+UWsGSTlsvrR51scwItz5To7+tP5uOXLT77Zcr6AU+HYoKK9UukL+dcKdlI5WwIQCBkAghYIXsH2yBQZgK1KmAJk34Z1NbxyprRMi6JUqrZpNpUElH8i51HGp3wacmSMqX00qxCzj169HAZAxIvovVwcr0gJ7m/P1eTWS2H0UupXook5PTr12+e++YbBsq4UBF433cVgVeWhvqvbKdoMdZck0xlHWjpwEMPPeTs0tG1a1cnpulX2EyG+txfM3HiRCeWqR+qSyTxLJOf77eWBMpHyqzRC+CAAQNcMXvdJ7MGlu/b7bff7grLy6/KtFNGnVhFl2HJnqTn+2umT59ut956a/3YUTHvnj17untkFoiPjjffF022NY4kYEmA1K6JCFj5Rm785xII9dKkjBrtCqhxpUM+2XTTTa1///5uuVz02dTnxQhY3pfKnpNopBdsP+4lXut+yrpR5qHEMr/EtlgBS237nbXuuOMO189cz2uUkOKErlFmmJjo+dHzqXEnEbeurq4B0GKe5ziP+F0Ik/Dx7WiplJ4RZUfq2d1yyy1dhqfikJ73JBlYvk3Zo/ikWKWMTnFRTNAPBYo7mTHBX5eUXzS+Kf4oGzWX/cWN9vJcRQZWfAaWvk8K/X7PJ8BEx1+SuUbUw37Zup5diTQ+2yhuFCQZr5UQsHxM1feYBHcJ0vphShnRisHaBTiaPZaPX674rPpi+oFM84LVV1/didTaQKPcc6XyPG20AgEINDYBBKzG9gD3h0AVCaRVwKoEomJ2tKqEHbQJgUoT+GybLhW9xRKTn6lo+02lcQlOyizzS1ujdeJqjYFehpXBkWQDhVpjUM7+pEXAKmefc7XF93u1SHMfCEAAAtUngIBVfebcEQKNRgAB60/0THAbbRhy4yoTQMCqMvAst/NZW9l2RvMbR2y//faxO6OG0YvCrFCNHNUfVL0vZbJFj2jB/rjPC7sDZ0UJIGA1HA98v/NxiFWNAAAgAElEQVR8QAACEKhdAghYtetbegaBeQggYCFg8Vg0PQIIWGH43O9C+MYbb7h6c1qeqqVE0Y0PVE8uurNiGJYnt8JvqBDdHEEbMGgZoZb+SeDSJgjRWl/J78IVngACFgIWTwMEIACBpkIAAaupeJp+QsDMHnphrp096eeKsThom5a2W5cWFWu/nA3zC205adJWyAQqKWDVtV/KFrv5vpC7H4xt+Qqiy9DMYuzBGJ/QkEI2VMgstp7wFpweIVBpAWu+jndasyV6p4Y53++pcRWGQgACEEhMAAErMTIugEB6CfzPT2aj7vzRXnjv97J3YuX2dXbBwNa2wPxlb7oiDTLBrQhWGg2QwE8PTbLvzjml7JY1a9vWFhpxkrXcbIuyt12rDUrEUpbV+PHj6wuQa+MDFYvfY489bKONNpqnGHtaWfgNFbTDp5ZPaoMMFeJXsfW4DRjS2s8g7J77tc3919Zm//NC2c1ptsjmNl+nKWVvt5IN8v1eSbq0DQEIQKBxCSBgNS5/7g4BCEAAAhCAAAQgAAEIQAACEIAABCCQhwACFkMEAhCAAAQgAAEIQAACEIAABCAAAQhAIGgCCFhBuwfjIAABCEAAAhCAAAQgAAEIQAACEIAABBCwGAMQgAAEIAABCEAAAhCAAAQgAAEIQAACQRNAwAraPRgHAQhAAAIQgAAEIAABCEAAAhCAAAQggIDFGIAABCAAAQhAAAIQgAAEIAABCEAAAhAImgACVtDuwTgIQAACEIAABCAAAQhAAAIQgAAEIAABBCzGAAQgAAEIQAACEIAABCAAAQhAAAIQgEDQBBCwgnYPxkEAAhCAAAQgAAEIQAACEIAABCAAAQggYDEGIAABCEAAAhCAAAQgAAEIQAACEIAABIImgIAVtHswDgIQgAAEIAABCEAAAhCAAAQgAAEIQAABizEAAQhAAAIQgAAEIAABCEAAAhCAAAQgEDQBBKyg3YNxEIAABCAAAQhAAAIQgAAEIAABCEAAAghYjAEIQAACEIAABCAAAQhAAAIQgAAEIACBoAkgYAXtHoyDAAQgAAEIQAACEIAABCAAAQhAAAIQQMBiDEAAAhCAAAQgAAEIQAACEIAABCAAAQgETQABK2j3YBwEIAABCEAAAhCAAAQgAAEIQAACEIAAAhZjAAIQgAAEIAABCEAAAhCAAAQgAAEIQCBoAghYQbsH4yAAAQhAAAIQgAAEIAABCEAAAhCAAAQQsBgDEIAABCAAAQhAAAIQgAAEIAABCEAAAkETQMAK2j0YBwEIQAACEIAABCAAAQhAAAIQgAAEIICAxRiAAAQgAAEIQAACEIAABCAAAQhAAAIQCJoAAlbQ7sE4CEAAAhCAAAQgAAEIQAACEIAABCAAAQQsxgAEIAABCEAAAhCAAAQgAAEIQAACEIBA0AQQsIJ2D8ZBIB0EOnfu7AydNWtWOgzGSghAoMkQ+Ne//uX62qlTpybTZzoKAQikgwDxKR1+wkoINEUCocYnBKymOBrpMwTKTAABq8xAaQ4CECgbgVAnYGXrIA1BAAKpJUB8Sq3rMBwCNU8g1PiEgFXzQ48OQqDyBBCwKs+YO0AAAsURCHUCVlxvuAoCEKglAsSnWvImfYFAbREINT4hYNXWOKM3EGgUAghYjYKdm0IAAgUQCHUCVoDpnAIBCNQ4AeJTjTuY7kEgxQRCjU8IWCkeVJgOgVAIIGCF4gnsgAAEMgmEOgHDUxCAAASIT4wBCEAgVAKhxicErFBHDHZBIEUEELBS5CxMhUATIxDqBKyJuYHuQgACMQSITwwLCEAgVAKhxicErFBHDHZBIEUEELBS5CxMhUATIxDqBKyJuYHuQgACCFiMAQhAIEUEQp0/IWClaBBhKgRCJYCAFapnsAsCEAh1AoZnIAABCBCfGAMQgECoBEKNTwhYoY4Y7IJAigggYKXIWZgKgSZGINQJWBNzA92FAARiCBCfGBYQgECoBEKNTwhYoY4Y7IJAigggYKXIWZgKgSZGINQJWBNzA92FAAQQsBgDEIBAigiEOn9CwErRIMJUCIRKAAErVM9gFwQgEOoEDM9AAAIQID4xBiAAgVAJhBqfELBCHTHYBYEUEUDASpGzMBUCTYxAqBOwJuYGugsBCMQQID4xLCAAgVAJhBqfELBCHTHYBYEUEUDASpGzMBUCTYxAqBOwJuYGugsBCCBgMQYgAIEUEQh1/oSAlaJBhKkQCJUAAlaonsEuCEAg1AkYnoEABCBAfGIMQAACoRIINT4hYIU6YrALAikigICVImdhKgSaGIFQJ2BNzA10FwIQiCFAfGJYQAACoRIINT4hYIU6YrALAikigICVImdhKgSaGIFQJ2BNzA10FwIQQMBiDEAAAikiEOr8CQErRYMIUyEQKgEErFA9g10QgECoEzA8AwEIQID4xBiAAARCJRBqfELACnXEYBcEUkQAAStFzsJUCDQxAqFOwJqYG+guBCAQQ4D4xLCAAARCJRBqfELACnXEYBcEUkQAAStFzsJUCDQxAqFOwJqYG+guBCCAgMUYgAAEUkQg1PkTAlaKBhGmQiBUAghYoXoGuyAAgVAnYHgGAhCAAPGJMQABCIRKINT4hIAV6ojBLgikiAACVoqchakQaGIEQp2ANTE30F0IQCCGAPGJYQEBCIRKINT4hIAV6ojBLgikiMDmh0+1Fu03SJHFmAqBhgQWbdvMendqYYO6tgBNjREIdQJWY5jpDgQgUAQB4lMR0LgEAhCoCoFQ4xMCVlXcz01qhcDcuXOtrq7O/eH4kwACFqOhVgj037SFDdmiZa10h36YWagTMJwDAQhAgPjEGIAABEIlEGp8Sr2A9f3339vEiRPt7rvvtpkzZ9q7775r7dq1s6233tp23XVX69mzp7Vt2zbUcdGk7Pr555/tpptusiuvvNL5Sn4aPXq0HXLIIRXn8NRTT1nXrl3tgAMOsAsuuMBat25tX3zxhQ0YMMA+/vhju+2222yNNdawH3/80Y444gi74oorbNq0abbZZps5237//Xd79NFH7dprr7WLLrrIFltsMffv2c6veIcCuwECVmAOwZyiCSgT687hbYq+ngvDIxDqBCw8UlgEAQhUmwDxqdrEuR8EIFAogVDjU2oFrD/++MMeeughO/zww+3111/P6gcJEGPHjrUNNmB5U6GDtVLnXXPNNbbffvs1aP7WW2+1PfbYo1K3rG+3VAHLi11qUCIcAlZDlyFgVXwIc4MqEUDAqhLoKt4m1AlYFRFwKwhAIFACxKdAHYNZEIBAsBnsqRSwJF7dcsstNmzYMDe0lFWjv3fo0MGaN29uv/zyi7322mt23nnn2fXXX28bbbSR/eMf/7C11lqLodiIBE499VQ78cQT7dJLL7WhQ4c6XzXmEZeBlc2ebAJWY9of0r0RsELyBraUQoAlhKXQC/NaXhDD9AtWQQACLHFmDEAAAuESCHX+lEoB64UXXrA999zTfvjhBxs/frxtueWW1qxZs3m8r+WFI0aMcIJJdOlYuMOkdi0LcakdAlb5xhsCVvlY0lLjEFDmVZ8uLWzPTSji3jgeqNxdQ52AVa7HtAwBCKSFAPEpLZ7CTgg0PQKhxqfUCViqo3T88ce77CrVUtKStDjxyg+xd955x/r16+fqHN1zzz223nrrNRh9c+bMsXHjxtn999/vliKqDtKOO+5ohx56qK244ooNztXnWu621FJL2Q033GCzZ8+2M88806ZMmeKuO+igg1xmkeorqd0xY8bYhAkTXBu77babHXfccQ3azGxvxowZds4559jUqVNde3vvvbcNGTLEllhiiVhxTrW/7rrrLnf/L7/80mWgKdtM2Wjdu3dvUGg8uoROWVBaunfjjTfac889V3+v/fff39Wl0iHxT7WpdN2dd95pHTt2nMcGDWrVGOvbt6+dffbZ1qpVq9gnW0vuBg4cOM9nUVHR1zIrtD++sc8++8y0NPH22293fRED1T477LDDGrAuZQmhzxyLdmDdddd1dbNWWGGF2JpZ/lyJZMoWFMMnnnjC2bfNNtu48SWmmWNXQp/Gqfokvy644IKuDpfG+U477ZSVcWOH1M6dOzsTZs2a1dimcH8IQAACDQiEOgHDTRCAAASIT4wBCEAgVAKhxqfUCVgq0t6/f3/77bffnDCw0kor5fS5zvvkk09s8cUXt5Yt/9xZSssQVfj9yCOPdIXfMw8JDeeff77tsssu9SKDF5wkKP3tb3+zk046yb777rsGl0rI6dSpkxOzMmtzSYiQaOSFsULa0zUSMyRo+UP9kQByxx13xPZdosfll1/uhDsvkHgBR9lqKkguMSXzkBCl4uWLLrqo+8gLT1dffbUT0jIPFUMXP4l0Eo2yHfkErG+//TZxf3SvJ5980iS6xdVAk/+uu+46J+TpaAwBS3aJm+6dechHEjglNvqllNGMwTiWqvemaySQhnYgYIXmEeyBAAQ8gVAnYHgIAhCAAPGJMQABCIRKINT4lDoBK06IKMbpfhniBx98YMccc4zLNpJw89VXXznB6JRTTnHZSMqc8S/nXnBS5pUEknPPPddla7Vo0cJuvvlm18YCCyzgrlOmlv5/kUUWsVdffdVl6Tz88MNOWFLmkY5oe/r/o48+2glCyvBS5tgJJ5zgRLpoppIEOe3cp6wgZXtJRFtmmWVcex9++KFdeOGFzi5l+aj+19JLL91AwNH/SBQ77bTT3K58Oh544AEnIEnIu/fee61Xr14N7Ft//fXt4osvbrCb4zfffOOygt5///2ChMRsSwiL7c9///tfGzRokD322GP13NRXiWHKzJP/JNZdddVV1r59+5IELMFIWsRdmWHy2+TJk52YKb7y06+//upsGTVqlGkMKpOvd+/ejrcyriSYbr755m6nxFVXXdUktD7zzDNus4JXXnnF+crvjFjMuK/UNQhYlSJLuxCAQKkEQp2AldovrocABNJPgPiUfh/SAwjUKoFQ41PqBCyfzSOBQiJAMUdUNJEQNHLkyAYFxefOneuWBqp9/ZFINN988zUQnDKXLyoT6+CDD3aCRFy9LW/3scce68SnzPYkcih7q23btvVd0rJHiUT//ve/3bKyLl26OJFqwIABJkEoLgPNL5n86aef3BI3n7nlhT+JPL4tfyOJJKeffrrrqzJ8ZKMOLddUDbFHHnnEZXutvfba9bYVunzQX5BNwCq2P35Hw6OOOsrZHl2+6O3W7pMSDbfddtuqC1haCqllo3HjS0y8gKoln14cPOOMM9wyU2WODR48uMHQVmacsrWUFSgxNLQDASs0j2APBCDgCYQ6AcNDEIAABIhPjAEIQCBUAqHGpyYpYCnLStk7b7zxRtb6TtHlfcqu0rJB/29agqeaS2uuuWb9eJMoJgFIIkScABGXOebb+89//pM1s8Yv04tmbuUa5D5TSMJQ1EZ/f2WMSWTzywR9W9mEQS/EZC4j9HZFM7Zy2VVsEfe4/kick3Cl4vxeoMr34JeyhFBtJ8nA0i6YEkVVZ0x1yrSkNPPQBgTDhw+3mTNn1vtJgqM2J1B9LdUpUwZZpp/y9bOxPn+k+4a2Xot5N1JoLHu4b+UJ1C26mLXu1cfaDJp3eXHl784dIFA4gVAnYIX3gDMhAIFaJUB8qlXP0i8IpJ9AqPEpdQKWf8kvJQPrrbfeckKB6mJJuFlsscXmGWFxO9TFiVrRC32xb9WX0jKw6JFLwFLWlUQyLUvMPJT9tN1227ksMP2JFv2WkKalfFr6pyV1zz77rD3++OP19a2mTZtWv9ws39LLbAKWrzm2+uqr12cK+eWDEsmy2Z3Zj0IErEL74wVILf+MZpnlChPVFLC8fdoYoJDD+0m1zZS9J1HQH8rQUn2xPn36uNppdXV1hTRZ9XMQsKqOPJgbtum/t7Xd96Bg7MEQCGQSCHUChqcgAAEIEJ8YAxCAQKgEQo1PqROwtFOfBB3VmLrooousTZs2iX0e3f2vGAFLNarirvMCVlQ48sblErCytadr465TsW8tYVT/4wrQ+3uWQ8DymWVaduiXEfrlgxIBtdQyWhw/mzNyCVhJ+xMnLuYbBNUUsLx9Dz30UD6z3OdRP6l2lup2yb+ZvtUuhFpCuNpqqxXUbjVPQsCqJu2w7tVskXa2+J0PhmUU1kAgQiDUCRhOggAEIEB8YgxAAAKhEgg1PqVOwMpXMyluAEhsOu+881xR9b322ssVSC8lA6vcApaWiclGX4w92gefgeUzzqI71WknO9XF2njjjd21G2ywgStYrnpaEk/KIWDJFm+DX0aYdPmg2sgmYBXTn7QIWKphVmiGWOa41TLE559/3vlRmVxaaqhDRd5VD0tLWkM6ELBC8kZ1bUHAqi5v7pacQKgTsOQ94QoIQKDWCBCfas2j9AcCtUMg1PiUOgErWoA9s5B63HDRrnTaAU478k2YMMEtxyqkBtbLL79sffv2tWWXXdYtk4vWwCq3gKV6SNrtsGPHjvN0wYtFvq6WMol22GEH22qrreySSy5x9kUPv+Rv+vTpZROwPvroI1dUfLnllnNFyVVE/PPPP88qusX5IZuAVUx/ojWw4pZrxt2/mhlYxdToyhXqVGT/xRdftP3339/tRKi6XxItQzoQsELyRnVtYQlhdXlzt+QEQp2AJe8JV0AAArVGgPhUax6lPxCoHQKhxqfUCVgaEn4HNwk/48ePd8Wuo7Wh/LDRbnRacqWd3Xr16uWWZilDKckuhBJr/DK5fEsPi11COHv27Njd6lTXSsXmlcnjl+/l2oVRQoc+1zU6ypWB5Xndd999bodCFatXTSa/m2Ihj2k2AavY/uTahVD2RHcBPP74402CXteuXRvsEBmXyZXNziRF3HV/b5+Ev3HjxtlCCy3UAJP3rcawdpPU7pAqTK8C+3fffbdtvfXWDc73Rd+V0YWAVciI45xKE3BF3Pv0szZ7NNwxs9L3pX0IJCUQ6gQsaT84HwIQqD0CxKfa8yk9gkCtEAg1PqVSwJJQo5f+YcOGufGhZYFDhw51uwKqHpOWXz3zzDNulzqdp+LoymDq3r17/XjyIpgKgR9zzDFueaGW8ik7S+KDluy1a9fOZUZ17tzZXVdJAUvLAbXznLJs9HcVmv/73//uxAwJcKNHj7bmzZvblClT3DKyv/zlL6bsrA033NDmm28+09JKCSXq83fffVdWAUuN+UwpFafXkrZCd//zwLMJQ8X2xwtAs2bNchlhBx98sBMn5ftHH33U7QL49ddf1/uvXBlY2jFSGXl+TGTrl0TH/fbbz7Hq16+f898qq6xiKlT/0ksvufEl344ZM8ZGjBjhfOhFt80228zOOecct3uhxrOWWeqeErgk1nohNqTg6HnIHxwQgAAEQiIQ6gQsJEbYAgEINA4B4lPjcOeuEIBAfgKhxqdUCljCLSFASwIlPuUqZL7uuuu6pXabbrppgywtiWASEI488sjY6yV6KXtLYpHP7qqUgKXsnPXXX9/Gjh07z0hSNpXqd/maR9GaUZknS3BTVtS///1vJ8JpNztlnnkBKjMDKXp9rkwonSdhb8iQIY7ZFltskWj5oK4vpAZWkv7o3KefftoOPPBAUwZb5iERUAKfxE0Jf6UKWFH7dS9lTE2cONEJiRLQVJcqs3i/HnoJa75+VaaNSXyra+OE2GjB+BtvvNEGDBjQ4DZ+zIpRrs0F9JwUW69LN0TAyv8lwBkQgEDjEAh1AtY4NLgrBCAQEgHiU0jewBYIQCBKINT4lFoBy8P99NNPTTvkSUzQMrEvv/zSZU5JsFLmS+/eva1t27ZZR+OcOXNc5pIyZfSyv8Yaa9iOO+7o6matuOKKsWJAuWtgqT0thVQ9J+0sKMFDS8gkzmjnuVatWjWwQyKWCqorq+y5555zwoZqe/ksNIlMu+22m1vqd9JJJ7nsnjgBJ4mAJcFPgpCygKLtFvqY59uFMGl//H21a5/Euttvv72exTbbbOP8p5piXnwsVcDS/d58803TcsQHH3zQWrRo4bL7unXrllXA0jUSmHSeMvnkXwlryrBSdlacb7XsddKkSXbttdfWj2eNSdVjk4CYOSYRsAodgZwHAQg0VQKhTsCaqj/oNwQg8CcB4hOjAQIQCJVAqPEp9QJWqA4vxK58GV2FtFGtc3wdrAsvvDC2RlO17OA+YRIgAytMv2AVBCBgFuoEDN9AAAIQID4xBiAAgVAJhBqfELAaccSkScDyOxEqg0gZT6oXxgEBT2DGFYtY51W/B0glCbRc0uqWG2Z1K51QybvQNgRqjkCoE7CaA02HIACBxASIT4mRcQEEIFAlAqHGJwSsKg2AuNuELmDNnTvX6urqXP0qFRVXIXIt9dNSNg4IRAkgYFVvPNStONLqVjm1ejfkThBIOYFQJ2Apx4r5EIBAGQgQn8oAkSYgAIGKEAg1PiFgVcTdhTUauoA1Y8YM22677ep3NVRBexUr9wXlC+slZzUFAghYVfRyy/bWvNt/q3hDbgWBdBMIdQKWbqpYDwEIlIMA8akcFGkDAhCoBIFQ4xMCViW8XWCboQtY//nPf+yAAw5wReX79OnjMrCWX375AnvHaU2JAAJWFb2NgFVF2NyqFgiEOgGrBbb0AQIQKI0A8ak0flwNAQhUjkCo8QkBq3I+p2UINBkCCFjVczVLCKvHmjvVBoFQJ2C1QZdeQAACpRAgPpVCj2shAIFKEgg1PiFgVdLrtA2BJkIAAasKjlYR9xWGW12HY6pwM24BgdohEOoErHYI0xMIQKBYAsSnYslxHQQgUGkCocYnBKxKe572IdAECHTu3Nn1ctasWU2gt3QRAhBIE4FQJ2BpYoitEIBAZQgQnyrDlVYhAIHSCYQanxCwSvctLUCgyRNAwGryQwAAEAiWQKgTsGCBYRgEIFA1AsSnqqHmRhCAQEICocYnBKyEjuR0CEBgXgIIWIwKCEAgVAKhTsBC5YVdEIBA9QgQn6rHmjtBAALJCIQanxCwkvmRsyEAgRgCCFgMCwhAIFQCoU7AQuWFXRCAQPUIEJ+qx5o7QQACyQiEGp8QsJL5kbMhAAEELMYABCCQIgKhTsBShBBTIQCBChEgPlUILM1CAAIlEwg1PiFglexaGoAABMjAYgxAAAKhEgh1AhYqL+yCAASqR4D4VD3W3AkCEEhGINT4hICVzI+cDQEIxBBAwGJYQAACoRIIdQIWKi/sggAEqkeA+FQ91twJAhBIRiDU+ISAlcyPnA0BCCBgMQYgAIEUEQh1ApYihJgKAQhUiADxqUJgaRYCECiZQKjxCQGrZNfSAAQgQAYWYwACEAiVQKgTsFB5YRcEIFA9AsSn6rHmThCAQDICocYnBKxkfuRsCEAghgACFsMCAhAIlUCoE7BQeWEXBCBQPQLEp+qx5k4QgEAyAqHGJwSsZH7kbAhAAAGLMQABCKSIQKgTsBQhxFQIQKBCBIhPFQJLsxCAQMkEQo1PCFglu5YGIAABMrAYAxCAQKgEQp2AhcoLuyAAgeoRID5VjzV3ggAEkhEINT4hYCXzI2dDAAIxBBCwGBYQgECoBEKdgIXKC7sgAIHqESA+VY81d4IABJIRCDU+IWAl8yNnQwACCFiMAQhAIEUEQp2ApQghpkIAAhUiQHyqEFiahQAESiYQanxCwCrZtTQAAQiQgcUYgAAEQiUQ6gQsVF7YBQEIVI8A8al6rLkTBCCQjECo8QkBK5kfORsCEIghgIDFsIAABEIlEOoELFRe2AUBCFSPAPGpeqy5EwQgkIxAqPEJASuZHzkbAhBAwGIMQAACKSIQ6gQsRQgxFQIQqBAB4lOFwNIsBCBQMoFQ4xMCVsmupQEIQIAMLMYABCAQKoFQJ2Ch8sIuCECgegSIT9VjzZ0gAIFkBEKNTwhYyfzI2RCAQAwBBCyGBQQgECqBUCdgofLCLghAoHoEiE/VY82dIACBZARCjU8IWMn8yNkQgAACFmMAAhBIEYFQJ2ApQoipEIBAhQgQnyoElmYhAIGSCYQanxCwSnYtDUAAApsfPtVatN8gEYglF25m23dsYYO7tUh0HSdDAAIQSEIg1AlYkj5wLgQgUJsEiE+16Vd6BYFaIBBqfELAqoXRRR8g0MgEihGwvMm7btjCDt62ZSP3gNtDAAK1SiDUCVit8qZfEIBA4QSIT4Wz4kwIQKC6BEKNTwhY1R0Hwd7tjz/+sLlz51qLFmTDBOukBIZV25+lCFjKxLr54DYJesepEIAABAonEOoErPAecCYEIFCrBIhPtepZ+gWB9BMINT4hYDXi2Prxxx/t73//u33yySfWpUsX69atm3Xq1Mnmm2++rFb9/PPPNm3aNJs6dar776mnnmqbbLJJSb347LPP7LzzzrN1113X+vXrV1JbIV38xRdf2IABA+zjjz+22267zdZYY4285onniSeemPM8tSPme++9t/NZXV1d/fny6RFHHGFXXHGF889mm22W957ZTijGfrXVGP4sScBaqJndfAgCVtEDhQshAIGcBEKdgOE2CEAAAsQnxgAEIBAqgVDjEwJWI46YqNghMzbddFO7+eabrUOHDlmteuaZZ2znnXe2jz76yJ1TqkiiNm666SYbOHCg3XjjjU7wqZWjGAGoEAHL81lwwQVt1KhRTrBq3ry5++cQBKzG8GcpApZqYO3VjSWEtfLc0Q8IhEYg1AlYaJywBwIQqD4B4lP1mXNHCECgMAKhxicErML8V5GzomLHHnvs4bKEHn74Ydt2221j76dlYRdccIETuRZddFGbPHkyAlYOz5QiYGUTBuUDZcxdd911dvrpp1u7du3szjvvtM6dO5d9jBRjf2MJksUIWEsu1Mx6rNsc8arsI4cGIQCBKIFQJ2B4CQIQgADxiTEAAQiESiDU+ISA1YgjJipgXXzxxXbJJZe47CplAcUtI/zqq69syJAhtvrqq9uXX35pV111FQJWlQUsfzsvJh511FF2/vnnuyysch9pErC8gDdr1qxyY3bvkssAACAASURBVKA9CEAAAiURCHUCVlKnuBgCEKgJAsSnmnAjnYBATRIINT4hYDXicIsKWA888IDLrNLSwOuvv96WXnrpeSx76qmnbNddd3VL/SZMmJC1zpKED31+9913m6757rvvXP0n1Ws65JBDrGPHjtasWTN7/fXXTZlfs2fPbnCvU045xS2N84fqbj322GM2fvx4mzJliv3666+uttN+++1nO+20k7Vq1ar+XN+nOXPm2JVXXumuGTdunC2xxBJ26KGH2l577WVHH310ve2qH6XPH3roIdfu1ltvbYcffrhtvvnmzsboIdHotddec5zuv/9+e+6559zHG2+8sfXu3duJe7qPP4oRgPwSwkKWZvqlelFe+ZYQisvYsWPtrrvuciLk9ttvbyNHjrS2bds6X6gvyrJr3bq1ZdqvWl4XXnih84Eyv3r06GHHHnusrbjiiq7LhfhT9t1zzz12zTXXuHa0DDKbL5M8GghYSWhxLgQgUE0CoU7AqsmAe0EAAmESID6F6ResggAEzEKNTwhYjTg6M8UO1bc66aSTnPAkISdTvNGSNQlSKhA+ZsyYWAFLIoaEHJ0Xd6i+lpa/de/evSDB4/vvv7fjjz/eLrrootj2Bg0a5ArAe+HI9+mVV16x9ddf34k1/rj33nvd8khf5Fx1t/RvEtiih0SVG264wYlS/pB4pSWWBx98sBN+4g6dLzZLLrmk+7iSApZ2bJSv5IdoBlYuAevJJ5+0/fff33GPHvKJfCbRMU7A+vDDD53Qdfnll8/DSsKkhDQV/88nYMmXI0aMsEsvvTSWn4RD9UfiWdIDASspMc6HAASqRSDUCVi1+s99IACBcAkQn8L1DZZBoKkTCDU+IWA14sjMFDvmn39+69mzpx100EFONIpmICkza/DgwU54kgCkpWuZO91JoFCG1bXXXuvEleHDh7taWb///ru9/fbb7t9uueUWt3ueliwq60dHtqLfv/32mxNnJHoo00q780mUUtaUMonOOussl2UlWySuKRMr2icJM1oWucMOO5hs84XOvYAloUp/lyjVvn17l30mG7U0sk+fPnb11Vfbwgsv7Gx8+eWXrW/fvvbDDz84UUyCTsuWLe2XX36xRx991GUxKZNM10gMqpSAJeHq3XffdWKS+C+33HJ26623uqw2HdkErE8//dSGDh1q9913n8tAO/LII22ppZYyiVMSjbyodMABB8yTgaXsNLESfwlg+vtbb73l2CkTTVlY0WWn2fypjKtddtnFZbcpy2vVVVc1CYMSTiVeSXRUJmAxOyciYDViIOHWEIBATgKhTsBwGwQgAAHiE2MAAhAIlUCo8QkBqxFHTKbY8Ze//MWJL/p3ZSAtvvji9dZJfOjfv79berbBBhvUZzFFl7q98MILTvhZZ5113BIxiVfRw+9gKLFFIsdiiy2WU8B65513rF+/fs4OCUMSXKLHt99+65YFPvvss3bHHXfY2muv3UDAyRRWMgWeww47zM4+++wGSxB9FpHELglDEll0SCwaNmyYy/aScBMV96L1qKLL+UrJwCpkWGgZnwQ6Lf3z9mQTsOS33XbbzYlYEo+8eKj7eI5aOppNwJJAJZHOi4C6Tll2Ege1lDAq9mUTsM444ww77rjjXAaexNDo4fkWW8/rke4b2notGi75zGRYt+TS1rrHTtZm8NBC8HIOBCAAgbIQCHUCVpbO0QgEIJBqAsSnVLsP4yFQ0wRCjU8IWI047DLFjk033dRlMknUiWbCKBNq9OjRTiiSsCXxw2cxFVKryXfRi0Na7qc6Un7ZXzbBQ9lCWpaXS9SQ6KK6Vl4UifZJApTEneiR7/NiRCe17/ugDC79kaBUTFu+BlauYaEstB133NGJjb7+lD8/TsBSlpjEJwlX2XaZ9AJXnIA1ffp0d52WF0YP708Ji4UIklqCueeee9q6667rsrm23HLLeUTOYh+HQgQs33brXfa0BQ4+sthbcR0EIACBRARCnYAl6gQnQwACNUmA+FSTbqVTEKgJAqHGJwSsRhxecWKHz6o5+eST6zONossHtbTwp59+yitgaanb119/bcqi+uCDD+zpp5+2yZMnu8LnEjAkZqh+UlT8UXH4AQMG1BPxGTuFIPKZT/mKmOf7vBDRSW3oPPXtjTfesKlTp9rjjz/ulvbFCUAqfh7tb67+xBVxV4aX7nXCCSfYpEmTXNaZBCkt5cs84vqn3SNVK0x+yGaHz57baqutshZx9/7y90wqYH3yySeOj+qO+WOjjTZyGwMoc09inJaHFnMkEbCUibXYTX/aUMz9uAYCEIBAoQRCnYAVaj/nQQACtUuA+FS7vqVnEEg7gVDjEwJWI46sOLFDNZEkImn5n18G+Mgjj7jlZz4rK5cI9Nlnn7md6lSjKVux80IFrEKykTy+SgtYEpEkvp122mmuyH22oxIClr9XVABSnTJlykWXAuq8ON8UIsp5MSrXLoSlCliyT+NDNcZUu0yCX/RQnTNl26222mqJn4pEAlb7pWyxm+9LfA8ugAAEIFAMgVAnYMX0hWsgAIHaIkB8qi1/0hsI1BKBUOMTAlYjjrI4sUPLBUeNGuUKsU+cONHWW2899/8Sb3xdrGwCVlRgUX0mLUns0qWLLbPMMm6XOh0q4K6jkAwsL2BlZmblQpYvwyrf59nEnieeeMItVZToIiFnk002sTXXXNNWX311V1hen6tvlRSw1O9XX33V9tlnH5s5c6adeeaZroB9tC5VyBlYUb9pWePzzz9vKhCvQvDqjw4VeVc9LL+8tNDHI4mA1WbQftZ2r/0LbZrzIAABCJREINQJWEmd4mIIQKAmCBCfasKNdAICNUkg1PiEgNWIwy2bmBOtPaUaUsrI2nrrret3Jsx2na8DdeCBB7odAjOXuGkQapdD7fhXiIDlaybFFWPPhi2fQJXv8zgBy1+jul3arU/F7DOXuqm+lHb2q7SApUww7eSogvISCcU8umtfsTWwvM+T2J90CWE2n6lPL774otvhUDsRxtXbyveYFCJg1bVfyubvsRPiVT6YfA4BCJSVQKgTsLJ2ksYgAIFUEiA+pdJtGA2BJkEg1PiEgNWIwy+bmKMsI4k0q6yyivXq1cv23XffBkXds12XK2NKNbGUMaRsrkKXEL788svWt29fR0gF2bV7YfRQmyqYPmbMGJswYYKrpZRPoMr3eZyAlW8Jnmpc7bfffi6TKIkAFOf6uBpYmed9//33rgaZluKJjzKW/I6P+XYhVMaWCvW3atWqvtloe0nsTyJgqW6a7q0sPi3BlCAaPX744QcbPny4EzaLEbA6d+7smps1a1YjPlHcGgIQgMC8BEKdgOErCEAAAsQnxgAEIBAqgVDjEwJWI46YbGKH//cnn3zSll12WZdJ5ethydxs1+kcCTnaIe+8886rr2X09ttvu9pR2jFQRzYB6+ijj3bneXElU/SSAKYi4y1atDAtV7zssstcwXHtZicxR5ld+QSqfJ/HiVUSeA455BC3rFKCmYQWCUZaBqfi7Squrh0adSQRgIoVsLxQo8LnEhslCilLTjsfZuvfp59+akOHDjVlWqkQ/2GHHeZ4qUC/6k6de+65ie3PJ2Bl+tPvdKiMsXPOOcctK23ZsqWJr7LbJHBFfZnk0UDASkKLcyEAgWoSCHUCVk0G3AsCEAiTAPEpTL9gFQQgYBZqfELAasTRmUvM8csBZZ7EKGX8SCDJJWDF7TLnu6e6URJ61O7s2bNdfS1fF8vvfPjdd9+503UviVUSN1QIXjvuSaCKOySGSchSTapctvlrixGwdG20BlamHarbpCL3WjrZo0cPu/rqq23hhRd2OxVKWCp1F8K4fqtWmYSnESNGmHbyk4il4ue5+idBUsv0JDxFjw4dOjjxSIxVt0yiYOvWrfPan03AyubPX3/91dmrZZhxh+y47rrrrHv37omfCgSsxMi4AAIQqBKBUCdgVeo+t4EABAImQHwK2DmYBoEmTiDU+ISA1YgDM5fY4Zfvff3113bPPfe4YuyFiEDaZW7cuHF2++23O6FEwtXAgQNt8ODBtvzyyztxRGKJRJ4hQ4a4JpVppewtfaZrVAx97Nix9TW0fv75Z3vsscds/PjxNmXKFCdqqXD67rvv7tqIFvzOJ1Dl+zyb6OR3IVSmkgqPywYtg9Pyyt69e7tsLNny2muv2R133GFrr712XgEozvWFLCH010WXLh533HE2evRok0gkAVDLCqdNm9agPpaumzNnjmOrbCj1Yfvtt3cCobh07do1UQZZNgErlz/ly0mTJrlstunTpzsbNEa0FFL8VlxxxaKeCASsorBxEQQgUAUCoU7AqtB1bgEBCAROgPgUuIMwDwJNmECo8QkBqwkPSroeDgFlZynzKUnB/HCsN5txxSLWedXv402av4PVLbOX1a00KiSTsQUCEGgiBEKdgDUR/HQTAhDIQYD4xPCAAARCJRBqfELACnXEYFdNEfCZXZdffrnLsooe0WL4cZ+nAUROAev/O1C3/KFWt/r5aegONkIAAjVEINQJWA0hpisQgECRBIhPRYLjMghAoOIEQo1PCFgVdz03gIC5JYOq06WaYb4YvmqMffXVV2755imnnGIrr7yy2wVQS/rSdhQiYNn8Haz5Zm+lrWvYCwEIpJxAqBOwlGPFfAhAoAwEiE9lgEgTEIBARQiEGp8QsCribhqFQEMC2ukvXwF1FYVXQXpfrD9NDAsTsFaw5pu9naZuYSsEIFADBEKdgNUAWroAAQiUSID4VCJALocABCpGINT4hIBVMZfTMAQaEvAF1FVAXzsFatdHFcPfcccdSyqgHgLnQgQs1cCqW/nEEMzFBghAoAkRCHUC1oRcQFchAIEsBIhPDA0IQCBUAqHGJwSsUEcMdkEgRQRyF3FfweqW3gvxKkX+xFQI1BKBUCdgtcSYvkAAAsURID4Vx42rIACByhMINT4hYFXe99wBAjVPoHPnzq6Ps2bNqvm+0kEIQCBdBEKdgKWLItZCAAKVIEB8qgRV2oQABMpBINT4hIBVDu/SBgSaOAEErCY+AOg+BAImEOoELGBkmAYBCFSJAPGpSqC5DQQgkJhAqPEJASuxK7kAAhDIJICAxZiAAARCJRDqBCxUXtgFAQhUjwDxqXqsuRMEIJCMQKjxCQErmR85GwIQiCGAgMWwgAAEQiUQ6gQsVF7YBQEIVI8A8al6rLkTBCCQjECo8QkBK5kfORsCEEDAYgxAAAIpIhDqBCxFCDEVAhCoEAHiU4XA0iwEIFAygVDjEwJWya6lAQhAgAwsxgAEIBAqgVAnYKHywi4IQKB6BIhP1WPNnSAAgWQEQo1PCFjJ/MjZEIBADAEELIYFBCAQKoFQJ2Ch8sIuCECgegSIT9VjzZ0gAIFkBEKNTwhYyfzI2RCAAAIWYwACEEgRgVAnYClCiKkQgECFCBCfKgSWZiEAgZIJhBqfELBKdi0NQAACZGAxBiAAgVAJhDoBC5UXdkEAAtUjQHyqHmvuBAEIJCMQanxCwErmR86GAARiCCBgMSwgAIFQCYQ6AQuVF3ZBAALVI0B8qh5r7gQBCCQjEGp8QsBK5kfOhgAEELAYAxCAQIoIhDoBSxFCTIUABCpEgPhUIbA0CwEIlEwg1PiEgFWya2kAAhAgA4sxAAEIhEog1AlYqLywCwIQqB4B4lP1WHMnCEAgGYFQ4xMCVjI/cjYEIBBDAAGLYQEBCIRKINQJWKi8sAsCEKgeAeJT9VhzJwhAIBmBUOMTAlYyP3I2BCCAgMUYgAAEUkQg1AlYihBiKgQgUCECxKcKgaVZCECgZAKhxicErJJdSwMQgAAZWIwBCEAgVAKhTsBC5YVdEIBA9QgQn6rHmjtBAALJCIQanxCwkvmRsyEAgRgCCFgMCwhAIFQCoU7AQuWFXRCAQPUIEJ+qx5o7QQACyQiEGp8QsJL5kbMhAAEELMYABCCQIgKhTsBShBBTIQCBChEgPlUILM1CAAIlEwg1PiFglexaGoAABMjAYgxAAAKhEgh1AhYqL+yCAASqR4D4VD3W3AkCEEhGINT4hICVzI+cDQEIxBBAwGJYQAACoRIIdQIWKi/sggAEqkeA+FQ91twJAhBIRiDU+ISAlcyPnA0BCCBgMQYgAIEUEQh1ApYihJgKAQhUiADxqUJgaRYCECiZQKjxCQGrZNfSAAQgQAYWYwACEAiVQKgTsFB5YRcEIFA9AsSn6rHmThCAQDICocYnBKxkfuRsCEAghgACFsMCAhAIlUCoE7BQeWEXBCBQPQLEp+qx5k4QgEAyAqHGJwSsZH7kbAhAIIbA5odPtRbtN4ANBCCQcgKLtm1mvTu1sEFdW6S8J3+aH+oErGYA0xEIQKBoAsSnotFxIQQgUGECocYnBKwKO57mIdAUCCBgNQUv08emRKD/pi1syBYta6LLoU7AagIunYAABEoiQHwqCR8XQwACFSQQanxCwKqg08vR9BVXXGHDhg2zI444ws4880xr2XLeF4p3333X+vfvb9OnT7d1113XbrvtNltjjTVib+/bu/HGG23AgAHlMLFBGz/++KOzVfeZNm2abbbZZjnvkfT8shucp8FTTz3VTjzxxIL6ctNNN9nAgQPtlFNOsVGjRlXb1Ea9HwJWo+Ln5hAoOwFlYt05vE3Z222MBkOdgDUGC+4JAQiERYD4FJY/sAYCEPiTQKjxCQEr8FGqgdOzZ09be+217eabb7YlllhiHouffPJJ6969e/2/33vvvdarV695zvNi0YwZM3KKXKUgSSpIJT2/FNuKuRYBqzBqCFiFceIsCKSFAAJWWjyFnRCAQJoJhPqCmGam2A4BCJSHQKjxCQGrPP6tWCuff/65DRo0yGbPnm0TJ060Tp06zXOvCy64wI488kg76qij7Morr7RDDjnEJLzMN998Dc798MMPXdbV8ssvb5dccoktuOCCZbc7dEEqaYcRsAojhoBVGCfOgkBaCLCEMC2ewk4IQCDNBEJ9QUwzU2yHAATKQyDU+ISAVR7/VqyV3377zS1HO+OMMyxu2d93331nBx98sL3wwgt2/vnnO+Fq/vnntxtuuMEWX3zxBnY99dRTtsMOO9jo0aPdMr9KHAhYLCGsxLiiTQhAoDoElHnVp0sL23MTirhXhzh3gQAEmjKBUF8Qm7JP6DsEIPB/BEKNTwhYKRih9913n/Xu3Tu2Dtbrr79ue+yxh3Xs2NGUiXX66afbrbfeGputpc/POeccu+eee6xLly71Pf/5559t0qRJdvXVV5tELh2qXbXffvvZTjvtZK1atao/1wtUc+bMcdle48ePt3HjxrmljYceeqjttddedvTRR8fWwPrss89clpjuf/nll1u/fv3sp59+iq2ZJTu6du1qBxxwgKtBpT5JwHvuuedcfa+9997b9t9/f2vXrt08Hvz+++/t+uuvt+uuu85mzpxpG220kQ0fPtyJdyNHjrQkSyjLlYH1+++/2xNPPGGXXXaZTZkyxb788ku37FO+Gzx4sLVt23YesdH3X35r3bp1g8/j6m198cUXLsNuxRVXtOOOO85OO+00x23VVVd1DHfeeWeT/8T/mmuucXYoCy+br5M8Gp07d3anz5o1K8llnAsBCECg4gRCnYBVvOPcAAIQCJ4A8Sl4F2EgBJosgVDjEwJWCoakF6mWXnrpeTKrvLil7CtlVXlhQwKRxB9//PDDD07E+eCDDxq04UUlZWzFHVq+eN5559XX3vIC1iuvvGLrr7++jR07tv4y1d7adtttYwUpZYr9/e9/dyKUF6+aNWvmBJW4ou9ewNpyyy3Niz+Z9vXt29cJZYsuumj9R5988okT0u644455uqN/V39fffXVgmuAlUPAkqA2ZswY9yfu2G677eziiy+21VZbrf7jqICXVMBaaKGFnOgo1jo0brT8dM0117QRI0bYpZdeGmvH4Ycf7mzMFMsKeUQQsAqhxDkQgEBjEAh1AtYYLLgnBCAQFgHiU1j+wBoIQOBPAqHGJwSsFIxSv0xQmUN33nmny7bS4ZcXSvx44IEHXCaNlhL26dPHttpqK5eR5cUIv1Ohsn58fay5c+faSSed5EQLXXvuueeaFyKU6XTCCSfYww8/7LKmlNklUSQqOHXo0MHV0lJmk0Sa5s2bO7syBSl9JuFEIllUvNK5+QQsnSPblE2kjCQd6qvEKPUpWrBePM4++2yXfSRRSDZvsMEG7h7amfGYY45xmU/5dmqMDolSBaw//vjDZbYpW0yZY8qA69Gjh2P19ttvO/633HKLZYpxpQhYDz30kMs6U2acaqZ98803LtNKGWC77LKLbb755m5sKDNL9j3zzDMm8UqipB9HSR8LBKykxDgfAhCoFoFQJ2DV6j/3gQAEwiVAfArXN1gGgaZOINT4hICVkpHpC7VH62D5Au/ffvut26FQgpLECi39U8F2/2/q4iOPPOJEnajg8/LLLzvhpGXLlk5EWWuttRrQUKaSlvn98ssvLqNJOyFGBadjjz12nmLxmYLUeuutVy9eKfOnf//+VldXV3+ffAKWsocylzxKdJE4pdpgEt9kh4533nmnflliZn+iQlIxAlaSYXLKKac423R89NFHbomgWMt3Ehajx8cff+z8pZ0k7777btt6663dx6UKWJkZeGpTddQk7mlppWyKHspkGzZsmKujVkx9NASsJCOEcyEAgWoSCHUCVk0G3AsCEAiTAPEpTL9gFQQgQA0sxkCJBHwB9ugOg/rS69mzp/Xq1as+20pCjYq064+yp7Skz4sXqnMVFbWUlbTnnns6AShu18KoUORFj6jgpPpKquEUPaKfP/jgg06YUSZQnHil6/IJWDvuuKPL3IouE9R1cTWg/HLKbP2JClzquzKi8h0+AyvfedHPowKWsuYkHKr+VLadH31flI2lP1paWYqANX36dOf7jTfeuIHZ3t8S8FQTS8szM7km6Wf03Ee6b2jrtWhW7OVcB4FgCdQtupi17tXH2gwaEqyNGJabAC+IjBAIQCBUAsSnUD2DXRCAQKjxiQyslIxNZVSpQLeKfXtBR4XKVTQ9M9smU8hR/SvtVNimTZsGywp9Rk7c7oYeS6ZQlG+Xwejnm266qUlM0XHhhRfaYYcd5sSZbILXtGnT3HJBHcUIOPn6E92xMamAFbUt25CJE9W8aBQVtTKvj+trMf33RdyV1RXXP9UHU100ZeH5Q0sNd911V7fsVMXfo9lxSR4NBKwktDg3jQTa9N/b2u57UBpNb/I2hzoBa/KOAQAEIBDsLl+4BgIQgECo8ycErJSMTS3j0w56yqJSHSwV5Nb/x+046Iu+qyi46i9J0FCm1IEHHtigsLvPLqqUgKW6SxLOVFdJ9stWX7/LY8+XgSXBpdAi5vn64+9VzV0I40StxhKwdF8Vsb/qqqvcDpKqIRY9tOOklhBGi8kX+nggYBVKivPSSqDZIu1s8TsfTKv5TdruUCdgTdopdB4CEHAEiE8MBAhAIFQCocYnBKxQR0yMXV4MkRDUrVs3l5E1//zzz7Mzoc80ev755+3222+3N954w44++ugGBeDVfL6MJZ1TSgbWtddeawMHDrTx48e7IuZDhw51YpSyyCohYOXrT1PPwIoOKQmKGh8q+H7//ffbzJkz3ccq8q56WEsssUSiJwMBKxEuTk4hAQSsFDrt/00OdQKWXqJYDgEIlIsA8alcJGkHAhAoN4FQ4xMCVrk9XcH2/A6DKoSuYt+qD6UC4GeeeaYrxB49fNH3f/7znzZ16lR78803XTbWwgsvXH9avhpY2tVPtbSU2RRXAytuWV1cRtVXX33lMr9UE0uZP6q7VQkBK18NLL8To3ZFrNYSwkJqYF1zzTXOj0lqYPmi69GlifmWEGYbmqp19uKLLzqRUTsRxtXPyjesEbDyEeLztBNgCWF6PRjqBCy9RLEcAhAoFwHiU7lI0g4EIFBuAqHGJwSscnu6gu35HQZ1i/XXX9+OP/54t7OdMrEyD1/0XUv4JE6ooLfOj9agKnQXwk8//dQmTpxonTp1ylp0PZ8g9eijj7psrJVXXtnZrHpLOsq5hNAXaW/evHmDe+g+EmmUTTZo0CArZhfCYmtgFboLobKgojtEerFy2WWXdXYvs8wy9S72gqB2hixUwPrpp5/sqKOOctl60d0OfaOqkzZ8+HAn7CFgVfAhpunUEXBF3Pv0szZ7NNy5M3UdacIGhzoBa8IuoesQgMD/EyA+MRQgAIFQCYQanxCwQh0xMXb5XQH9MjwtH1Q9rMy6UrrUF32XgCLxQlk+ytqKHnPnznVZP2PGjHHF088991zr3LmzO+W5556zE044wYkZEj5OP/10a9WqVdECVvRexx13nMvsktBUTgFLGWNnn322qX1lp6lf66yzjv388882YcIE1x9lYVVTwJLPlPmm7CbtenjOOedYjx49XN/ffvttx/+WW26xvn37uqV7fldAL3xNnjzZnXPkkUeaaorJfi2VlKCocwoVsOTTu+66y3bbbTfna9khQVKZe8pI0+6U8rN2JlSNrPbt2yd6Mvy4mTVrVqLrOBkCEIBApQmEOgGrdL9pHwIQCJ8A8Sl8H2EhBJoqgVDjEwJWykbkI488Ytttt52zWjvHZS4L9N3xRd8ldm2xxRbzZPH481TU22fmxKFQxtJ5551XXxMpyS6EmVlLWsao9t577z2XIbXVVluVVcCS/dpp79BDDzVlJ2UeErbef/99U3ZTtZYQygYJRBLT9CfukD8vvvjiBsXTJXxJ2Bo2bJipdlf06N27t8u623333RMJWLJjxIgRdumll8ba0aFDB7dUtHv37omfCgSsxMi4AAIQqBKBUCdgVeo+t4EABAImQHwK2DmYBoEmTiDU+ISAlbKB6es4TZ8+3dWmylwWGO2OL8B+xBFHxNbJ8ucqQ0m7G0oM09JDHcrSUV0m7UynzCt/lCJgRZfx+WLhCyywgMk+ZR9FBS/Z0bVrV1c7tpUpOAAAIABJREFUq9BdCL2NEmquv/56J8aoOPlGG23klsdJmNl3333drozVFLBk1++//25PPPGEXXbZZTZlyhT78ssvnT3aHXLw4MENCtv7fvhrxo4d665p165dfTF8FeYXnyQZWGrX+1oF9jWGZIcyw5QBNmTIkPqlnUkfCwSspMQ4HwIQqBaBUCdg1eo/94EABMIlQHwK1zdYBoGmTiDU+ISA1dRHZhPqv7LNVABfyxkz60o1IQwV6SoCVkWw0igEIFAGAqFOwMrQNZqAAARSToD4lHIHYj4EaphAqPEJAauGB11T65rP2tIyxUsuucTVjIoequelZZc777xz7OdNjVc5+zvjikWs86rfl7PJ8rXVckmrW26Y1a10QvnapCUIQCA1BEKdgKUGIIZCAAIVI0B8qhhaGoYABEokEGp8QsAq0bFcHg4BvwvhK6+8YieeeKJbEqei6KoHpl0QR44cabNnz866c2M4PUmfJUELWP+Ps27FkVa3yqnpg4vFEIBASQRCnYCV1CkuhgAEaoIA8akm3EgnIFCTBEKNTwhYNTncmmanchU+90RUyF1/2rZt2zQhVajXaRCwrGV7a97tvxUiQLMQgECoBEKdgIXKC7sgAIHqESA+VY81d4IABJIRCDU+IWAl8yNnB05AIpZ2GRw3bpxNnjzZVPReu+tpJ8Z99tnHunXrZnV1dYH3In3mIWClz2dYDIGmQiDUCVhT4U8/IQCB7ASIT4wOCEAgVAKhxicErFBHDHZBIEUE0iBgsYQwRQMKUyFQRgKhTsDK2EWaggAEUkqA+JRSx2E2BJoAgVDjEwJWExh8dBEClSYQtIClIu4rDLe6DsdUGgPtQwACARIIdQIWICpMggAEqkyA+FRl4NwOAhAomECo8QkBq2AXciIEIJCNQOfOnd1Hs2bNAhIEIACBoAiEOgELChLGQAACjUKA+NQo2LkpBCBQAIFQ4xMCVgHO4xQIQCA3AQQsRggEIBAqgVAnYKHywi4IQKB6BIhP1WPNnSAAgWQEQo1PCFjJ/MjZEIBADAEELIYFBCAQKoFQJ2Ch8sIuCECgegSIT9VjzZ0gAIFkBEKNTwhYyfzI2RCAAAIWYwACEEgRgVAnYClCiKkQgECFCBCfKgSWZiEAgZIJhBqfELBKdi0NQAACZGAxBiAAgVAJhDoBC5UXdkEAAtUjQHyqHmvuBAEIJCMQanxCwErmR86GAARiCCBgMSwgAIFQCYQ6AQuVF3ZBAALVI0B8qh5r7gQBCCQjEGp8QsBK5kfOhgAEELAYAxCAQIoIhDoBSxFCTIUABCpEgPhUIbA0CwEIlEwg1PiEgFWya2kAAhAgA4sxAAEIhEog1AlYqLywCwIQqB4B4lP1WHMnCEAgGYFQ4xMCVjI/cjYEIBBDAAGLYQEBCIRKINQJWKi8sAsCEKgeAeJT9VhzJwhAIBmBUOMTAlYyP3I2BCCAgMUYgAAEUkQg1AlYihBiKgQgUCECxKcKgaVZCECgZAKhxicErJJdSwMQgAAZWIwBCEAgVAKhTsBC5YVdEIBA9QgQn6rHmjtBAALJCIQanxCwkvmRsyEAgRgCCFgMCwhAIFQCoU7AQuWFXRCAQPUIEJ+qx5o7QQACyQiEGp8QsJL5kbMhAAEELMYABCCQIgKhTsBShBBTIQCBChEgPlUILM1CAAIlEwg1PiFglexaGoAABMjAYgxAAAKhEgh1AhYqL+yCAASqR4D4VD3W3AkCEEhGINT4hICVzI+cDQEIxBBAwGJYQAACoRIIdQIWKi/sggAEqkeA+FQ91twJAhBIRiDU+ISAlcyPnA0BCCBgMQYgAIEUEQh1ApYihJgKAQhUiADxqUJgaRYCECiZQKjxCQGrZNfSAAQgQAYWYwACEAiVQKgTsFB5YRcEIFA9AsSn6rHmThCAQDICocYnBKxkfuRsCEAghgACFsMCAhAIlUCoE7BQeWEXBCBQPQLEp+qx5k4QgEAyAqHGJwSsZH7kbAhAAAGLMQABCKSIQKgTsBQhxFQIQKBCBIhPFQJLsxCAQMkEQo1PCFglu5YGIAABMrAYAxCAQKgEQp2AhcoLuyAAgeoRID5VjzV3ggAEkhEINT4hYCXzI2dDAAIxBBCwGBYQgECoBEKdgIXKC7sgAIHqESA+VY81d4IABJIRCDU+IWAl8yNnQwACCFiMAQhAIEUEQp2ApQghpkIAAhUiQHyqEFiahQAESiYQanxCwCrZtTQAAQhsfvhUa9F+A0BAAAIQgEANEli0bTPr3amFDeraogZ7R5cg0HgEQn1BbDwi3BkCEAiFQKjxCQErlBFSQ3b8/vvvpj/NmzevoV7RlVwEELAYHxCAAARqn0D/TVvYkC1a1n5H6SEEqkQg1BfEKnWf20AAAgETCDU+IWDlGDQSYZ577jm75557bPLkyTZjxgx39hprrGHrr7++9e7d23r27Glt27YNeOhV17Q5c+bYSSedZPvvv79tttlm1b15Dd/tqaeesq5du9oBBxxgF1xwgbVu3Tqo3iJgBeUOjIEABCBQEQLKxLpzeJuKtE2jEGiKBEJ9QWyKvqDPEIBAQwKhxicErCwj9bXXXrNjjjnGJk2alHMsb7jhhjZ27FjbeOONGfNmduqpp9qJJ55o06ZNQ8Aq44hAwCojTJqCAAQgAIGiCCBgFYWNiyCQlUCoL4i4DAIQgECo8QkBK2Zsvvrqq7bPPvvYzJkzrUePHjZ8+HAnUC2yyCLWrFkz+/HHH00OvfTSS+2WW26xtdZay2699Vbr2LFjkx/pCFiVGQIIWJXhSqsQgAAEIFA4AZYQFs6KMyFQCIFQXxALsZ1zIACB2iYQanxCwMoYd5999plbpnX33XfbmDFj7Mgjj7RWrVrFjs65c+faeeedZyNHjrTDDjvMzj777Kzn1vbw/rN3CFiV8TQCVmW40ioEIAABCOQnoMyrPl1a2J6bUMQ9Py3OgEDhBEJ9QSy8B5wJAQjUKoFQ4xMCVsaIu+mmm2zgwIE2dOhQV2soX32rjz76yAYPHuyysm688UZbccUVXYu+nVNOOcVGjRo1z7j2Qo+uGTBgQIPPv/jiC5swYYIT0SRcfPfdd67uVrdu3eyQQw5xmV7KBNOh+x5xxBGm2lNXXnmljR8/3saNG2dLLLGEHXrooTZs2DCbb7757Pvvv7eJEyfaXXfdZVOmTLEvv/zSOnToYBtttJE7p3v37lZXV1dvR9T+IUOG2CWXXOJsev311901e++9t+211171tZi8wJLZ0cz+vffee3b99dc7O1RfTP3acccdna2eXWYbP//8sz322GOub7L9119/dcsT99tvP9tpp53mEQ0lLOq8yy+/3P1X/NS/PfbYw/kqn08z71+MP6644gq3jFJM5Y+HHnrI2b311lvb4Ycfbptvvnm9D6P3kx+1JFV85KPtt9/eCaTyc8g1sDp37uy6MWvWrFqN4fQLAhBIKYFQJ2ApxYnZEIBAGQkQn8oIk6YgAIGyEgg1PiFgRdwskUcCkYSaBx54oKAaTn/88Yd9/vnntuiiizbYda9YAUsCkQQjCUJxh0Sn6667zgkyUQHrlVdecYXlJX74495777VevXrZJ5984gSiO+64I7bNBRdc0Ik9/fr1qxdVvP0SUL766iu3nDLzOOqoo+z00093AlIhAtaTTz7pirurj5mH+nX++efbLrvs0kDYkU+OP/54u+iii2JtHzRokMuCk2CnI5oVF3eBRCwv8BXyhBfrDwlYEkLlAwlo0UO8b7jhBrcJQPTIxqddu3a25557uiWroRZxR8AqZDRxDgQg0BgEQp2ANQYL7gkBCIRFgPgUlj+wBgIQ+JNAqPEJASsySt966y0nFEiMuvnmm+tFkWIGcjEClhfQrr32WreTn2pvyRbthvj222+7f1PNLWU/XXzxxS6TyGdgSTCRCKRMqR122MFlXDVv3txatmxpo0ePdsXVlVWmNpZZZhnXpQ8//NAuvPBCO/fcc22bbbZxmVFLL720+8zbr79LVDr55JNtnXXWMWVDKatK4tUCCyzgsro6depUjyjbEsI333zTJDbpvyeccILrg/omO5WddNxxx9lPP/1kd955p3kx5LfffnOi1ogRI1ymlYrDS6RTVpMylc466yyXdRYV0l5++WXr27evLbTQQq5vXbp0cYKYfKtMtfvvv9/Zn5n1FufjUv0hoUr3PPjgg619+/ambD3xv+qqq6xPnz529dVX28ILL+xu/d///tfxUQaTNg+QkKqaa/KRlrJKvNKBgFXM08g1EIBAUyYQ6gSsKfuEvkMAAv9HgPjESIAABEIlEGp8QsCKjJhy1hkqRsB64YUXnLAhoeiaa65xAk/0eOaZZ2znnXd2SwjV/mKLLdZAwDr22GOdUKUlg/6QACKxRkKXxK+VVlqpQZvvvPOOy7ySeHTbbbe5JX1RAUvLBTOvi4pmKl6vrCZ/xAlYylLTckwJTco8kj1+CaS/7uGHH3Z91/I6iTzqg7dt8cUXd2LPUkst1cD2b7/91mWWPfvssy67bO2113Z9kAipNvQnep9HHnnEtttuOycqnXnmmU7cy3WU6o+4umjK6BIviYtit+qqqzbgHRXjvG2+nxIYEbBCDfHYBQEIhEog1AlYqLywCwIQqB4B4lP1WHMnCEAgGYFQ4xMCVkIByws0ce6PZvYUI2DlG1Je/NByOZ8hlktMyteePld9JwlKErpuv/12W3PNNRsIKgcddJBbojf//PM3aC5bDa84Aeubb75x9ap0D9mtTLHMQ8Xz+/fv7/7Z9+2+++5zy+yUhSXRKe6QqKNaXFpWqfpWM2bMcCKVlt1p6WHPnj1tySWXjK03VQifXOcU4w/P++OPP64XDCUeSrhSltUTTzzh6mNlHqqJtdtuuwUrYD3SfUNbr8X/1WXjgEBTIFC36GLWulcfazNoSFPobqr7GOoELNVQMR4CECgLAeJTWTDSCAQgUAECocYnBKyIswvJwKqWgKVaTl9//bXLQvrggw/s6aeftsmTJ7vC5+uuu269+BEVsFQ0XMXNsx1aiigx6d1333VL1pS59PjjjzvRREf0+mIFuDgByy/N9A9Brucr2rczzjjDLS0s5PDF8rXsT0sO/ZI7XausMi0r3H333W2ttdZqUKuskLZ1Trn8ESdgqcaYlg/Kz9EsuKhtYicxTjXNlM3WunXrQk2vynkIWFXBzE0CJNCm/97Wdt+DArQMkzyBUCdgeAgCEIAA8YkxAAEIhEog1PiEgBUZMT6jZrnllnNL3TKX8GUbXHHZSMUKQMpEUu0mFVXXLnRxR1IBS6KOakWpELrEq2xHpQQsz3X27Nl5n89o33KJhZkNRXd7VH+VmXXZZZfZiy++2ODUDTfc0BW633jjjfPaohPK7Y84ASvu3zKN8wxlNwJWQa7jJAhUhUCzRdrZ4nc+WJV7cZPiCIQ6ASuuN1wFAQjUEgHiUy15k75AoLYIhBqfELAi48wvdVMm1j333OMKgBdylEvA0m6BqnGkneu0BG7TTTd1Nqjoui+UruLnOnymTr4MrGhGkoqKqz2JIGpzgw02cMXFtUxQhdQrLWCphpWv3VUs10Ku8+coa+qNN94w1deaNGmSTZkyxX2kul4SKFdbbbWczVXCH8VmYL322msug0xjAgErySjgXAhUlgACVmX5lqP1UCdg5egbbUAAAukmQHxKt/+wHgK1TCDU+ISAlTHqVDxd9Zok6px99tlup798R1IBS7vrjRo1yrRELq5u1oEHHuh22JPgFD38MjKJToUKWBLjtCvhVltt5XYoXHbZZRu0qYws1Z6aPn16xQQsv0ROYpJ2GVQR+kIOX5A9rjh9IddnnvPee++ZCqtLIMwsPh/Xns+iK6c/4gSsX375xUaOHOmEKYlt22677Tzm+AL0oRZxZwlhMSOSa2qBAEsIw/diqBOw8MlhIQQgUGkCxKdKE6Z9CECgWAKhxicErAyPasmYRIK7777bTj75ZFdPKVe9oTlz5tgxxxzjhJmoGOUFB9U2knAUFaN0zcCBA03iUvSabIXRZaKyibRznoSvJEsIcy1l1O6A+lw26qhUBpYEu9GjR7sdElXTSn/XLnzRQzv+afdAFZH3OzC+/PLLrnaVDglOmcKXmGinwTFjxtiECRNs1113daKg7qFdC4cMaVhcWf3VvfWnEAGrEv7ItlzQF2kfOnSoE7Kiwqmy6FTE/qqrrqKIe7ERmOsgUGYCroh7n37WZo/BZW6Z5spNINQJWLn7SXsQgED6CBCf0uczLIZAUyEQanxCwIoZga+++qrts88+NnPmTOvWrZsNGzbMZcUstthiVldXZ1q2p9pK2i1PS9FUq0q1lVQ4vHPnzq5FL76oMLd28ZNg1apVK3vppZecMKbd8j766KMGApbP/trxf9k7EyirymNtFw0NAgEFAopGAYdookKMLQ4QUXGMIiIYBgVMEByAiEC8qIhxQiOiBlTEKY6giKAhJk5oiGjA9AoXo9erccLruIwY48IJxX+935/dOd2c7jP0Oadrn/3stVgaeu9vVz1VXfl8V321jz46PBMdcXv11VftkksuCXOddOUiYOnY3KBBg+z73/9+EEZkZ/PmzcMXAefOnRts/uSTTwouYGltdbGJly4xHT58uGkO1tSpU23SpEnhGOPGjRuDkCdhrq6gV1e0k4CnTrLKykrT8T7NuJJPBx98cBB31Jn27LPP2nHHHWft27e3WbNm2aGHHhoESHU5Pfzww6EDa6uttqp3WHpqOhQjHvUJWKnCqfhMnjzZunbtGnJEX2G88sorg2leO7CivK+urk5KTcdPCEAgJgS8bsBigg8zIQCBIhKgPhURLktDAAKNIuC1PiFg1RPW//u//7Pp06fXiEb1RV+zqiRwSZDp3LlzzW0SXyRC6WhY3UvCzp577mk6mpbagZU6c6nuM/qSnuxRx5REoGXLloW5WLnMwKq7pmxXl9Ff//rX0PWko3X6yp2ufIfQR89F75L4ou4hdT9JQJLP9Q2SV+eU/qR2H0kcFEMJVOkuiXkSsvbff//w44a46+fqhNOAfIlpzZo1a/CXuhjxaGhge6pwmmpYt27dQpecRMy6Ala0nmaYpeZS9HzqAP10X6mMvryZKormU+kQsPKhxjMQgEApCHjdgJXCd94BAQj4JkB98h0frINAkgl4rU8IWA1kpUQXzW2SsKPZROruUbeSBAUNAh84cGDo8FHnT7rriy++CMPDJbCoEyoSrUaNGhWGxKsrq67ooE4cdS8tWrTIJD5IuNJ9emb77bcPHUdTpkypOSKXScCSXTqCpiN1t99+u61ZsybYr+N2Oq6mI3s6Ljl48ODQBaUjeerQylfA0rvULfSb3/wmCFVaU3/UNaVLc6jUSaYjc7JFIlr//v2DsNWvX7+ajq1UnuL45JNP2q233ho4StTaa6+9wlBzHRNMFQ713KZNm2zFihVBqFIXneyQzxLndL+OImYSr6L3Fzoemb44qPdJTLzttttCl9yRRx4ZBDzFuW/fvghYSf5/EXyHAATyIuB1A5aXMzwEAQiUFQHqU1mFE2cgUFYEvNYnBKyySjOcgUDTEKADq2m481YIQCAzAa8bsMyWcwcEIFDuBKhP5R5h/INAfAl4rU8IWPHNKSyHgBsCq+ZvZVU7b2hae7boZhXbjraKHuc3rR28HQIQcEXA6wbMFSSMgQAEmoQA9alJsPNSCEAgCwJe6xMCVhbB4xYIQKBhAi4ErH+bWLH9RKv47lWEDAIQgEAg4HUDRnggAAEIUJ/IAQhAwCsBr/UJActrxmAXBGJEwJOAZVt0sxZ9XokRPUyFAASKScDrBqyYPrM2BCAQDwLUp3jECSshkEQCXusTAlYSsxGfIVBgAr4ErB2sRZ9XC+why0EAAnEl4HUDFlee2A0BCBSOAPWpcCxZCQIQKCwBr/UJAauwcWY1CCSSgCcBSzOwKnackcg44DQEILA5Aa8bMGIFAQhAgPpEDkAAAl4JeK1PCFheMwa7IBAjAi4ErC12sIquoxGvYpQ3mAqBUhDwugErhe+8AwIQ8E2A+uQ7PlgHgSQT8FqfELCSnJX4DoECEaiqqgorVVdXF2hFloEABCBQGAJeN2CF8Y5VIACBOBOgPsU5etgOgfIm4LU+IWCVd97hHQRKQgABqySYeQkEIJAHAa8bsDxc4REIQKDMCFCfyiyguAOBMiLgtT4hYJVRkuEKBJqKAAJWU5HnvRCAQCYCXjdgmezm5xCAQPkToD6Vf4zxEAJxJeC1PiFgxTWjsBsCjgggYDkKBqZAAAK1CHjdgBEmCEAAAtQncgACEPBKwGt9QsDymjHYBYEYEUDAilGwMBUCCSPgdQOWsDDgLgQgkIYA9Ym0gAAEvBLwWp8QsLxmDHZBIEYEELBiFCxMhUDCCHjdgCUsDLgLAQggYJEDEIBAjAh43T8hYMUoiTAVAl4JIGB5jQx2QQACXjdgRAYCEIAA9YkcgAAEvBLwWp8QsLxmDHZBIEYEELBiFCxMhUDCCHjdgCUsDLgLAQikIUB9Ii0gAAGvBLzWJwQsrxmDXRCIEQEErBgFC1MhkDACXjdgCQsD7kIAAghY5AAEIBAjAl73TwhYMUoiTIWAVwIIWF4jg10QgIDXDRiRgQAEIEB9IgcgAAGvBLzWJwQsrxmDXRCIEQEErBgFC1MhkDACXjdgCQsD7kIAAmkIUJ9ICwhAwCsBr/UJActrxmAXBGJEAAErRsHCVAgkjIDXDVjCwoC7EIAAAhY5AAEIxIiA1/0TAlaMkghTIeCVAAKW18hgFwQg4HUDRmQgAAEIUJ/IAQhAwCsBr/UJActrxmAXBGJEAAErRsHCVAgkjIDXDVjCwoC7EIBAGgLUJ9ICAhDwSsBrfULA8pox2AWBGBFAwIpRsDAVAgkj4HUDlrAw4C4EIICARQ5AAAIxIuB1/4SAFaMkwlQIeCWAgOU1MtgFAQh43YARGQhAAALUJ3IAAhDwSsBrfULA8pox2AWBGBFAwIpRsDAVAgkj4HUDlrAw4C4EIJCGAPWJtIAABLwS8FqfELC8Zgx2QSBGBBCwYhQsTIVAwgh43YAlLAy4CwEIIGCRAxCAQIwIeN0/IWDFKIkwFQJeCSBgeY0MdkEAAl43YEQGAhCAAPWJHIAABLwS8FqfELC8Zgx2QSBGBBCwYhQsTIVAwgh43YAlLAy4CwEIpCFAfSItIAABrwS81icELK8Zg10QiBGBAyc9ZZVdflhQi7fespkd2bPSRv2osqDrshgEIJAsAl43YMmKAt5CAALpCFCfyAsIQMArAa/1CQHLa8ZgFwRiRKAYAlbk/vH7VNr4w1rGiAamQgACngh43YB5YoQtEIBA0xCgPjUNd94KAQhkJuC1PiFgZY4dd0AgdgS++eYb++qrr6yysjTdS8UUsNSJtWB8m9jFAIMhAAEfBLxuwHzQwQoIQKApCVCfmpI+74YABBoi4LU+IWDFKG/ffPNNu+eee+zRRx+1Z5991j755BPbddddbf/997fhw4fbj370I2vdunWTePT0009b37597dRTT7Wrr746bzs+++wzO+uss2z+/Pm2cuVK69OnT9b+eOaTtRM53Pjhhx/aiSeeaO+9957de++9IRd0ffDBBzZ79mzr1atXyItSXEUVsNo3swUTELBKEUfeAYFyJOB1A1aOrPEJAhDIjQD1KTde3A0BCJSOgNf6hIBVuhzI+03qppFAMX78eFu/fn296xx++OF27bXX2i677JL3u/J9sCkFrDjwyZdrQ8/VJ2DdfffddtJJJ9ldd90VBK5SXMUUsDQDa/SPOEJYijjyDgiUIwGvG7ByZI1PEIBAbgSoT7nx4m4IQKB0BLzWJwSs0uVA3m+SOBQJETNmzLCBAwdax44drVmzZvbll1/a//7v/9rll19uCxcutEGDBoXupc6dO+f9vqZ8MJ8OrCTxySY25SJgbd2+mR3RqwXiVTZB5x4IQKBeAl43YIQMAhCAAPWJHIAABLwS8FqfELC8Zsy/7fr666/t/PPPt8suu8zuvPPOIGRJuKp7/etf/7KJEyfaHXfcYffff78df/zxzj1Lb16uAlbS+GQT1KYQsKqqqoJp1dXV2ZjIPRCAAARKRsDrBqxkAHgRBCDglgD1yW1oMAwCiSfgtT4hYDlPzVwEnUi4uOiii4LolXpt2rTJVqxYYfPmzbPly5eHo4j9+vWzoUOH2qhRo6xt27ZpSWie0i233GKLFi2yNWvWWLdu3YI49vOf/9y6d+9e80xDRwh11E2i2tKlS033RbO7NLNrwoQJ1rNnzxpRLhd/9fJc7s/EZ/Xq1cHXxx9/3NatW1cyPvIjnW3REUFxPvfcc+2SSy4JM9B23nlnUyee+KXOwNI6iufatWtrxVL5MHny5MBa/BcvXhyY171UpAYMGGAnnHCCXXHFFdaqVausfzsQsLJGxY0QgECJCXjdgJUYA6+DAAQcEqA+OQwKJkEAAoGA1/qEgOU8QXVEcNq0aWEw+g033GBjx461ioqKnKzesGGDzZw5M/xJd9U3O+tPf/qTjRs3zl566aXNHpOQdfvttweRR1d9ApaeHTNmTPh5uqvuOrkIUlqvEHz0tT7xvfjii4O4VvcqJp/oXQ0JWO3btw9ikmZa6eratastW7YsCIjZClgSNKN33HzzzSEmdS8xkNCVTwcfAlZOv5LcDAEIlJCA1w1YCRHwKghAwCkB6pPTwGAWBCCAgEUO5E8gmvGkriB1x4wePdr222+/mjlYDa2sAecSLCRE6St1s2bNsiOOOMJatGhhr776ql1wwQVhdpbW1eysDh06hOXefvttGzlypD355JM2derUIGxIONFRxRtvvNHU1XPwwQfbTTfdZF26dEkrYEk4U9fPbbfdFt5z5plnhvXVDZb67pNPPjkMn1cXWK4CViSeScjJh4+eV1eT+Oy2226hy+mggw6yyspKe/8CViEVAAAgAElEQVT990PHmoSdI488suB8UuPWkID1yCOP2L777mtz5861vffe2z7++GNr165d+Ge6rxDWd4RQYqI6tPbaa68a3pENWuuUU06x//u//wv50KNHj5wSFgErJ1zcDAEIlJAA/4FYQti8CgIQyIkA9SknXNwMAQiUkIDX+kQHVgmTIN9XSYR64IEH7JxzzqnVDSVBav/99w+ClESXrbfeerP5WO+++244IvjCCy+EDp5DDjmklhnvvfdeEC7UbaUjfv379w8/11E6/f2UKVPs0ksvrXWc7IsvvrCzzz7b5syZY48++qgddthhaQWs5557zoYMGWJ77LFHWC8SxyIDnn32WTvuuOPCcTaJLp06dcpLwGoMn48++ih0I7322mtBuPne975Xi4+6syS+STwqNJ9cBCx135166qm1bMv1K4RR3B577DG77777bPfdd69ZrzHHB7XIY/32sR9Ubj6braGcr9i6q7U+4hhrM2psvr8aPAcBCEAgIwGvG7CMhnMDBCBQ9gSoT2UfYhyEQGwJeK1PCFgxSil1P/3+97+3e++9N8yxqnvcTV8g1DFBdRJF16pVq0xH4CQUXXfddaFzp+4VdexIqNEfCR0Srq6//voagSoTpoZmYNX3bNQRpC8mLliwIHw5MZ8OrGj9fPhEws2wYcPClxxbtmy5mbkS93RUsph8GurAeuaZZ0Ic1HWXeuUqYOnZJUuW2ODBg0NXXuoxwuj44IMPPmjHHntspnBv9vN8BKxokdaDhtm3xk/O+Z08AAEIQCAbAl43YNnYzj0QgEB5E6A+lXd88Q4CcSbgtT4hYMU0qzT7Scf8/vznP9vDDz9sDz30UBjMrq4sHfE78MADg2cSuyTOpBvsHrleV3z6/PPPw/HBt956KzyvNTNdmQQsdTL985//tNdffz2sK7s1LF2D4Xv16lXznsYIWKk25sonk3/6uTqgJPQUg09DApa65NLFIR8BS8csR4wYYd/97ndrjhFGxwffeeedICRqLlmuV2MELHVidbr7wVxfyf0QgAAEsiLgdQOWlfHcBAEIlDUB6lNZhxfnIBBrAl7rEwJWrNPqP8bra4H6ctyVV15pqTOlGvryXn0C1qeffpp2tlJDqOoTsGTXNddcEwbQS2BLdxVDwKr7nkx8skmDSMAqJJ/ovaUSsL7++uvwhUodSY2OEWbThZaJT6MErC7bWKcFv830Cn4OAQhAIC8CXjdgeTnDQxCAQFkRoD6VVThxBgJlRcBrfULAcp5mdY/3NWtW/5whddBoqLeOFmow+c4775xXB1ahBBoNQZfoo2NpHTt2tAMOOMB69+5t2267bRhGrktim66owyjXDqzG8slG4KubIvV1PuUj8JVawNL7NANLx0qjY4SNPT4Y1sxjBlbke5uRp1jb0eOc/yZiHgQgEFcCXjdgceWJ3RCAQOEIUJ8Kx5KVIACBwhLwWp8QsAob54KvFnXHaOD2HXfcEb4EWN+VTljJZgZWNLA93YynFStW1BxHzFWgicSh008/3X71q19tNn8r8k1fMcxXwCoFn7p+6whhNCOsMXxS19UXIE877bRaRz0zCWX5HCHUO6PB/t/5znfs4osvtrPOOsv+8Y9/hEH6EhfzufIRsCq6bGNbHHEM4lU+wHkGAhDImoDXDVjWDnAjBCBQtgSoT2UbWhyDQOwJeK1PCFjOU0tfyVMXk457aci4hJMWLVqktVqDvvXVP32VUN01W265ZY1YkekrhJqhlTrAu6GvEOrl0TBwCSDnnXeeadB43759a+ZEtW7dOogjM2bMCF8/VGdY6qWZWPJHx9kac4SwUHxWr15tixcvDp1JqZe+cCiW48aNs9mzZwexR11wufL529/+FmKz3XbbbSYUpfqQOqusWAKWjhFeeOGF9tvf/jZ82VIxkG2KV/PmzfP6jaiqqgrPVVdX5/U8D0EAAhAoFgGvG7Bi+cu6EIBAfAhQn+ITKyyFQNIIeK1PCFgxyER1+YwePdo0gHv48OF2xhlnhCN4Eok2bdpkGvKt7hkJQhs3brQ777zTBg4cGDxLFWA0jH3WrFlB4JII9uqrr4Yv6y1cuNBOOOEEUxdQhw4dwnMaEK9B7hIkJNqMHz/e1Cml4ehPPPGETZs2LQxll+gj8SLdDKxI5Dn66KOD+LPLLruEtfXeSy65JHSU6WqMgKXnG8tH7OSrhpfLLn3NsW3btiZhSZ1hEui23377WoPUc+UTdT1pcL2YT548OXSkKaaXXXaZLVu2LIiNhRSwpk6dGvxp1arVZlmueB111FGhu07ipcTPww47LO/fBgSsvNHxIAQgUGQCXjdgRXab5SEAgRgQoD7FIEiYCIGEEvBanxCwYpCQEqEeeeQRmzRpkr300kv1Wqw5U1dddVXodkrt0tqwYYPNnDkz/El3qevo2muvrRGYonv0pUAd/1u7du1mj0l80ewkCWt6VzoBK3UGVt0FJKZNnz49CG9aXwKORLlcZ2BFIl1j+OidGoD/y1/+Mi0fCVviKmErdQZZLnwUQwmFOiaoGWWpl8RGxewnP/lJQQSsSJyK3iMBUuJmy5Yta14rcW7MmDG2dOlSO+iggxp1fFCLImDFoJBgIgQSSsDrBiyh4cBtCEAghQD1iXSAAAS8EvBanxCwvGZMGrv+9a9/2e9///sgOujIm7p3JCRpMLpEqGHDhtkOO+yQ1iN1aqlTad68ebZ8+fLwRcB+/frZ0KFDbdSoUaHjKN2lr/epk2rRokW2Zs2a0KV06KGH2sSJE61nz541gk5DXyGcO3dueF7im4Srk046KbxTXU0SwXQsMhoono+AFdndWD5iKl/VJSW2slXdY/K1e/fujeKjh6MYzJkzJ8RAgqOOJo4dO9ZefvnlcASzEB1YOp4pP8RWzDUoX+9UrkSXBLWIvY4Qqiss3+ODCFgxKiKYCoEEEvC6AUtgKHAZAhCoQ4D6REpAAAJeCXitTwhYXjMGuyBQRALRHKxrrrkmCKL9+/dv1NvowGoUPh6GAASKSMDrBqyILrM0BCAQEwLUp5gECjMhkEACXusTAlYCkxGXIRDN5FJXlrq1otln+ZJBwMqXHM9BAALFJuB1A1Zsv1kfAhDwT4D65D9GWAiBpBLwWp8QsJKakfidOAI6WlhRURHmjGmYv75EGB3dbCwMBKzGEuR5CECgWAS8bsCK5S/rQgAC8SFAfYpPrLAUAkkj4LU+IWAlLRPxN7EEVq1aFWalRcPdNZReX57s3Llzo5kgYDUaIQtAAAJFIuB1A1Ykd1kWAhCIEQHqU4yChakQSBgBr/UJASthiYi7ySXw2muv2amnnho+ADBkyJDQgaVB+oW4ELAKQZE1IACBYhDwugErhq+sCQEIxIsA9Sle8cJaCCSJgNf6hICVpCzEVwgUiQACVpHAsiwEINBoAl43YI12jAUgAIHYE6A+xT6EOACBsiXgtT4hYJVtyuEYBEpHAAGrdKx5EwQgkBsBrxuw3LzgbghAoBwJUJ/KMar4BIHyIOC1PiFglUd+4QUEmpQAAlaT4uflEIBAAwS8bsAIGgQgAAHqEzkAAQh4JeC1PiFgec0Y7IJAjAggYMUoWJgKgYQR8LoBS1gYcBcCEEhDgPpEWkAAAl4JeK1PCFheMwa7IBAjAghYMQoWpkIgYQS8bsASFgbchQAEELDIAQhAIEYEvO6fELBilESYCgGvBBCwvEYGuyAAAa8bMCIDAQhAgPpEDkAAAl4JeK1PCFheMwa7IBAjAghYMQoWpkIgYQS8bsASFgbchQAE0hCgPpEWEICAVwJe6xMClteMwS4IxIgAAlaMgoWpEEgYAa8bsISFAXchAAEELHIAAhCIEQGv+ycErBglEaZCwCsBBCyvkcEuCEDA6waMyEAAAhCgPpEDEICAVwJe6xMClteMwS4IxIgAAlaMgoWpEEgYAa8bsISFAXchAIE0BKhPpAUEIOCVgNf6hIDlNWOwCwIxIoCAFaNgYSoEEkbA6wYsYWHAXQhAAAGLHIAABGJEwOv+CQErRkmEqRDwSgABy2tksAsCEPC6ASMyEIAABKhP5AAEIOCVgNf6hIDlNWOwCwIxIoCAFaNgYSoEEkbA6wYsYWHAXQhAIA0B6hNpAQEIeCXgtT4hYHnNGOyCQIwIIGDFKFiYCoGEEfC6AUtYGHAXAhBAwCIHIACBGBHwun9CwIpREmEqBLwSQMDyGhnsggAEvG7AiAwEIAAB6hM5AAEIeCXgtT4hYHnNGOyCQIwIIGDFKFiYCoGEEfC6AUtYGHAXAhBIQ4D6RFpAAAJeCXitTwhYXjMGuyAQIwIIWDEKFqZCIGEEvG7AEhYG3IUABBCwyAEIQCBGBLzunxCwYpREmAoBrwQQsLxGBrsgAAGvGzAiAwEIQID6RA5AAAJeCXitTwhYXjMGuyAQIwIIWDEKFqZCIGEEvG7AEhYG3IUABNIQoD6RFhCAgFcCXusTApbXjMEuCMSIAAJWjIKFqRBIGAGvG7CEhQF3IQABBCxyAAIQiBEBr/snBKwYJRGmQsArAQQsr5HBLghAwOsGjMhAAAIQoD6RAxCAgFcCXusTApbXjMEuCMSIAAJWjIKFqRBIGAGvG7CEhQF3IQCBNASoT6QFBCDglYDX+oSA5TVjsAsCMSKAgBWjYGEqBBJGwOsGLGFhwF0IQAABixyAAARiRMDr/gkBK0ZJhKkQ8ErgwElPWWWXH3o1D7sKQKBD22Y2cO9KG9m3sgCrsQQESkfA6wasdAR4EwQg4JUA9clrZLALAhDwWp8QsMhNCECg0QQQsBqNMDYLjDig0sYc1DI29mIoBLxuwIgMBCAAAeoTOQABCHgl4LU+uRewLr74YpsxY0ZWcT3iiCPs7rvvtk6dOmV1v4ebPvvsMzvrrLNs/vz5tnLlSuvTp48Hs4pmwzfffGOrV6+2X/3qV7Z8+XL75JNPbNSoUTZnzhzbcssts3qvfpkGDBhg7777rt1///12/PHHZ/VcnG96+umnrW/fvnbqqafa1Vdfba1bt3blDgKWq3AU1Rh1Yi0+s01R38HiECgkAa8bsEL6yFoQgEA8CVCf4hk3rIZAEgh4rU8IWE2cfUkTsF544QU74YQT7MUXX6whf8YZZ9js2bNtiy22yBgNCWAScKZMmRLuPfnkk+3aa6+1tm3bZnw2zjcgYMU5euVlOwJWecUzCd543YAlgT0+QgACDROgPpEhEICAVwJe61NsBKxy7U5KmoAVCTEjR44MQlSu3XLqulLHVkVFhW211Vb21FNP2QMPPGC9e/f2+rufCLvowEpEmIOTHCFMTqzLxVOvG7By4YsfEIBA/gSoT/mz40kIQKC4BLzWJwSs4sY94+pJE7B0xPOkk06yiy66yM4///yMfOresGTJEhs8eLDpaOn3vvc9GzJkSFjnggsusObNm+e8Hg8UhgACVmE4el5FnVdDelfasP0Z4u45Tti2OQGvGzBiBQEIQID6RA5AAAJeCXitT2UrYEVCiTq3PvjggzBH6+233w7zki6//PKazp8333zT7rjjDpMwsmbNGtt1113t6KOPtokTJ1r37t3T5tMXX3xhTz75pN16661hjtPGjRvD7KpTTjnFjjnmGGvVqtVmz+mZ3/3udzZv3rzwjN5z+umn24knnmjTp0+vdwaWbL/lllts0aJFwb5u3brZoYceGuzr2bOnNWvWrOZdL730kg0dOtS22WYbu/POO23t2rXB1+h9Oqo3duzYMD/pjTfesJkzZ4YZUrokCp177rn1+lzfL1a29kW2yabUq1evXnbvvfcGHpkuMTz77LPtN7/5jf3hD3+w73znOzZixAj7+uuvbeHChdajR4+0S3z11VeBwQ033FAzd6tfv36Blbq56h4/zPV+vXTTpk22YsWKmviuX7/eGnpHZGg6fsrRn//857Vi4f0IYVVVVXCpuro6Uxj5OQQgAIGSEvC6ASspBF4GAQi4JEB9chkWjIIABMzMa30qewFL4pDEnHXr1oVE1MB0iTotW7a0P/3pTzZu3DiTuFL3klB01VVX2aBBg2qJRBs2bLDzzjvPfv3rX6dNbB2N0zynzp071/y8oWd+/OMfh/UfeuihzYa4//nPfw4iV13RRwu3a9cuCFCnnXaatWjRIrwrEon0bq2rriQNSU+9rrjiCtt7771NYlZdvyXC3XXXXVmLWLnYVwgBK5qftdtuuwVRr3379nbhhReGbqybb77ZxowZs1lMJEYpHtOmTUsbL4lYc+fOrYlXrvdrUcVXsdCfdNfhhx8e5nTtsssutX6cKf9uv/32IILpQsDi/0cgAAEI5EfA6wYsP294CgIQKCcC1Kdyiia+QKC8CHitT2UvYCmNJOT84he/sMrKSvv000/D7KS///3vJrFJ/5TIpWHgHTp0CGLEI488ErqRPv/8c1u8eLFF3SXq9JGopS4gdVqpq2uvvfYK85jU0aQv6914441hwPill14aOrE0dFziioQyCURXXnllWE8dO3qP7IqEpNQ5X+oWk33q9JLYJHu23XbbYP/SpUuDzerykTg3cODAWgKWBC8JcHqXusnk94IFC2zChAn2rW99yzp27Bi6j/S/xUID1SXsPfroo6FLSV+6y3TlY5/WzPcIYerw9lQbJewcddRRoStNopZimHpFopfErmuuuSbMypJg+MorrwSfJRxKtFMnnK5c70+Nr7rIZs2aZfoapkTFV199NeSeusM0uF5fmozsS+U3depUmzx5snXt2tX+9a9/hRzSEcuDDz7YbrrpJuvSpQsCVqaE5OcQgAAE6iHgdQNGwCAAAQhQn8gBCEDAKwGv9Sk2AlamwNadqRQJJQcddFAQTST+RFeqGCIBSOJF6lE83ScxR/OVJk2aVDNf6fXXX7fhw4fbt7/97SBK6ahe6iXxQUf7/vKXv9h9991nu+++u/3jH/8IQpREolQxLHoueo86pVIFLIkxOpKoI38adp56zE32yyetm/oVvtQuJ4kgej7yS+uPHz8+CF4SqLSmjhJGV8TrnHPOCR1NmeZJ5WNfYwSsiKM66SK2Wu+jjz4KnVePP/54EPb69+9fKyY6njhs2LAQQ/1JjfNjjz1m6o5K7crL9f5oqLyELwlhhxxySK33v/feeyEO6rZKtS/ilyp2Rg9GRyXnzJkT8vCwww5DwMpUAPg5BCAAAQQscgACEIgZAa//gRgzjJgLAQgUgYDX+lT2Apa6l3SEbIsttqgJ68cffxxEhXfeeSd0Jqlbqe6l2USar6RL9+hY3m9/+9vQ7aQuLIke6S7N0xo9erTp+JfmK61atSqIJOp40rHDNm3a1HosEmAkbkQCljq/JGxcf/31NQJG3XdFgo46eTQfS8fqIgFL3V3R30XPqXtMw84vu+yyGttS18zliFq+9jVGwNIMKx3n/OlPf2o6Bpk6Z0ydTTpKqblRdX8W8VfXmY5+DhgwwLbeeuvNBMuIRb73H3fccXbdddeFo511r0gcjEQ0CVSZ4lt3jVziU4T6lXHJx/rtYz+o/M88towPOLihokMna33sEGszcvOjpw7MwwQIQKBABLxuwArkHstAAAIxJkB9inHwMB0CZU7Aa32KjYCV2p2UTa40dFRNx8fUlRMFpaH1UoeMS/zRUb5srqgjLOroqe+re19++WWYz6SOqMhHiVrqrnrrrbfqHXCe7uuFqTOwItEt1VZ1VunYo4aNH3jggbXcyEUgyde+fAWs1I6kBx980I499thatkfH/vSXqd1Z+t86EqojnxIDo0tH/XSk7yc/+Un4kmE0Qyyf+zPFV2vWZSsBMFN86+ZYLvHJJj8LfU8cBayIQZsRJ1vbn51RaCSsBwEIOCHgdQPmBA9mQAACTUiA+tSE8Hk1BCDQIAGv9SmRAlZ9A8XTRTBVwIoEoGxyPRKsspn5FK0bCVgffvhhONao42f1faGvIQFLRxv13k6dOtUyte57Un+Yi0CSr335CliRQKVjmJkuddupOy71qKBELHXG6QuQf/vb32otsc8++5iO6u233341f5/L/dnEty5bzTHLFF8ErEyRLtzPm23V0b69+OHCLchKEICAKwJeN2CuIGEMBCDQJASoT02CnZdCAAJZEPBanxItYNUn9NQXz0gASh36nSn2mTp0NM9KX9LTn0J1YBVbwCp1B1Y0LyoTa/1cw9wlVmkget1LXxh8+eWXw7HM3/3ud6Zjibr23XffMBus7lcCs7k/U3y1PgJWNpFrunsQsJqOPW+GQCkIeN2AlcJ33gEBCPgmQH3yHR+sg0CSCXitT4kUsCIBRmKGBqv37Nkzq9yMxIpsB51rUQVec5ckrKSbkZQ6XD2XGVjR8PD3339/sxlYxRawspmBlc4+8cimYyk1GJmGtEf3Ru/TMPf777/fjj/++IwxffPNN8PcLB1LvOeee8KcsoaudPdHM7MamoEVCXDpZmClO86ZzoZcOuQyOl6EGzhCWASoLAkBCBSEgNcNWEGcYxEIQCDWBKhPsQ4fxkOgrAl4rU+JFLA00FwdT+qo0kwr/XvqHCRl4nPPPRfmZGk4ugSIDh06WOqsJQkedYUvdexIpJg5c2aNiBIJMBI60n2l7oknnrCTTjrJJMDk8xVCfSlRX0Tccssta4a4F1vAEp9sv0KYal8+AlY0vF0CYBSHdJUiNaapX2aM5paJkb5WmHqldr9FAlau92f7FcKHHnooCGXR/K6GvkIoG5csWWKDBw8OOarh888884z17ds37RckPVTOOApYYYj7kOHWZugoDwixAQIQKBIBrxuwIrnLshCAQIwIUJ9iFCxMhUDCCHitT4kUsJR7mqc0fPhwW7t2rU2dOtUmTZpk2267rW3cuDEc+dIX+/TP1OOCEqguv/zy8DPNxtK/H3LIIVZZWWnqhNKMJQ1jP/jgg+2mm26yLl26hDSXODJu3Djbcccdw1fy9IwuiVcaMC4bdKUKWPq6oAZ9P/nkk6YvKUpok32an6QvFk6fPt3Wr18fjr7py4i6otlepRCw8rEvVwErVZRKN9uqbg159tlnTZ1Quh544AHr3bu3RX/Xvn17mzVrVuiEa926tWl4/sMPPxw6sLbaaquaWWO53i8RTOKY4qvh8HrHEUccEQTRV199NQiaCxcuDEPj9bVECaG6In7V1dVhZtf48eNDvsgu5YUG+//zn/8MHYJVVVWbHUOUD54u2ahL/nBBAAIQ8ETA6wbMEyNsgQAEmoYA9alpuPNWCEAgMwGv9SmxApaEBwkYp59+uq1bty5tBCUa6U/btm1rfi7RSOKCBKp0l4QtCVn7779/zY8lfEmA0XN1L3Vf6St7+npe3S8t/vnPfw72RQJX6rPt2rULnV6nnXZaTfdYKQUs2ZKrfXomlyOEr7/+ehAZxTybo54avj5hwgS77bbbgsgo8Uhxro+97BHHG264IbxHg98bilW6+/V3eq9ioT/prsMPP9yuvfbazWZsZeInMXT06NEhvvUdIYwG6j/yyCO1xNbIjtQPFqT7kme0burHCjKXs83vQMDKhxrPQAACpSDgdQNWCt95BwQg4JsA9cl3fLAOAkkm4LU+JVbAipJRc4009FtHttasWWMdO3a0/v37B+GoX79+VlFRsVneSnBSZ9Stt94aBoFLYNlrr73sJz/5STim1rlz582e2bRpk2nekb54p2fUTaV36Gt06qZSd046geGDDz4IR+cWLVoU7OvWrVvoIpo4cWI4wpj6tb1SC1hyMhf7chWwomN2qUcCMxWR6BkNZlfnU48ePSxiL6Fq9erVQbAURx3nU7zqcsz1ftkUPSPxMsoJ5Y/mao0aNaqWCJrqQ7b8ELAyRZ6fQwACEEhPwOsGjHhBAAIQoD6RAxCAgFcCXuuTewHLa0CxCwIQ+A8BOrDIBghAwCsBrxswr7ywCwIQKB0B6lPpWPMmCEAgNwJe6xMCVm5x5G4IQCANgVXzt7KqnTekZ7NFN6vYdrRV9DgfdhCAAARKTsDrBqzkIHghBCDgjgD1yV1IMAgCEPg3Aa/1CQGLFIUABBpNoEEB69+rV2w/0Sq+e1Wj38UCEIAABHIh4HUDlosP3AsBCJQnAepTecYVryBQDgS81icErHLILnyAQBMTyEbAsi26WYs+rzSxpbweAhBIGgGvG7CkxQF/IQCBzQlQn8gKCEDAKwGv9QkBy2vGYBcEYkQgOwFrB2vR59UYeYWpEIBAORDwugErB7b4AAEINI4A9alx/HgaAhAoHgGv9QkBq3gxZ2UIJIZANgKWZmBV7DgjMUxwFAIQ8EHA6wbMBx2sgAAEmpIA9akp6fNuCECgIQJe6xMCFnkLAQg0mkDDQ9x3sIquoxGvGk2ZBSAAgXwIeN2A5eMLz0AAAuVFgPpUXvHEGwiUEwGv9QkBq5yyDF8g0EQEqqqqwpurq6ubyAJeCwEIQCA9Aa8bMOIFAQhAgPpEDkAAAl4JeK1PCFheMwa7IBAjAghYMQoWpkIgYQS8bsASFgbchQAE0hCgPpEWEICAVwJe6xMClteMwS4IxIgAAlaMgoWpEEgYAa8bsISFAXchAAEELHIAAhCIEQGv+ycErBglEaZCwCsBBCyvkcEuCEDA6waMyEAAAhCgPpEDEICAVwJe6xMClteMwS4IxIgAAlaMgoWpEEgYAa8bsISFAXchAIE0BKhPpAUEIOCVgNf6hIDlNWOwCwIxIoCAFaNgYSoEEkbA6wYsYWHAXQhAAAGLHIAABGJEwOv+CQErRkmEqRDwSgABy2tksAsCEPC6ASMyEIAABKhP5AAEIOCVgNf6hIDlNWOwCwIxIoCAFaNgYSoEEkbA6wYsYWHAXQhAIA0B6hNpAQEIeCXgtT4hYHnNGOyCQIwIIGDFKFiYCoGEEfC6AUtYGHAXAhBAwCIHIACBGBHwun9CwIpREmEqBLwSQMDyGhnsggAEvG7AiAwEIAAB6hM5AAEIeCXgtT4hYHnNGOyCQIwIIGDFKJhSr6EAACAASURBVFiYCoGEEfC6AUtYGHAXAhBIQ4D6RFpAAAJeCXitTwhYXjMGuyAQIwIIWDEKFqZCIGEEvG7AEhYG3IUABBCwyAEIQCBGBLzunxCwYpREmAoBrwQQsLxGBrsgAAGvGzAiAwEIQID6RA5AAAJeCXitTwhYXjMGuyAQIwIIWDEKFqZCIGEEvG7AEhYG3IUABNIQoD6RFhCAgFcCXusTApbXjMEuCMSIAAJWjIKFqRBIGAGvG7CEhQF3IQABBCxyAAIQiBEBr/snBKwYJRGmQsArAQQsr5HBLghAwOsGjMhAAAIQoD6RAxCAgFcCXusTApbXjMEuCMSIAAJWjIKFqRBIGAGvG7CEhQF3IQCBNASoT6QFBCDglYDX+oSA5TVjsAsCMSKAgBWjYGEqBBJGwOsGLGFhwF0IQAABixyAAARiRMDr/gkBK0ZJhKkQ8EoAActrZLALAhDwugEjMhCAAASoT+QABCDglYDX+oSA5TVjsAsCMSKAgBWjYGEqBBJGwOsGLGFhwF0IQCANAeoTaQEBCHgl4LU+IWB5zRjsgkCMCBw46Smr7PLDGFmMqbkS6NC2mQ3cu9JG9q3M9VHuh0CTEvC6AWtSKLwcAhBwQYD65CIMGAEBCMRIYEfAIl0hAIFGE0DAajTC2Cww4oBKG3NQy9jYi6EQ4D8QyQEIQMArAeqT18hgFwQg4LU+IWAlPDc3btxoLVq0sGbNmiWcBO43hgACVmPoxetZdWItPrNNvIzG2kQT8LoBS3RQcB4CEAgEqE8kAgQg4JWA1/oUawFrw4YNtmzZMlu6dKmtXr3a1q1bZ+3atbPevXvbgAEDbMiQIbbddtt5zYkmteuLL76w+++/36qrq+3SSy+11q1bB3s+++wzO+uss2z+/Pm2cuVK69OnT5Pame3Ln376aevbt6+deuqpdvXVV9f4U9/zH374oZ144onhx3fffbd16tSp3ld5YJKrf9lyK9R9CFiFIul/HQQs/zHCwtoEvG7AiBMEIAAB6hM5AAEIeCXgtT7FUsD65ptv7IknnrApU6bY2rVr6415x44dbfr06XbaaadlFDS8Jk6x7HrppZds6NChtt9++9USfDyINfn4nKvAg4CVD+X6n0HAKixPz6txhNBzdLAtHQGvGzCiBQEIQID6RA5AAAJeCXitT7ETsCReLVy4MIhSutRlpX/fc889g0i1adMme++990J30XXXXWcSas444wy74oorrG3btl7zo+R21SdgldyQAr0QAatAIPNcBgErT3AxekydV0N6V9qw/RniHqOwYSpHdMgBCEDAMQGv/4HoGBmmQQACJSLgtT7FTsCSUBEd/Zo3b54deeSR9c5v0pHC8ePH20MPPRQErMmTJ1vz5s1LFHLfr0HA4ghhITO0qqoqLKcjqVwQgAAEPBHwugHzxAhbIACBpiFAfWoa7rwVAhDITMBrfYqVgKWZVxMmTAjdVTfccIMNHz484/DxF198Mdz35Zdf2n333We77757rWi98cYbNnfu3CBySdTZdddd7eSTT7YxY8ZY586dN4tstvdrrtJJJ51kF110kZ1//vmbrXPxxRfbjBkz7K677qoR5CJRaZtttrE777zTVq1aZbNmzbKnnnoqo13RPLAlS5bY8uXLbf369datWzfbd999Q4dav379rKKiotaMq1SjjjjiiDALqk2bNg3OwErn/9FHH20TJ0607t271/IzOqanjjit/eabb9qcOXNMImRlZaUNHDgwvEvdc3WvbP2JnmvKDizNE3vyySft1ltvDew1GF+zw0455RQ75phjrFWrViX3L3NJKuwdCFiF5clqEIBA4Qh43YAVzkNWggAE4kqA+hTXyGE3BMqfgNf6FCsB67nnngtHBvfYYw+75ZZbrEOHDhkzR0cONdRb87IkemnIty79/b333hs6tCT21L0k/PzmN7+x733ve3nd3xgBS8LZj3/8Y7vgggvsk08+qWWahBH5LqEtut5///0gIEmgS3dpsH0k+H3++ec1AlXqvZkELPHSsHx1samzre4lseyqq66yQYMG1YiKkYD12muvBZFK4lq65xYvXmyRAKKf5+JP9PXEphKwJLSdd9559utf/zot+5EjR9rs2bNriaGl8C/jL0aBb0DAKjBQloMABApGwOsGrGAOshAEIBBbAtSn2IYOwyFQ9gS81qdYCVgSnIYNGxaEHf2JxItM2SNx46ijjrJITNhiiy1MYpjWeuutt0In1Lhx46x9+/b27rvvBiHmyiuvrPVFu1zvb4yAFQ2mnzp1ahCM1JH1+uuvh4H0mv+V+qW9r7/+2i688EJTR9fYsWMDl2233TYgeeedd+yaa64Jvhx66KF2xx13WNeuXcPPch3inur/L37xi9AJJwHxo48+CoKaOs00ND9VjIoErEceeST8TF87HDFiRPhS5CuvvBKENHW+6Z+XX365tWzZ0vL1pykELNmqXDn77LNDp5XyaK+99gqdbupU+9WvfmU33nhjEE/luzqxSuVfpt+JQv8cAavQRFkPAhAoFAGvG7BC+cc6EIBAfAlQn+IbOyyHQLkT8FqfYiVgXXbZZXbuuefWOnaXTeKkHs2TsLTVVlvViD4SeH7+85/XEsMkyugI4fPPPx8EGR07jESibO7v2bNnODKX7xFCCVjpBs/rKJ6Opf31r3+1Bx54wHr37h1EKs0E09cDJW716NGjFhIJXzpCqc4rCYBR51YuAlaq6CKhbNq0adaiRYua93z11VdBgNJRSf2RiKZZY6kClrqQJFSlio6RsHjggQeGI5MSxPL1J18BS+JaLtfKlSvD8UBdEdtvf/vbdvPNNwehMfX617/+FTrj/vKXv9QcXy2Vf7n4VIh7H+u3j/2gslkhlirZGhUdOlnrY4dYm5FjSvZOXgQBCJSegNcNWOlJ8EYIQMAbAeqTt4hgDwQgEBHwWp9iJWClmxuVTYrVFbDUIaNurJdffjkIVBKcGrokaOVyv9ZqjIClI3d/+MMfaoSSVNt0HFJdWanHIRuyPRKRJJwsWrTIdtttt3B7LgJWNv5H6+n444IFC8KRuejdzzzzjD366KO233771TK1blw6deqUMZz1+dMUAtZvf/vbMMdLXVgS59Jd6nobPXq03X777TZq1KiS+ZfxRQW+IY4CVoSgzYiTre3PzigwEZaDAAS8EPC6AfPCBzsgAIGmI0B9ajr2vBkCEGiYgNf6lEgBS4KMjg+qc0ZCUybhRMfdcrm/sQJW27ZtgwikuVJ1r8cee8wOP/zwtMcoN23aZB9//HGYUfX222+Hzp8//vGPtmLFirBMavdQLgJWNv6nDmyPOr3S/V2qP5kErFz8yVfAimLVUA6ou00C1fz582sxjDoCsyl+6Yb5F9O/bGwq5D1xFrCabdXRvr344ULiYC0IQMARAa8bMEeIMAUCEGgiAtSnJgLPayEAgYwEvNanWAlY0QysmTNn2jnnnJMRenRDdFRN85fUwaSv4Q0dOjQc+cpGwMoktKQzpDEdWA3ZlU6o0SBxzVrSIPF0A9Yj+/IVsLLxv5ACVj7+NIWAFXUEZpOIqQJWKfzLxqZC3oOAVUiarAUBCBSSgNcNWCF9ZC0IQCCeBKhP8YwbVkMgCQS81qdYCVgvvPCCnXDCCeEYXD5fIYyOemUjyKQmZa7369nGCFiaBaXno2HsqbZEHViRICIxREPEr7/++jAcXXOxdFRPz/7whz+0Ll26hHlamvWUr4BVyg6sfP1pSgHrrrvuCnPIsrlK5V82thTynjgLWBwhLGQmsBYE/BHwugHzRwqLIACBUhOgPpWaOO+DAASyJeC1PsVKwPriiy+CWDNnzpww9FuiQaYvEb744othiPmXX35ZM0g7mumkTqzUuVD1BTPX+zMJWBqKrmHnOoKWKn5EQtmnn35a72yuaAZWNFMp6i475JBD7LrrrrPtttuulhvqyFLnmeZQ5StgZTMDKxIX9f66M7A0fD51gHxkYDphMF9/mkLAijoC1Q2obiwNrs90lcq/THYU+udxFLDCEPchw63N0MyzyQrNi/UgAIHSEfC6ASsdAd4EAQh4JUB98hoZ7IIABLzWp1gJWEqj6upqGzJkSMgoCTZHHXWUaSh7ukvizfjx4+2hhx6yK664Igw/l8iQ+lW9dF8V/Oabb8JRwylTpgSBSfOvGvoKYd37JaxFnVIa/i471R0VXW+88Ub4QqHEjHQClr5CmO5rf5prpfUkCN13333h64gNdXrJLv1cz+jKV8DK5SuEmhWlLxK2bNmyZoh7LgJWvv40hYAViXZie88992z2MQB9nVFfZNSR1/vvv9+OP/74vOOVq3+lLrlVVVXhlfr95IIABCDgiYDXDZgnRtgCAQg0DQHqU9Nw560QgEBmAl7rU+wELIky6nyRMLVx48YgZk2aNCkcK5RoosHYEkwkGEg4UpePjtBJwNJw9Oh67rnngjD1/vvv26WXXhq6lNq3b2864rV06VKbPn26fec73wkCU/fu3S3X+yNx46233rLZs2cHwapVq1b2/PPP2y9/+UtbtWqVvfvuu/UKWBK8ZsyYYePGjQvil47x/dd//Vew7dxzzw2CWosWLWz58uU2aNAg+/73vx9Et3322SeIdPrq4Ny5c8PRwk8++aReAUs+q5stGhhf38DyyH/584tf/MImTJhgOuqo7iwd59SRxo4dO4bOsUjMyGeIe77+5CrwRLYJTKY5aPUxkUAlsU7ddL169Qr/rk64ysrKkFfz5s0LMTn44IPtpptuCsc5S+Vf5pJU2DsQsArLk9UgAIHCEfC6ASuch6wEAQjElQD1Ka6Rw24IlD8Br/UpdgKWUkUi1pNPPmnTpk0LX9qr75KgMnXq1CBwtW7dutZtWkNikLqy0g0+l6AjAeLII48MxxRzvV/ihoQr2Vj3kqC255572umnn55WwJKotNdee4WjknUvdVNp3c6dO4cfpc5Uqnuv/Fcn11//+tcgMj344IN27LHHhtv+8Y9/hM6shx/+/19fO+CAA8LRP4ks6b64l43/mjEmMS061pmPgJWvP00hYInb+vXrQ4wlUKW7JGwpj/bff/9Gxas+/yLGmnGWbhZXdExTXX2pHXiRrdG6sjPdMc9sSzMCVrakuA8CECg1Aa8bsFJz4H0QgIA/AtQnfzHBIghA4P8T8FqfYilgRUmlzpinnnoqCC9//OMfgxAl0UZizIABA+y4444LgkxDl47zqVNJxwz1H/u77rqrHX300TZx4sTQeVX3yuV+zez63e9+FwQMdd5EotWoUaPsgQceCF1Z6Y4Q6iuEt956q61YsSJ8WXD16tXWv3//IHgdc8wxoZMr9ZLoc/PNN5vmYq1ZsyZ0U+m42tixY0NnmoS6wYMHh04hHWmLZjWpC0ydZrJNxxEXLlxoO++8c1oBK3pfLv7nI2DpPfn401QCluxVnCWoKmZiKVFLAuRPfvITGzNmTI3YGDEspH8IWPxfDAQgAIGGCXjdgBE3CEAAAtQncgACEPBKwGt9irWA5TXY+dqVz9cO830Xz0GgkARWzd/KqnbekH7JLbpZxbajraLH+YV8JWtBAAIQyIqA1w1YVsZzEwQgUNYEqE9lHV6cg0CsCXitTwhYjtIKActRMDAlJwINClj/Xqli+4lW8d2rclqXmyEAAQg0loDXDVhj/eJ5CEAg/gSoT/GPIR5AoFwJeK1PCFiOMg4By1EwMCUnAtkIWLZFN2vR55Wc1uVmCEAAAo0l4HUD1li/eB4CEIg/AepT/GOIBxAoVwJe6xMClqOMQ8ByFAxMyYlAdgLWDtaiz6s5rcvNEIAABBpLwOsGrLF+8TwEIBB/AtSn+McQDyBQrgS81icELEcZh4DlKBiYkhOBbAQszcCq2HFGTutyMwQgAIHGEvC6AWusXzwPAQjEnwD1Kf4xxAMIlCsBr/UJAatcMw6/IFBCAg0Pcd/BKrqORrwqYTx4FQQg8B8CXjdgxAgCEIAA9YkcgAAEvBLwWp8QsLxmDHZBIEYEqqqqgrXV1dUxshpTIQCBJBDwugFLAnt8hAAEGiZAfSJDIAABrwS81icELK8Zg10QiBEBBKwYBQtTIZAwAl43YAkLA+5CAAJpCFCfSAsIQMArAa/1CQHLa8ZgFwRiRAABK0bBwlQIJIyA1w1YwsKAuxCAAAIWOQABCMSIgNf9EwJWjJIIUyHglQACltfIYBcEIOB1A0ZkIAABCFCfyAEIQMArAa/1CQHLa8ZgFwRiRAABK0bBwlQIJIyA1w1YwsKAuxCAQBoC1CfSAgIQ8ErAa31CwPKaMdgFgRgRQMCKUbAwFQIJI+B1A5awMOAuBCCAgEUOQAACMSLgdf+EgBWjJMJUCHglgIDlNTLYBQEIeN2AERkIQAAC1CdyAAIQ8ErAa31CwPKaMdgFgRgRQMCKUbAwFQIJI+B1A5awMOAuBCCQhgD1ibSAAAS8EvBanxCwvGYMdkEgRgQQsGIULEyFQMIIeN2AJSwMuAsBCCBgkQMQgECMCHjdPyFgxSiJMBUCXgkgYHmNDHZBAAJeN2BEBgIQgAD1iRyAAAS8EvBanxCwvGYMdkEgRgQQsGIULEyFQMIIeN2AJSwMuAsBCKQhQH0iLSAAAa8EvNYnBCyvGYNdEIgRAQSsGAULUyGQMAJeN2AJCwPuQgACCFjkAAQgECMCXvdPCFgxSiJMhYBXAghYXiODXRCAgNcNGJGBAAQgQH0iByAAAa8EvNYnBCyvGYNdEIgRAQSsGAULUyGQMAJeN2AJCwPuQgACaQhQn0gLCEDAKwGv9QkBy2vGYBcEYkQAAStGwcJUCCSMgNcNWMLCgLsQgAACFjkAAQjEiIDX/RMCVoySCFMh4JUAApbXyGAXBCDgdQNGZCAAAQhQn8gBCEDAKwGv9QkBy2vGYBcEYkQAAStGwcJUCCSMgNcNWMLCgLsQgEAaAtQn0gICEPBKwGt9QsDymjHYBYEYEUDAilGwMBUCCSPgdQOWsDDgLgQggIBFDkAAAjEi4HX/hIAVoyTCVAh4JYCA5TUy2AUBCHjdgBEZCEAAAtQncgACEPBKwGt9QsDymjHYBYEYEUDAilGwMBUCCSPgdQOWsDDgLgQgkIYA9Ym0gAAEvBLwWp8QsLxmDHZBIEYEELBiFCxMhUDCCHjdgCUsDLgLAQggYJEDEIBAjAh43T8hYMUoiTAVAl4JIGB5jQx2QQACXjdgRAYCEIAA9YkcgAAEvBLwWp8QsLxmDHZBIEYEDpz0lFV2+WGMLMbUuBLo0LaZDdy70kb2rYyrC9hdYgJeN2AlxsDrIAABhwSoTw6DgkkQgEAg4LU+IWCRoBAoIIGvvvrKKioqwp8kXQhYSYq2D19HHFBpYw5q6cMYrHBNwOsGzDU0jIMABEpCgPpUEsy8BAIQyIOA1/qEgJVHMHmkPAls2LDBli1bZkuXLrXVq1fbunXrrF27dta7d28bMGCADRkyxLbbbru0zm/atMmeeOIJu+222+zXv/61derUKdz32Wef2VlnnWXz58+3lStXWp8+fcoSHgJWWYbVtVPqxFp8ZhvXNmKcDwJeN2A+6GAFBCDQlASoT01Jn3dDAAINEfBanxCwyNvEE/jmm2+C+DRlyhRbu3ZtvTw6duxo06dPt9NOO81at25d674PP/zQTjzxxPB3d999NwJW4rMKAMUmgIBVbMLls77XDVj5EMYTCEAgXwLUp3zJ8RwEIFBsAl7rEwJWsSPP+q4JSLxauHBhEKV0qctK/77nnnsGkUqdVe+9957df//9dt1119lLL71kZ5xxhl1xxRXWtm3bGt8QsJiB5TrRy9A4jhCWYVCL5JLXDViR3GVZCEAgRgSoTzEKFqZCIGEEvNYnBKyEJSLu1ibw9NNP13ROzZs3z4488khr1qxZWkw6Ujh+/Hh76KGHgoA1efJka968ebgXAQsBi9+t0hBQ59WQ3pU2bH+GuJeGePzf4nUDFn+yeAABCDSWAPWpsQR5HgIQKBYBr/UJAatYEWdd9wQ082rChAmhu+qGG26w4cOH1yteRc68+OKL4b4vv/zS7rvvPtt9993t4osvthkzZtTyt1evXnbvvffaDjvsUGsGVvv27e3qq6+2Bx98MNx/xBFH2NSpU22vvfZK+24JY+oQW7x4sa1YscK6detmhx56qE2cONF69uxZ65lIROvevbude+65dskll9g999xjO++8c7DvuOOOCzO5HnjgAbvlllts+fLlYcaX5nKdcsopdswxx1irVq3yiltVVVV4rrq6Oq/neQgCEIBAsQh43YAVy1/WhQAE4kOA+hSfWGEpBJJGwGt9QsBKWibibw2B5557LhwZ3GOPPYKg06FDh4x0dORQApTmZUn0OvXUU7MWsDQ/68477wzD4VMvzdbS8HcNik+9dFxxzJgxpi6xupeEp5kzZ4bjji1atAg/jgQsiWQSou66667w9127dg3D6XfbbTc7++yz7frrr0/r56RJk8Kaded7ZYRiZghY2VDiHghAoCkIeN2ANQUL3gkBCPgiQH3yFQ+sgQAE/kPAa31CwCJLE0tAHVLDhg2zCy64IPyp7+hgXUASlI466igbOXKkzZ4927bYYousjhBqHXVb6eihRKV33303vPemm24Ka2nGloQpXR988EEQxx5//PEwc0sdV9tuu61t3LgxCFrnn3++SYCTIDZw4MBaAtYjjzxi++67r82dO9f23ntv+/jjj8O66uAaNGiQHXjggUGEU2eWBLlnn33WJF79z//8j/3hD3/I60uJCFiJ/TXCcQi4J+B1A+YeHAZCAAJFJ0B9KjpiXgABCORJwGt9QsDKM6A8Fn8Cl112WThqp06l6AuC2XilzqihQ4faNttsU/PFwWxmYI0dOzYIR6nD36O19HcLFiwIRwR1LVmyxAYPHhy6u6ZNm1bTZRXZJ/FK4puEqmuvvTasGdkgASvqDkv1J/L39ttvt1GjRtVydf78+aGb66qrrgpHHnO9ELByJcb9EIBAqQh43YCVyn/eAwEI+CVAffIbGyyDQNIJeK1PCFhJz8wE+x/NriqVgKV5VBK+Uq9IdNKXDtURtuuuu4b5WhKtdL+O/qmLqu716aef2plnnmmrV6+2RYsWheOB0VrPPPOMPfroo7bffvvVeizqONN8Ls3EOvjgg7M6NplNijzWbx/7QWX64ffZPM895U+gokMna33sEGszckz5O4uHrgh43YC5goQxEIBAkxCgPjUJdl4KAQhkQcBrfULAyiJ43FKeBEotYK1cuXKz43npBKyPPvooHCnU1w6zuaJ1062V+vz7778fjiVGA+T1M3VwHX/88WEWmIa/V1RUZPPKze5BwMoLWyIfajPiZGv7szMS6TtONw0BrxuwpqHBWyEAAU8EqE+eooEtEIBAKgGv9QkBizxNLIGoI0mDy88555ysOUQzsEaMGBGOBGroeTZHCLMVsFKPAmZjVLYCltbSbC3N3Lrxxhs3GyavrxDqCOEuu+ySzWtr3YOAlTOyxD7QbKuO9u3FDyfWfxwvPQGvG7DSk+CNEICANwLUJ28RwR4IQCAi4LU+IWCRo4kl8MILL9gJJ5wQjt/l8xXC1HlRxRCwUo8VZhOkTB1YqWvomOJ///d/m+ZlqdNLRxF1aci75mF17tw5m1fW3IOAlROuRN+MgJXo8DeJ8143YE0Cg5dCAAKuCFCfXIUDYyAAgRQCXusTAhZpmlgCX3zxhZ199tk2Z86c8DU/DXLP9CXCF1980YYPHx7mVN133322++67B36FFLA+//xzmzJlil1//fVhltVhhx2WVYxyEbBSF9SXCP/2t7/ZuHHjwpcI083PymQAAlYmQvw8IsARQnKh1AS8bsBKzYH3QQAC/ghQn/zFBIsgAIH/T8BrfULAIkMTTaC6ujrMf9J13XXX2VFHHVXvHKh169bZ+PHjQ8fSFVdcYZMnT7bmzZsXXMDSguoIO+WUU8LXAufOnWvt27evFae33347zMnSMPeFCxdajx49akS0dJ1bkSgmoW7p0qXWv3//WutFQ+F1rBIBK9G/EkVzPgxxHzLc2gyt/QXMor2QhSHwbwJeN2AECAIQgAD1iRyAAAS8EvBanxCwvGYMdpWEgLqPJNpImNq4cWMQsyZNmhSOFbZs2dI2bdpkEoTuv//+IHC99NJLdsYZZwQBq23btjU2Rt1Pr732mi1YsMCqqqrCzz777DM766yzwrG8bGdg6Tm9UwKWxDJ1fF144YW20047BXuef/55u+iii4IQpfld6iKTkJapA2vJkiU2ePDgMEh+1qxZ4euG8nHDhg3BZnV96cuEmpHVpUuXnPhH/koQ5IIABCDgiYDXDZgnRtgCAQg0DQHqU9Nw560QgEBmAl7rEwJW5thxR5kTkIj15JNP2rRp0+wvf/lLvd527NjRpk6dGgQuDW5PvVKFKv19165dbdmyZfb9738/LwFLa6hoSFiL5lPVNUwdWLNnz66ZV5VJwJJQJbFLRxPTXd26dbPbb7/d+vXrl3PEEbByRsYDEIBAiQh43YCVyH1eAwEIOCZAfXIcHEyDQMIJeK1PCFgJT0zc/w8BiVBPPfVU6Eb64x//GL7SJ9HqgAMOsAEDBthxxx3XYGfS3//+dzvvvPPs4YcftsrKynC070c/+lHeApYskyildRYvXmwrVqywdu3ahQ4qdWfpq4GtWrWqcSCTgKUbNffrd7/7nd122232zDPP2Pr1623XXXcNw+zHjBlj3bt3zyslELDywsZDEIBACQh43YCVwHVeAQEIOCdAfXIeIMyDQIIJeK1PCFgJTkpch0ChCCBgFYok60AAAoUm4HUDVmg/WQ8CEIgfAepT/GKGxRBICgGv9QkBKykZiJ8QKCKBVfO3sqqdNxTxDQleuuXWVvGd06yix/QEQ8B1CORPwOsGLH+PeBICECgXAtSncokkfkCg/Ah4rU8IWOWXa3gEgZITmjMvPgAAIABJREFUQMAqPvKK7tOsYqeLi/8i3gCBMiPgdQNWZphxBwIQyIMA9SkPaDwCAQiUhIDX+oSAVZLw8xIIlDcBBKwSxLdlF2vxo7dL8CJeAYHyIuB1A1ZelPEGAhDIhwD1KR9qPAMBCJSCgNf6hIBViujzDgiUOQEErBIEGAGrBJB5RTkS8LoBK0fW+AQBCORGgPqUGy/uhgAESkfAa31CwCpdDvAmCJQtAQSs4oeWI4TFZ8wbypOA1w1YedLGKwhAIBcC1KdcaHEvBCBQSgJe6xMCVimzgHdBoEwJIGAVMbAa4r7DmVbR7RdFfAlLQ6B8CXjdgJUvcTyDAASyJUB9ypYU90EAAqUm4LU+IWCVOhN4HwTKkEBVVVXwqrq6ugy9wyUIQCDOBLxuwOLMFNshAIHCEKA+FYYjq0AAAoUn4LU+IWAVPtasCIHEEUDASlzIcRgCsSHgdQMWG4AYCgEIFI0A9aloaFkYAhBoJAGv9QkBq5GB5XEIQMAMAYssgAAEvBLwugHzygu7IACB0hGgPpWONW+CAARyI+C1PiFg5RZH7oYABNIQQMAiLSAAAa8EvG7AvPLCLghAoHQEqE+lY82bIACB3Ah4rU8IWLnFkbshAAEELHIAAhCIEQGvG7AYIcRUCECgSASoT0UCy7IQgECjCXitTwhYjQ4tC0AAAnRgkQMQgIBXAl43YF55YRcEIFA6AtSn0rHmTRCAQG4EvNYnBKzc4sjdEIBAGgIIWKQFBCDglYDXDZhXXtgFAQiUjgD1qXSseRMEIJAbAa/1CQErtzhyNwQggIBFDkAAAjEi4HUDFiOEmAoBCBSJAPWpSGBZFgIQaDQBr/UJAavRoWUBCECADixyAAIQ8ErA6wbMKy/sggAESkeA+lQ61rwJAhDIjYDX+oSAlVscuRsCEEhDAAGLtIAABLwS8LoB88oLuyAAgdIRoD6VjjVvggAEciPgtT4hYOUWR+6GAAQQsMgBCEAgRgS8bsBihBBTIQCBIhGgPhUJLMtCAAKNJuC1PiFgNTq0LAABCNCBRQ5AAAJeCXjdgHnlhV0QgEDpCFCfSseaN0EAArkR8FqfELByiyN3QwACaQggYJEWEICAVwJeN2BeeWEXBCBQOgLUp9Kx5k0QgEBuBLzWJwSs3OLI3RCAAAIWOQABCMSIgNcNWIwQYioEIFAkAtSnIoFlWQhAoNEEvNYnBKxGh5YFIAABOrDIAQhAwCsBrxswr7ywCwIQKB0B6lPpWPMmCEAgNwJe6xMCVm5x5G4IQCANAQQs0gICEPBKwOsGzCsv7IIABEpHgPpUOta8CQIQyI2A1/qEgJVbHLkbAhBAwCIHIACBGBHwugGLEUJMhQAEikSA+lQksCwLAQg0moDX+oSA1ejQsgAEIEAHFjkAAQh4JeB1A+aVF3ZBAAKlI0B9Kh1r3gQBCORGwGt9QsDKLY7cDQEIpCGAgEVaQAACXgl43YB55YVdEIBA6QhQn0rHmjdBAAK5EfBanxCwcosjd0MAAghY5AAEIBAjAl43YDFCiKkQgECRCFCfigSWZSEAgUYT8FqfELAaHVoWgAAE6MAiByAAAa8EvG7AvPLCLghAoHQEqE+lY82bIACB3Ah4rU8IWLnFkbshAIE0BBCwSAsIQMArAa8bMK+8sAsCECgdAepT6VjzJghAIDcCXusTAlZuceRuCEAgDYEDJz1llV1+CJsyINChbTMbuHeljexbWQbe4AIEzLxuwIgNBCAAAeoTOQABCHgl4LU+IWB5zRjsShSBb775xr766iurrIynaICAVX7pOuKAShtzUMvycwyPEkfA6wYscYHAYQhAYDMC1CeSAgIQ8ErAa31CwPKaMTnYdffdd9tJJ53U4BPdunWzfffd14YNG2Y//vGPrVWrVjm8gVuLSeCDDz6w2bNnW69evWz48OE1r/rwww/txBNPtPfee8/uvfde23XXXYtpRqPWRsBqFD6XD6sTa/GZbVzahlEQyIWA1w1YLj5wLwQgUJ4EqE/lGVe8gkA5EPBanxCwyiC7shGwUt0888wz7dJLL7W2bduWgffxdyGK31133RUEq+hCwIp/bOPsAQJWnKOH7akEvG7AiBIEIAAB6hM5AAEIeCXgtT4hYHnNmBzsqk8ASV3io48+sqVLl9pFF11k69evtzvvvNMGDhyYw1u4tVgEsolfsd5dqHXpwCoUST/rcITQTyywpHEEvG7AGucVT0MAAuVAgPpUDlHEBwiUJwGv9QkBqwzyLRcBZMmSJTZ48GA766yz7PLLL7eWLZlx09QpkEv8mtrW+t6PgOU1Mrnbpc6rIb0rbdj+8ZzHlrvHPFHuBLxuwMqdO/5BAAKZCVCfMjPiDghAoGkIeK1PCFhNkw8FfWsuAsjTTz9tffv2tVNPPdWuvvpqa926dS1b3nzzTbvjjjtMQteaNWvC3KWjjz7aJk6caN27d69170svvWRDhw61bbbZJnR0rV27Nohiy5cvD8+dccYZNnbs2PCON954w2bOnGn3339/WEMi2rnnnltrzUxH5lLfJ587depkn332WRDj5s+fbytXrrSKigqbO3euPfLII7Zx40br37+/TZo0yQ488EBr1qzZZtz1zoULF9rixYttxYoVpllhhx56aPC3Z8+etZ6J7BMH2X7JJZfYPffcYzvvvLPNmDHDjjvuuLC+7pOf6ngT708++STw+NGPfmQTJkyoWTfyR9xSL3XJnX/++WGd+mZgbdq0Kdg7b968wFtddf369QvxGDVq1GbHQ1PjLltlt44sRjE++eSTbdy4cdaxY8e8crOqqio8V11dndfzPAQBCECgWAS8bsCK5S/rQgAC8SFAfYpPrLAUAkkj4LU+IWCVQSZmK2DpS3c333xzECrSdWD96U9/Cj+TsFL3krBz1VVX2aBBg2pEnUiA6dy5cxgMf8EFFwSxJvW64oorbO+99w5iVt11+/TpE0SUSBhrrIClQfYPPvjgZja0a9cu7ZFJ2TNmzJggMtW99IwEt9NOO81atGhRI0xJUGrfvn0Ygi/bdXXt2tWWLVsW/GxoTd0rjrfffnsQm/IVsDZs2BBs05901+GHH27XXnut7bLLLjU/jgSsgw8+2CLxq+6zJ5xwQhACO3TokPNvBQJWzsh4AAIQKBEBrxuwErnPayAAAccEqE+Og4NpEEg4Aa/1CQGrDBIzk4AlwUJfstN96pBSZ5I6jiR0RNff//53GzlypOmf06dPN3XkSMiQWKJuJnUcff755+G5SKxIFWAkzFx55ZWhW6uystIWLFgQuo2+9a1vha4edQbpf2+11Vb24osvBgHt0UcftRtuuCF0g+lqrIAl0Unrjh8/3rp06WLvvvtuENVuuukmGzJkSBDvttxyy/AufflP73388ceDuKaOq2233TawkdijDqjnnnuulvAV2Sce+qKjOr0kWn388cemd3/xxRfBx9tuuy28V8PyxVD8X3311fB36vYSWwlM0RD9XIa4p4qQ6uqaNWuWHXHEEUFkS31HXTEqErDku4RDdY+pE0/XH/7wh+D/unXrggB47LHH5vxbgYCVMzIegAAESkTA6wasRO7zGghAwDEB6pPj4GAaBBJOwGt9QsAqg8TM5SuEElokzkjoiTqLJIroOOGUKVOCYKMuo7rH7SQ2SQTScTwJMc2bN6/VQXTjjTfaKaecUvOcOrEkJGm9dMcVI5vPOeccu/jii8N6jRWwfv7zn5s6vtQdFV2RyCZfo+N++lk0C0zvnjZtWg2L6DmJV8OGDQtCVSQ2pQpYqcJb6jNitMcee9gtt9yyWSfTs88+G44Z6mhidARSz+YiYEmU0xHBF154IXSAHXLIIbUyWEKl4qBuOh1h1BFKXZGApW6xBx54wHr37l3znOKvr1IqL9TVpZjkeiFg5UqM+yEAgVIR8LoBK5X/vAcCEPBLgPrkNzZYBoGkE/BanxCwyiAzsxGw1K2jTp2f/exnm812UgeRRI933nkndE6pm6rupY6lESNGhL/WPTo2GIlD6jBatGiR7bbbbjWPff3110EQueyyy8KROYkuqVe6WVyNFbAkUKnTK/VKt+aXX34ZRCvdHx39q+vvp59+GjqoVq9eXeNbtNYzzzwTusf222+/nLIn9chlxFAL5CJgrVq1KnTOSQi77rrrQudX3StaT0Kj/kiMjHirQ06iYt1jgtEz0fytnBwzs8f67WM/qNx8xliu65TT/RUdOlnrY4dYm5FjysktfIFA7Ah43YDFDiQGQwACBSdAfSo4UhaEAAQKRMBrfULAKlCAm3KZ+gQQdetobpWO9km4UpeNBq7XvV555ZXQbRQlaUO+9OrVy+69994wlLw+QSZ6Xt1NGhiuYeMaol5sAUtD3HU8LpOA9dFHH4Xjkg899FBWYYvWzSSwpS721Vdf2T//+U97/fXX7a233rI///nP4biihqanMsxVwBJ7xaohoSmdOJhpeD8CVlapkNdNbUacbG1/dkZez/IQBCDQeAJeN2CN94wVIACBuBOgPsU9gtgPgfIl4LU+IWCVQc41NANLM6zOPvtsu/76623gwIFhSPfWW29dy+v6homnQ5NOwJIolnokrq6AlU5YKkYHVrYCVupRwGzCn4uApU61a665Jsz20pcBMzHMVcDKRmhCwMomqqW7p9lWHe3bix8u3Qt5EwQgUIuA1w0YYYIABCBAfSIHIAABrwS81icELK8Zk4NdmYa4v//++2EOlQZ0a2C55kRFA8T1mkjAqk+Iqs+UTM9FHVheBSzNi4q6ybLBnakDK5WzBtcfcMABYdaUhsNr2LsuDXDXlfreXI4Q0oGVTaR83YOA5SseWJM8Al43YMmLBB5DAAJ1CVCfyAkIQMArAa/1CQHLa8bkYFcmAUtL6Rjf6NGjQ1eQBq7rGFp0RUfqXn755fCVQQ0Zz+YqtYClweoakr7jjjvWdHx99tlnYSC9Osuy7cDS1xQ1sF5daZplddhhh2XjbsYh81EcTj/9dPvVr3612XwqFYEBAwaELyTmK2BlMwNLA+Q10yzdDKx0A/XlfDadXQ1BYgZW/XQ4QpjVrxc3QaBoBLxuwIrmMAtDAAKxIUB9ik2oMBQCiSPgtT4hYJVBKmYjYGkm0+WXXx4Gq2tOlL5g17179+C9Bq5feOGF4WuA5557bvj36AuFEZ7oq3wa1B59Ya/QAlbqlwvrCkv6Ut6cOXPCVxA1jD46spiPgCWfIpFHw+Xnzp1r7du3r5UJb7/9dpiTpWHuCxcutB49emQUsKKOM7HVlxxTr1T+jZmBle1XCDXfSx13xx57bDCDGVil/0UPQ9yHDLc2Q2t/wKD0lvBGCCSbgNcNWLKjgvcQgIAIUJ/IAwhAwCsBr/UJActrxuRgVzYClpZ744037KSTTgpihsQWfYkvEqpefPFFGz58uK1du9amTp0ahCIdfdu4cWO4X8KX/pkqzhRawEoV0vS1vKuvvtp23nlnk7Clr/ZJgFMHmY7mNVbA0vFBdSlJ6JHfEu122mkn0xcVn3/++TAkfenSpTZz5swwQ6x58+YZBaxIFJPts2fPtl122SVE8dVXX7VLLrnE7rjjjvC/6xOwxF33tWrVKtyX7siihLybb77Zxo0bFwbpz5o1Kwh6iqPeo64rCW4nnHBC6EqLvjZYbAGrqqoq2FxdXZ1D5nIrBCAAgeIT8LoBK77nvAECEPBOgPrkPULYB4HkEvBanxCwyiAnsxWw5Oo999wTxA/NaNJz0Vf7JIw8/PDDpuNv69atS0tF3Vn6E83PKrSApZdKSPvpT39qq1evrmVDt27dglgjkUhXYwUsraFfyvHjx2/2rujF6sCSENW5c+d6BaVUI1NnYNUFKLFp+vTpwW6JhMuWLauZiyVx6aijjgpCnS4diZRYp/+tTq66s7o0mF/Cmv6kuw4//HC79tprawQ03YOAVQa/6LgAAQjkRcDrBiwvZ3gIAhAoKwLUp7IKJ85AoKwIeK1PCFhlkGa5CFgSPySQ3HTTTZbu+Nybb74ZOoWWLFlia9asCUJX//79g7DVr18/q6ioqCFWDAFLi6tTTMcFZYM6rgYNGmSTJ0+27bbbLnSQFUrA0jrqclLHkmZ/aU5Yu3btgqin7qxjjjmmphsqujedoJSaQvoKoY4kLlq0KAzHl3Alm8V6++23D11lmr+lLqoxY8aER3W8UMKcfqZnNOhd/n/55ZdpBSw9o04x2Ttv3jxbvnx54KT4DB06NLwrdUg/AlYZ/JLjAgQgkDcBrxuwvB3iQQhAoGwIUJ/KJpQ4AoGyI+C1PiFglV2q4RAESk+AI4SlZ84bIQCB7Ah43YBlZz13QQAC5UyA+lTO0cU3CMSbgNf6hIAV77zCegi4ILBq/lZWtfOG0tiyRTer2Ha0VfQ4vzTv4y0QgECsCXjdgMUaKsZDAAIFIUB9KghGFoEABIpAwGt9QsAqQrBZEgJJI1BSAevfcCu2n2gV370qaajxFwIQyJGA1w1Yjm5wOwQgUIYEqE9lGFRcgkCZEPBanxCwyiTBcAMCTUmgKQQs26KbtejzSlO6zbshAIEYEPC6AYsBOkyEAASKTID6VGTALA8BCORNwGt9QsDKO6Q8CAEIRASaRsDawVr0eZUgQAACEGiQgNcNGGGDAAQgQH0iByAAAa8EvNYnBCyvGYNdEIgRgaYQsDQDq2LHGTGihKkQgEBTEPC6AWsKFrwTAhDwRYD65CseWAMBCPyHgNf6hIBFlkIAAo0mUFIBa4sdrKLraMSrRkeNBSCQDAJeN2DJoI+XEIBAQwSoT+QHBCDglYDX+oSA5TVjsAsCMSJQVVUVrK2uro6R1ZgKAQgkgYDXDVgS2OMjBCDQMAHqExkCAQh4JeC1PiFgec0Y7IJAjAggYMUoWJgKgYQR8LoBS1gYcBcCEEhDgPpEWkAAAl4JeK1PCFheMwa7IBAjAghYMQoWpkIgYQS8bsASFgbchQAEELDIAQhAIEYEvO6fELBilESYCgGvBBCwvEYGuyAAAa8bMCIDAQhAgPpEDkAAAl4JeK1PCFheMwa7IBAjAghYMQoWpkIgYQS8bsASFgbchQAE0hCgPpEWEICAVwJe6xMClteMwS4IxIgAAlaMgoWpEEgYAa8bsISFAXchAAEELHIAAhCIEQGv+ycErBglEaZCwCsBBCyvkcEuCEDA6waMyEAAAhCgPpEDEICAVwJe6xMClteMwS4IxIgAAlaMgoWpEEgYAa8bsISFAXchAIE0BKhPpAUEIOCVgNf6hIDlNWOwCwIxIoCAFaNgYSoEEkbA6wYsYWHAXQhAAAGLHIAABGJEwOv+CQErRkmEqRDwSgABy2tksAsCEPC6ASMyEIAABKhP5AAEIOCVgNf6hIDlNWOwCwIxIoCAFaNgYSoEEkbA6wYsYWHAXQhAIA0B6hNpAQEIeCXgtT4hYHnNGOyCQIwIIGDFKFiYCoGEEfC6AUtYGHAXAhBAwCIHIACBGBHwun9CwIpREmEqBLwSQMDyGhnsggAEvG7AiAwEIAAB6hM5AAEIeCXgtT4hYHnNGOyCQIwIIGDFKFiYCoGEEfC6AUtYGHAXAhBIQ4D6RFpAAAJeCXitTwhYXjMGuyAQIwIIWDEKFqZCIGEEvG7AEhYG3IUABBCwyAEIQCBGBLzunxCwYpREmAoBrwQQsLxGBrsgAAGvGzAiAwEIQID6RA5AAAJeCXitTwhYXjMGuyAQIwIIWDEKFqZCIGEEvG7AEhYG3IUABNIQoD6RFhCAgFcCXusTApbXjMEuCMSIAAJWjIKFqRBIGAGvG7CEhQF3IQABBCxyAAIQiBEBr/snBKwYJRGmQsArAQQsr5HBLghAwOsGjMhAAAIQoD6RAxCAgFcCXusTApbXjMEuCMSIAAJWjIKFqRBIGAGvG7CEhQF3IQCBNASoT6QFBCDglYDX+oSA5TVjsAsCMSJw4KSnrLLLD23rLZvZ2ce0sh90ax4j6zEVAhAoZwJeN2DlzBzfIACB7AhQn7LjxF0QgEDpCXitTwhYpc8F3giBsiMQCVhyTCLWgvFtys5HHIIABOJJwOsGLJ40sRoCECgkAepTIWmyFgQgUEgCXusTAlYho8xaiSCwadMm058WLVqUjb/ffPONffXVV1ZZWZmXT6kClhZYfm7bvNbhIQhAAAKFJuB1A1ZoP1kPAhCIHwHqU/xihsUQSAoBr/UJAStGGfjSSy/Z0KFDbe3atVlZfdddd9mJJ56Y1b3pbrr77rvtpJNOsosuusjOP//8vNfRgxdffLHNmDEjpzVOPfVUu/rqq61169Y5PVfMm9944w274IILbNy4cdanT59ivqpka3/wwQc2e/Zs69Wrlw0fPjyv9yJg5YWNhyAAgRIQ8LoBK4HrvAICEHBOgPrkPECYB4EEE/BanxCwYpSUCFhNH6xIiFu5cmXZCFiRUNkYwbPWEcL2zWzBBI4QNn22YgEEICACXjdgRAcCEIAA9YkcgAAEvBLwWp8QsLxmTBq7IgFrv/32c9eZlA/GDz/8MHSIvffee3bvvffarrvums8yJX0GASs97poh7u2b2dkDGOJe0qTkZRCAQIMEvG7ACBsEIAAB6hM5AAEIeCXgtT4hYHnNGAQsl5FBwEoflqqqqvCD6upql3HDKAhAILkEvG7AkhsRPIcABCIC1CdyAQIQ8ErAa31CwPKaMUUQsDZs2GDLli2zJUuW2PLly239+vXWrVs323fffe20006zfv36WUVFRc2b083Aevrpp61v376m42Y77bSTnX322fbf//3fdsghh9hVV11lO+64Y9ZEs+nA+uyzz+yss84yzZ668cYb7dZbb7W5c+da586dbeLEicHu5s2bh6Hqq1evtltuucUef/xxW7duXfBHM8NGjRplbdtuPlRcg8v/93//1xYsWGAPPfSQrVmzJtiuDreBAwfamDFjwnt0RX7XdS46dpfKavLkyXbzzTfbvHnzTF1z/fv3t3PPPdcOPvhg0zufeOIJu/zyy0MM1HV2+umn2ymnnJLWRjFauHChLV682FasWBHideihhwbfe/bsac2aNasxKZWn7HnzzTdtzpw5wXYNZ5dPYrnnnnuGZ+o7kprPzDMErKzTnhshAIESE/C6ASsxBl4HAQg4JEB9chgUTIIABAIBr/UJAStGCdqYI4Tvv/9+ED3uu+++tB63a9fObrjhhjDEOxJFGhKwJNJIGJFopGvIkCFBtNlyyy2zJpqLgPU///M/ttdeewVBJroefPBBO/bYY8PX8zTsXd1Rn3zyyWbvP/zww+3aa6+1XXbZpeZnEpJ0bHH8+PFByEt3SfCZP3++bb311lkLWOLy+eef2/XXX19rSQlPt912m/3lL39Ja+eUKVPs0ksvtVatWtU8p3hLRBPnupfiNXPmzCDgRV9DjHi+9tprQaSSUFn3kh0SwyQ4IWBlnarcCAEIxJiA1w1YjJFiOgQgUCAC1KcCgWQZCECg4AS81icErIKHungL5itgff3113bhhRcG4WTs2LHhK3rbbrttMPSdd96xa665xq688srQ2XPHHXdY165dw88aErD0c60l0aVDhw728ccfW6dOnXJyPhcBS0KSxJfrrrvOjjrqKFM3mYQbfaHwnnvuCV8F3G233eySSy6xgw46KHQcSbRTF5TErSOPPDKIUbJV1wsvvGAnnHCCffrpp0EU089btmxpX375ZeiQmjZtWvjao0Q5iUjRVd8RwoiV7jv66KODuLTHHnsELuedd16wQ91Wbdq0CbE44ogjQrebRCZ1sendEpbUVaVLXwbUVxjVTXbGGWcE8VEx27hxYxC09FXI5557zu68887QWaUr4vnII49Yx44dQ2xGjBhhErteeeWV0H2lTjP9Ux1gemdqnBszxJ0OrJxSn5shAIESEvC6ASshAl4FAQg4JUB9choYzIIABOjAIgcaTyDbrxD26tWr1lB0iVQalq7jeDqO1qNHj1rGvP7666HzSp1DqcPUGxKw1M2UKrjk412uAtY555wTRDgdGYyujz76KAhM6jqSb9/73vdqmaLuLAl2Ona4dOnScJxPl8QsdS/Nnj07CDqpR/HUnSXRS11RdY/TZRKw9H4JapEQpXdJaFKH2t///vdw9FKxiK7oiKTsefTRR+2www4LP5KwNXjw4OCvxLSoyyp6TmsOGzYsHP9Ud5mOSKYKWOn8kvAl8e/AAw8Mwlck5hXiK4SP9dvHflDZzCq27mrtz55hlb32zicleAYCEIBAwQnwH4gFR8qCEIBAgQhQnwoEkmUgAIGCE/Ban+jAKnioi7dgvgJWJosi4UNC16JFi0Ink66GBCx1GaWKIJneke7nuQpYEoY00yr10i/WgAEDgpiT2lWUes+f/vSnMA9LQpb+pIpV9dkd+V73mUwClmZZ/frXvw6dVtEVCYjyN5Vv9PNozUjcUheYRCv5q5lle++9uRikzrEzzzwzHOGM1ox4PvPMM0EM0yyv1CvKn2222SbENuqYK6SApfdJxOp094P5pATPQAACECg4Aa8bsII7yoIQgEDsCFCfYhcyDIZAYgh4rU8IWDFKwXyPEKa6qGHnOtamIedvv/12mMn0xz/+MQwI17Vy5Urr06dP+PeGBCwdb1OXko7w5XvlKmCl2ha9Ux1jEq+yueqzWV1QskWdaC+//LI99dRTgYkY1X0mk4CVTiSL/NRRTg2MjwbD1ydgqats5MiR4bhfNlfEJRPPUglYsrnz489mYzr3QAACECg6Aa8bsKI7zgsgAAH3BKhP7kOEgRBILAGv9QkBK0Yp2RgBSzOj9BU/dQdJmKnvipuAlTp7KlMoU8UoHRPUVwc1M0tHC+u7chWw0n3BLxKWIlGw7qywuh1YqUcBM/mknyNgZUOJeyAAgaQS8LoBS2o88BsCEPgPAeoT2QABCHgl4LU+IWB5zZg0duUrYEm80qBwfRlPA7179+4djpdpKPgPf/hD69KlSxijlArjAAAgAElEQVQUruHfcRWw0glHDYVWHWejR48OYp6Gq++///7h6OR3v/vd8LVD/fzkk0/OuQOrkALWe++9V2smWaZU9dKBVdFlG+u04LeZzOXnEIAABEpCwOsGrCTO8xIIQMA1AeqT6/BgHAQSTcBrfULAilFa5itgRcO7DznkkPAVv+22266W1xJx9LU6zU6Km4C1atUqO/zww+24444Lvkmgy3RFg9N1nE+innzXFwFTLx2PnDx5cpMIWBqmrwHysi11sHsmvzwIWBKv2v/XBQxxzxQsfg4BCJSMgNcNWMkA8CIIQMAtAeqT29BgGAQST8BrfULAilFq5itgpZtlFbmto3T6uWYu6YqbgPXuu+/aqFGjwjBzfRVRYlbqJf9uvvlmGzduXM0XB9evXx++BFhfh5P+XsPYNYOqKY4Qyv5bbrkl2CDf9AXF9u3b1/JL88sUMw1zj74s2ZQCVlVVVbCvuro6Rr9RmAoBCCSBgNcNWBLY4yMEINAwAeoTGQIBCHgl4LU+IWB5zZg0duUrYC1fvtwGDRpk3//+98Pg9X322ceaN29u+jqexBF1+nzyySexFLBSBbhu3bqFmVbytW3btqZh6Bryft5559n2229fcxxPRyonTJhgt912W/gqob7m16FDB9PX/zS8ffr06WG4va76BCxx07HLqHOrIZEw1xlYem+qiDZ8+HC78MILbaeddjIN4X/++edNRxU1u2vmzJnheOj/a+9OgKyszvyPP+ybIpsLmgRUHHS0SKI9QcVAAog6ICjgAIpCRGRRQBAtI6CoiAwKCuICigIqLiAMLuWooIXjhjIxOpNBJ9HIlIL7RnAF/Nfv/Oftud3cpu/tvt39nH6/t8pS6Xvf9zmfczj13l+f97zqz8oGWJMnTw5+jRo1yvtvBQFW3mR8AAEEqknA6wVYNTWf0yCAgGMB5ifHnUNpCKRcwOv8RIAV0cCsaICVuQdW6ea2atXKtIn4H/7wh7DqZ82aNda3b9/wthieQqg6dUvg7Nmzbfr06Vl7U8HW3LlzQ7BVp06d8J7MPbBKf0jvGzBggI0ZM8ZOOumksIJrn332KWGSfEbHnThxYlar5D0VCbD0WU0aF1xwQVhdlu2lFVhz5swpfqphRQOs5BbTJMRUe2bNmmUNGzbM+W8HAVbOVLwRAQSqWcDrBVg1M3A6BBBwKMD85LBTKAkBBIKA1/mJACuiAVrRAEtNVIilIGbp0qXh6XsKdfr3728jR44Mm5drNY9Cm2nTpoVVSVrRE0uApfZpZZKCHoVwa9euLd6cvXfv3jZu3Dhr3759iZ5OnkJ4ww03hM3rdVthjx497Nxzz7V+/fqF1VgjRoywN99801asWGFHHnlk+Lwc9Zm77747nENe+uehhx6yoUOHhpVR+v/MV0UDLB1Dn9Utgro9UqGb9vjq0qVLuL2wT58+JVZLVTTA2rFjR3DT6jyNMW1eP3/+/Jz2E0vaSYAV0URCqQikTMDrBVjKuoHmIoBAFgHmJ4YFAgh4FfA6PxFgeR0x1IVARAIvL2xhRR22mzVuZ/X+frHVadktouopFQEEarOA1wuw2mxO2xBAIDcB5qfcnHgXAghUv4DX+YkAq/rHAmdEoNYJFAdYalnjdla/y19qXRtpEAIIxCng9QIsTk2qRgCBQgowPxVSk2MhgEAhBbzOTwRYhexljoVASgVKBFhmVr/HDymVoNkIIOBNwOsFmDcn6kEAgeoXYH6qfnPOiAACuQl4nZ8IsHLrP96FAAJ7ECDAYngggIBXAa8XYF69qAsBBKpPgPmp+qw5EwII5CfgdX4iwMqvH3k3AghkESh5C+HPrH6Xt3FCAAEEXAh4vQBzgUMRCCBQowLMTzXKz8kRQGAPAl7nJwIshi0CCFRa4P82cf+Z1fv7u9jEvdKiHAABBAol4PUCrFDt4zgIIBCvAPNTvH1H5QjUdgGv8xMBVm0febQPgWoQKCoqCmfZuHFjNZyNUyCAAAK5C3i9AMu9BbwTAQRqqwDzU23tWdqFQPwCXucnAqz4xxYtQKDGBQiwarwLKAABBMoQ8HoBRochgAACzE+MAQQQ8CrgdX4iwPI6YqgLgYgECLAi6ixKRSBlAl4vwFLWDTQXAQSyCDA/MSwQQMCrgNf5iQDL64ihLgQiEiDAiqizKBWBlAl4vQBLWTfQXAQQIMBiDCCAQEQCXq+fCLAiGkSUioBXAQIsrz1DXQgg4PUCjJ5BAAEEmJ8YAwgg4FXA6/xEgOV1xFAXAhEJEGBF1FmUikDKBLxegKWsG2guAghkEWB+YlgggIBXAa/zEwGW1xFDXQhEJECAFVFnUSoCKRPwegGWsm6guQggQIDFGEAAgYgEvF4/EWBFNIgoFQGvAgRYXnuGuhBAwOsFGD2DAAIIMD8xBhBAwKuA1/mJAMvriKEuBCISIMCKqLMoFYGUCXi9AEtZN9BcBBDIIsD8xLBAAAGvAl7nJwIsryOGuhCISIAAK6LOolQEUibg9QIsZd1AcxFAgACLMYAAAhEJeL1+IsCKaBBRKgJeBQiwvPYMdSGAgNcLMHoGAQQQYH5iDCCAgFcBr/MTAZbXEUNdCEQkQIAVUWdRKgIpE/B6AZaybqC5CCCQRYD5iWGBAAJeBbzOTwRYXkcMdSEQkQABVkSdRakIpEzA6wVYyrqB5iKAAAEWYwABBCIS8Hr9RIAV0SCiVAS8ChBgee0Z6kIAAa8XYPQMAgggwPzEGEAAAa8CXucnAiyvI4a6EIhIgAAros6iVARSJuD1Aixl3UBzEUAgiwDzE8MCAQS8CnidnwiwvI4Y6kIgIgECrIg6i1IRSJmA1wuwlHUDzUUAAQIsxgACCEQk4PX6iQArokFEqQh4FSDA8toz1IUAAl4vwOgZBBBAgPmJMYAAAl4FvM5PBFheRwx1IRCRAAFWRJ1FqQikTMDrBVjKuoHmIoBAFgHmJ4YFAgh4FfA6PxFgeR0x1IVARAIEWBF1FqUikDIBrxdgKesGmosAAgRYjAEEEIhIwOv1EwFWRIOIUhHwKkCA5bVnqAsBBLxegNEzCCCAAPMTYwABBLwKeJ2fCLC8jhjqQiAiAQKsiDqLUhFImYDXC7CUdQPNRQCBLALMTwwLBBDwKuB1fiLA8jpiqAuBiAQIsCLqLEpFIGUCXi/AUtYNNBcBBAiwGAMIIBCRgNfrJwKsiAYRpSLgVaDrRf9mDfY72mt51IUAAggggAACCCCAAAIIIJBFoGWzOtbvmAZ29gkNin9KgMVQQQCBWitAgFVru5aGIYAAAggggAACCCCAQAoEzjy+gY34TcPQUgKsFHR4bW7izp07bdq0aXbdddfZ3LlzbeLEiVmbq4F+6qmn2tatW+3kk0+2e+65x9q0abPbe5PjLViwwJ544gnr0qVLwfk+/fRTO+uss+yDDz6wBx980Dp27FjhcyTHevLJJ/d4jGOPPdZ69uxpI0aMsPbt21f4fMkHv/nmm2C9cOFCe/7556vEqdJFmhkBViEUOQYCCCCAAAIIIIAAAgggUDMCWom1ckJTAqya4eeshRZ45JFHrF+/fnbeeefZvHnzrGnT/z+4M1/Lli2zYcOGhT9q27atPfroo3bMMcfs9r5PPvnEzj777PDnZYVcla2/JgKspGaFZYsWLbKuXbtWqhkEWJXi48MIIIAAAggggAACCCCAAAI5CBBg5YDEW+IReOutt2zQoEHWrFkzW758ubVr165E8d9//71ddtll9thjj1mvXr3slltusdtvv91GjRq1WyPfeOMNGzhwYPjnmmuusXr16hUcoioCLBV53333WevWrXerd8eOHbZp06awSu3++++3M844I6ycatmyZYXbRoBVYTo+iAACCCCAAAIIIIAAAgggkKMAtxDmCMXb4hDYtm2bXXDBBfYv//IvWW/727JlS7hlr3HjxjZ58mQbM2aMde/e3W688UZr0qRJiUYqBBo6dKitWbPG+vbtWyUA1R1gJY34/PPPwy2EL7/8cpkr0HJtMAFWrlK8DwEEEEAAAQQQQAABBBBAIF8Brbwa+KsGNvg4NnHP1473OxdQGDVp0qSs+2C98MILdsopp9iFF15oF198sY0ePdoUapVerZWs1HrxxRfDSqWDDz64uNUff/yxLV682B566CF77bXXwiov7Sk1btw469Spk9WpU6f4vUlApb2mLr/8cpsxY4Y98MAD1qFDB7viiivs17/+dZl7YP35z38OdWpV2dKlS61bt257lE/OpTeVtQIrOUBZoVN5gVqywu2AAw4oPkd5AZaOKcOVK1fa+vXr9+il+nQ8BZAyXrdune29995hXy3dFtqnTx9r1KhRhUZgUVFR+NzGjRsr9Hk+hAACCFSVgNdNSKuqvRwXAQTiEWB+iqevqBSBtAl4nZ/q/Pjjjz+mrTNob8UFkpDqzDPP3G1lVRJuaVWVNnK/9tprw8bvTz31lJ144oklQip9/tBDDy1xjJdeeims2nr99dd3K1BBy8yZM0MoVr9+/fDzJBBq3rx5CF7uvffe8OfJ3lsKtrJt4v7++++HlWR//OMfcwqvMs+VS4Cl42t/rzfffLPECqxCB1gKvLTSS31S+pXNa/v27XbppZfarbfemnUAXHTRRcG49Gq5XEYLAVYuSrwHAQRqQsDrBVhNWHBOBBDwJcD85Ks/qAYBBP5PwOv8RIDFKM1LILlNMAlyDjzwwPD55PZC7W2VPPHv6aefDnthaY+rKVOmFK+eSp5UeOWVVxbvj5WEPs8++6yNHTs2rKjSsb/++mtbvXq1TZ061T777LOw4bs2ks8MlfRkwM6dO9vNN98cNoz/8ssvw8oi/bt0gPXhhx+Gc+YTXuUaYGl106uvvmrXX3992AfsnHPOCTUpYMs8RllPRcxnBZZWqqkda9euDV5aoSavH374IQRaCg7VF5leWnF1+umnh43lFTZqpZry61deecUUXv3Xf/1XhZ8ISYCV118j3owAAtUo4PUCrBoJOBUCCDgVYH5y2jGUhQAC5nV+IsBicOYlkNz+d+edd5YIO5Lw5bDDDjP9bJ999rHNmzebVlopWEn+TCfTxuZXXXVVidVJuqVNt7GNHDkyhCvaKD55KWTRbXta1TR8+HBbsGBB+HmyokkBVrbN4kuveGrRokVxeHXXXXfZb3/72xK3JO4JIvNcuYDptjy1SU8jTF6FXIG1atUqGzBgQAgHtXF+siotOZfCq8GDB4dgL/HS5vIKBnXLpMK1zJf6RKvb5s6daxMnTsyliSXeQ4CVNxkfQACBahLwegFWTc3nNAgg4FiA+clx51AaAikX8Do/EWClfGBWpPnJBuyZodEjjzwSVkZlrrbS6qkJEyaEvZm0R5P2sPr222/D/lgfffRRcaiV/JlubSt9u2FS3yeffBICLK3U0v5Yhx9+eHGApb209Lljjz22RHMyAyOthLrjjjvsueees3zDKx00lwAr2U9KT1ZUeJQZwmUeo7IrsJIQUft9Pfroo2HVWelXYr9hw4ZiL62MU10///nPwx5hCvAq84TEzHM+3e0f7BcN/m9/soqMKz6DAAIIIICAR4G6LVtbk74DrenZIzyWR00RC3j9ghgxKaUjgECBBLzOTwRYBergNB1Gq3sU0mhfqzlz5oT9p7SiSv+UDqCSfbGSsCu5BbFHjx7FtxXqqX0Kp957773i2w9Le2bbzLy8FU3Jz1WvNkbXpvAKmTJvq8u138raxH3Hjh32zDPPhL2lFMRpI/n+/ftb3bp1dzt0efXmegth4vX444/nVP7zzz8fNmpPbp/UHmXJSyu0VK/6U3uGZas7l5MQYOWixHsQQAABBGIWaHrmcGt27tiYm0DtzgS8fkF0xkQ5CCBQAwJe5ycCrBoYDLGfUntL6XY/rYrSaiytNNL/Z3viYLLpu34+a9assEeUnlT48MMPF2/sXl6wI6/KBFi6xVBPMxw6dGhYfaXVWwqxDjrooJy7orynEGqV2bBhw8I+XQrrhgwZstvtieW1M9cAK5fVYJkNSwIs/Zn2ztJKtEWLFoVbPDNfegqhbiHUbaD5vgiw8hXj/QgggAACsQnUadHK2qz819jKpl7HAl6/IDomozQEEKgmAa/zEwFWNQ2A2nQa7UmlJwzOnj07rLhq2rRpWMHTvXv33Z5MmKy40h5Ny5cvD08K1O2GCr6SDeCrYwXWsmXLrFu3bjZ9+vTwpL2y9o4qq5/KC7Bkcv/994d9pFq1apX16YaFDrDKuhUxl7Gm2xC1kb3CPa3k0q2GemmTd+2Hte++++ZymOL3EGDlxcWbEUAAAQQiFCDAirDTnJfs9QuiczbKQwCBahDwOj8RYFVD59fGUyRPGNSG4PXq1Qurm7JtAJ7s16Sn8t19990hHGnTpk1YjdWwYcNAk8seWFu3bg0bj+s2uNJ7YJUV5GQLjN59991Qq25XVIimW+tyeZUXYOkY27dvD7cSai+vbEFQeQFWcmvmIYccEmpr3bp11pVnuXjl0qbkPQrf/uM//sPOP//88CTCbPuJlXc8AqzyhPg5AggggEDsAtxCGHsP+qvf6xdEf1JUhAAC1S3gdX4iwKrukVBLzpc8YfDoo48OT8DTE/eeeOKJrIFQsum7Vj7p1kE95e6ss84qIZHrUwi10it5omF5gVC2n2c+0fCMM84IgVouG5nnEmCpQZs2bQq3D77++ut200032fjx44tvJdy2bZtdcMEF4fbF0nuFqa758+fbRRddZCeddNIeAyydJ/FSqKcN6ps3b17CU5vda18xbeaulWFt27YNm+fr3KtXrzbtQZb5SjZ910bvBFi15C8pzUAAAQQQKIhA2MR94BBrOqjkE3wLcnAOkmoBr18QU90pNB4BBIKA1/mJAIsBWiGBZE8q3Q6oV8eOHUvcFph50GRl0V577RVWW61YscKOPPLIrIHLs88+a2PHjrXLL7883GKoYEWBy9SpU8P+UpkbsFckwNJJv/rqKxs3bpzptkLtBaX9uerU2fMT9HINsDKDKD3tT+HREUccEdq6c+fOsNG9bl/s3bt3uN2yQ4cOpmBLt1dqVZraePzxx5cbYGnVmerW7X8KzHTcQw891Hbt2mX/+Z//aVdffXVwU2ioVWFaJbdq1SobMGBACBmvv/768PRCrYLTyjGdXwGXnkyoPbL222+/vMZFUVFReP/GjRvz+hxvRgABBKpawOsFWFW3m+MjgIB/AeYn/31EhQikVcDr/ESAldYRWYB2a/WS9nzSS6uqMm8LzDx8sun7ypUrw6qgW265JTwNsPTrpZdesjFjxoTVS6Vfer/CGJ1PK770qmiApc9qc3mtAmvRokWJkKksllwDLH1eG6WPGjUqBEgXXnhh2CusSZMm4dBaofW73/2ueM+p5HzaZF6hklZW6bWnWwiTz2hS0YquZP+q0rXLWk+JTPazyrzFMVs7VYNuCdVeYfm+CLDyFeP9CCBQXQJeL8Cqq/2cBwEE/AowP/ntGypDIO0CXucnAqy0j8xKtF+D+tRTTzXtT6XN2UvfFpgcOtn0fdq0aVn3ycosQeGPQhztc/Xaa6+Fpwf27NkzrJjq1KlTiZVSlQmwduzYEQI31VQ6ZMpGkk+Apc8/88wzYa+tv/3tb6bgrlevXsWH1T5cul1QK6K04kr7ZU2aNCk8FVGfyTXA0vtUl1Z56Rx6EqKCPq2w0uosPVWwUaNGJZrz3XffmfYjW7Jkib344ovh/Fo9p9spR4wYYe3bt6/QiCDAqhAbH0IAgWoQ8HoBVg1N5xQIIOBcgPnJeQdRHgIpFvA6PxFgpXhQ0nQECiVAgFUoSY6DAAKFFvB6AVbodnI8BBCIT4D5Kb4+o2IE0iLgdX4iwErLCKSdCFShwMsLW1hRh+1VeAYO7U6g4f5W9yejre7BU92VRkEIZAp4vQCjlxBAAAHmJ8YAAgh4FfA6PxFgeR0x1IVARAIEWBF1VoFLrdv+Mqt76DUFPiqHQ6BwAl4vwArXQo6EAAKxCjA/xdpz1I1A7RfwOj8RYNX+sUcLEahyAQKsKif2e4KG+1n9X7/vtz4qS72A1wuw1HcMAAgg4PYx9XQNAggg4PX6iQCLsYkAApUWIMCqNGG8ByDAirfvUlK51wuwlPDTTAQQ2IMA8xPDAwEEvAp4nZ8IsLyOGOpCICIBAqyIOqvApXILYYFBOVzBBbxegBW8oRwQAQSiE2B+iq7LKBiB1Ah4nZ8IsFIzBGkoAlUnQIBVdbZuj6xN3H82weq2u8RtiRSGgAS8XoDROwgggADzE2MAAQS8CnidnwiwvI4Y6kIgIoGioqJQ7caNGyOqmlIRQCANAl4vwNJgTxsRQGDPAsxPjBAEEPAq4HV+IsDyOmKoC4GIBAiwIuosSkUgZQJeL8BS1g00FwEEsggwPzEsEEDAq4DX+YkAy+uIoS4EIhIgwIqosygVgZQJeL0AS1k30FwEECDAYgwggEBEAl6vnwiwIhpElIqAVwECLK89Q10IIOD1AoyeQQABBJifGAMIIOBVwOv8RIDldcRQFwIRCRBgRdRZlIpAygS8XoClrBtoLgIIZBFgfmJYIICAVwGv8xMBltcRQ10IRCRAgBVRZ1EqAikT8HoBlrJuoLkIIECAxRhAAIGIBLxePxFgRTSIKBUBrwIEWF57hroQQMDrBRg9gwACCDA/MQYQQMCrgNf5iQDL64ihLgQiEiDAiqizKBWBlAl4vQBLWTfQXAQQyCLA/MSwQAABrwJe5ycCLK8jhroQiEiAACuizqJUBFIm4PUCLGXdQHMRQIAAizGAAAIRCXi9fiLAimgQUSoCXgUIsLz2DHUhgIDXCzB6BgEEEGB+YgwggIBXAa/zEwGW1xFDXQhEJECAFVFnUSoCKRPwegGWsm6guQggkEWA+YlhgQACXgW8zk8EWF5HDHUhEJEAAVZEnUWpCKRMwOsFWMq6geYigAABFmMAAQQiEvB6/USAFdEgolQEvAoQYHntGepCAAGvF2D0DAIIIMD8xBhAAAGvAl7nJwIsryOGuhCISIAAK6LOolQEUibg9QIsZd1AcxFAIIsA8xPDAgEEvAp4nZ8IsLyOGOpCICIBAqyIOotSEUiZgNcLsJR1A81FAAECLMYAAghEJOD1+okAK6JBRKkIeBUgwPLaM9SFAAJeL8DoGQQQQID5iTGAAAJeBbzOTwRYXkcMdSEQkQABVkSdRakIpEzA6wVYyrqB5iKAQBYB5ieGBQIIeBXwOj8RYHkdMdSFQEQCBFgRdRalIpAyAa8XYCnrBpqLAAIEWIwBBBCISMDr9RMBVkSDiFIR8CpAgOW1Z6gLAQS8XoDRMwgggADzE2MAAQS8CnidnwiwvI4Y6kIgIgECrIg6i1IRSJmA1wuwlHUDzUUAgSwCzE8MCwQQ8CrgdX4iwPI6YqgLgYgECLAi6ixKRSBlAl4vwFLWDTQXAQQIsBgDCCAQkYDX6ycCrIgGEaUi4FWAAMtrz1AXAgh4vQCjZxBAAAHmJ8YAAgh4FfA6PxFgeR0xKa/rxx9/tB07dliDBg1SLhFH87te9G/WYL+j4yjWeZUtm9Wxfsc0sLNPYOw77yrKi0TA6wVYJHyUiQACVSjA/FSFuBwaAQQqJeB1fiLAqlS31syH77vvPhs6dKjde++9dtZZZ+2xiBdeeMFOOOEEGzVqlN14443WpEmTmik6j7N+/PHHNmfOHPv5z39uQ4YMyeOTvt/66aefhv764IMP7MEHH7SOHTu6Kbiy44QAq/BdeebxDWzEbxoW/sAcEYGUCXi9AEtZN9BcBBDIIsD8xLBAAAGvAl7nJwIsryNmD3XV9gArn/bF1H0EWDH1Vs3XqpVYKyc0rflCqACByAW8XoBFzkr5CCBQAAHmpwIgcggEEKgSAa/zEwFWlXR31R40n4CnsitrqrYl2Y+eT/tqor7aeM7KjhNWYBV+VBBgFd6UI6ZTwOsFWDp7g1YjgECmAPMT4wEBBLwKeJ2fCLC8jpg91JVPwFPZYKImePJpX03UVxvPWdlxQoBV+FHBLYSFN+WI6RTwegGWzt6g1QggQIDFGEAAgRgEvF4/EWDFMHpK1ZhPwFNWMJEc4+qrr7YRI0bYLbfcYg8//LC99dZb1rlzZxs+fLgNGzYs655Z3333nT322GN25513mo6vV48ePWz8+PHWrVs3q1u3bomKdeucjr169erw/m3btoX9n37961/bhRdeaJ06dbI6deqEcw8aNMhef/31Ep9XjdOmTSv+M53/2WeftbvuusvWrVtnP/zwg3Xp0sXOO+8869OnjzVq1Gi3Xk1qvu2228JndP4xY8aEz8ydO9euuOIKe/7558NxMl/aj2vx4sX20EMP2WuvvWbt2rWznj172rhx44rrTt6f3CLYvn17u/zyy23GjBn2wAMPWIcOHcLx1d7Se2Al/VDeMCy939muXbtsw4YNoba1a9fa5s2bg738zjnnHGvWrFnWQ7777rs2f/58W7VqlX322Wd28skn22WXXWbffPNNpfZKI8Aqrwdz/7lWXg38VQMbfBybuOeuxjsRKFvA6wUYfYYAAggwPzEGEEDAq4DX+YkAy+uI2UNdhQywFGB8/vnnIQwp/br44ovt2muvLREIffjhhyG8WbFiRdYKZ82aZfpc/fr1w88VSikgS4Ku0h9SILR06dIQvuQSYG3fvt2mTJli8+bNy3r+s88+O2wAv++++xb/fE+fUUjXuHFjW7hw4W4B1ksvvRRCrtKBmg68995728yZM2306NHFbU0CrObNmwczhU56tW3b1h599FFTsFXRAEtBmMIpvfR0Rm3If80114QwsPSrV69etmDBAjvssMNK/Oi5556z888/Pzhnvlq1amWDBw+2W2+9tcKb/RcVFYVDbty4McK/UZSMAAK1WcDrBVhtNqdtCCCQmwDzU25OvAsBBKpfwOv8RIBV/WOh0mcsZIClYk4//XSbPn26HXXUUaaVSgpeFIQPoF0AACAASURBVELttddeIXg55phjioOTK6+8MgQ3CkkUbh199NGm1UDPPPOMXXrppfbRRx+FVUddu3Y1BUdaYbVkyRLT5yZMmGAtW7YM73/77bfDn91///1htZcCl2TVUFnt27lzZ1gtpfNopZVWNf3yl78MK760suif//mfbdGiRaH2zOAtOZ6eajh79mzr3r17qOHJJ5+0Sy65pDjQyVyB9f7775vCMK30Gjt2bFhRdeCBB9rXX38dVpJNnTo1rGC65557rF+/fsEnCbB0XK1iu/nmm4Pdl19+GQIv/TvXpxD++OOPwUYB2e9//3ubNGlScZAoXwVRhx9+eFjl9Zvf/MYaNGhgChe1wkzhloJJhXLy1itpjwImtVn90qJFC9uyZUvoT4VXelX0aZUEWJX+a80BEECgigS8XoBVUXM5LAIIRCTA/BRRZ1EqAikT8Do/EWBFOBALGWApaFFQcvDBBxdL6HayiRMnhgAkc+XPn/70JzvjjDNMK3YUcmlFUeZLt6UNGDAgBC5aHaT3Dxw4MARjutUtCVOSz7zyyit22mmnhVvx1KbWrVuHH5XVvr/+9a82ZMgQa9OmTbh98YADDihx/q+++iqsDnv11VfDCrEjjzwyrC7TCrCXX3451KzwKvP11FNPhRq1kikzwFK9ur1w5MiRIRDKvCVP4ZJqVMCVGb5lBli33357CIMyX/k8hXD9+vXhFs7evXuH0C05f9Ked955J/TbEUccUeIcWp2lYFDhmYI23dqZaZptVV3itmzZMgKsCOcDSkYAgT0LeL0Ao98QQAAB5ifGAAIIeBXwOj8RYHkdMXuoq5ABllYX6ZY73UaX+VIApRVOmXsvPfjgg+FWsySgqlevXqX0klsGdbvf8uXLi2/7K6t9jzzySFjtpFVYCtiyvRTCKPjRbYnaC0p/8U499dSwb5X2+dJKqMxXEggp7EkCrG+//Tas4tKqJAVcJ5544m6n+uSTT0KApZVN2h9Lq6GSgOrFF18Mnzv22GMrFGAl4dUvfvGLECLuv//+xcdJ2qN+0O2aDRs23K023SqoWzIVZOkfrapL2qNja3Vc6VcSPrICq1JDmg8jgIBDAa8XYA6pKAkBBKpZgPmpmsE5HQII5CzgdX4iwMq5C/28sZABVukN0pNWZguwrrvuunArXekNxXOR0cqgL774wrSK6r333jPtL6XNx7Uxum7tUzimjdX1Kqt9yflzOV/SriR0K6udui1RG8Tr2EmApVBL4ZTqzKwr87yZq9SSz5W3wqq8n+v4mzZtst/97nfhVHffffduK6yS9uRikIRRCuTKa08SjPXt2zesOGvSpEkupyh+z9Pd/sF+0aBOXp/x8ua6LVtbk74DrenZI7yURB0IIFBAAa8XYAVsIodCAIFIBZifIu04ykYgBQJe5ycCrAgHXxLwZLtNrXRzcnkKYeYT/vYUYGULtcrj01P8brrpJlOt2jMq2yvXACs5f3nn1M+TwCrzaYvZ2qn3JsfNNYjSZ6oiwNIeVgqdPvjgg7BaLNl7LLO9uT61UJ9JAizt21Xe3lvJajitGktbgJX4Nj1zuDU7d2wuw4v3IIBARAJeL8AiIqRUBBCoIgHmpyqC5bAIIFBpAa/zEwFWpbu2+g+QSyiTVJXcTlb6VsHyjpEtrMo3wEoCmTVr1oR9s44//nj71a9+FTZDT8IZ7SGlVy4rsPI9f3Jc3W7nfQVW8nRH7QuWPJUx28gqr9+yfSaXFWVvvvmm/dM//VPoo7QGWHVatLI2K/+1+v9Cc0YEEKhSAa8XYFXaaA6OAAJRCDA/RdFNFIlAKgW8zk8EWBEOR21IrqcAagP0bPs6ZTZJYYSeYFd636jygpA97YGV7K1Up86ebxlLzjFmzJjwhMDS+08lt63tt99+OQVYFdmDq7w9sPRkQG3WvnLlyrz2wNq6dWvYY0vBU+k9sLSCKtuth2XdQqinNerJinqioVaqaaP6smzz6ftkHHz//fd22WWXhWCqrD29nn766TCmKroHVsy3ECZOBFgRToaUjEAOAl4vwHIonbcggEAtF2B+quUdTPMQiFjA6/xEgBXhoErCEz3lL9uT9ZImKUhROKNVWE888YR16dKluLUVCbDKewph8pRAPW1QYcxtt92220bwSQHaE0ubkOu2vlxvIUzOr2Po6Yh6emHmK3kC38yZM+3hhx+2/v37Fz+F8A9/+EMIqYqKikp85plnnrGhQ4eaTCvyFEI9wVBPRNxnn32KN3HPJ8BSzdpEXwGTPLTZev369csclUnfb9iwIbRHoVPmS09IVD3nn39+OK42u1cYlmzSnu2pigrQ9L477rgj1QEWtxBGOBlSMgI5CHi9AMuhdN6CAAK1XID5qZZ3MM1DIGIBr/MTAVaEgyozpGjXrl0IifR0Pt2mp7Dib3/7mymwuf766+2xxx4z3T44e/Zsa9asWaUCrMyA6PTTT7fp06fbUUcdFY759ttvhyfe3X///WHPq/Hjx9tdd90VArTevXuHMOWwww4rfu+MGTNMTwzUq6wAa/Lkyab3NWrUKLyvdOilwKd79+7WoEGDsBJKgZlWGf32t78NYYxWdumVhHWdO3cOIdEJJ5wQ/lzhlVY+vf766+H/MwMsPV1QG58/++yzwU+b1+vWR+0npScWTp06NezppaBO9nqVt0l76Z8feuihYcWVjj1u3Ljw78w+yjY01fdqj2pT38tHfaHP6VZBrfyaMmWK/fSnPy2xCkx7kWl1lWqXq1bltW3bNgR3Wp13ww03hNOlcQVW2MR94BBrOuicCGcDSkYAgfIEvF6AlVc3P0cAgdovwPxU+/uYFiIQq4DX+YkAK9IRpU3EFQopmNq2bVuZrVDQofftu+++Jd5TkRVYOoCCEK0SUnCT7aUVPgqJFKZl7oFV+r164qBCINWhAOnRRx8t3hdLG8+fcsopxe3S6iAds2HDhiE00molBVTZXgrDFGQdd9xxxT/WCiOFOvPmzdvtI7q9UcfVzzIDLL1RT0rUz5OAK/PDuh1SK71Gjx5dvGIq3wBLxxs0aFDW45cuNDNYUt+r3xUgZnsp2FIopWAr81bE5AmHWr2V+dL7NU4UhlU0wEpWtm3cuDHSv1GUjQACtVXA6wVYbfWmXQggkLsA81PuVrwTAQSqV8Dr/ESAVb3joKBn02ocbb69fPlyW7t2rWl/JL0UDinAOfPMM61r167FK5gyT17RAEvH+O6778LKLt2qprBJL92eqNVWffr0KXE+BV4333xz2CdKT7pTbbplT/tHaZWQVkwpENOxRowYEY6llVaLFy8OP9NntNH7/Pnzi/fQ0vm1MkorvNatWxdCrV/+8pdhE3Ido3RYl1mzwi19RnUonNLT+RSkLVy4cLcAS59T/apF9b/22mth1VPPnj3DiindwpgZEFVXgKW6du3aZQqiVJv6fvPmzaFNWu2m2tq3b591rCXtWbJkiW3ZssVOPvnkEAgqFNPKNAKsgv4V5WAIIOBAwOsFmAMaSkAAgRoWYH6q4Q7g9AggUKaA1/mJAItBm2oB3RI4YcIEW79+fdhTqvS+WqnGyaPxrMDKA4u3IoBAtQp4vQCrVgROhgACLgWYn1x2C0UhgICZeZ2fCLAYnrVaQCu4dJueNpbXqjPtY5X5euONN2zw4MG2//77Z/15rcYpYOMIsAqIyaEQQKCgAl4vwAraSA6GAAJRCjA/RdltFI1AKgS8zk8EWKkYfultpDY2122FyeblF110UQixdu7cGW4J1O2DTz31VNjPShu616tXL71YlWj5ywtbWFGH7RU7QuN2VvfAYVb34GkV+zyfQgABBPYg4PUCjE5DAAEEmJ8YAwgg4FXA6/xEgOV1xFBXwQR0e+CwYcPCPlHZXmVtdF+wAlJwoEoFWP/rU/en46zu381NgRZNRACB6hTwegFWnQacCwEEfAowP/nsF6pCAAFuIWQMIFCjAu+++27YTP7xxx8PG8PrKYk9evSwIUOG2D/+4z9m3ei+RguO7OSFCLCscTur3+UvkbWcchFAwLsAXxC99xD1IZBeAean9PY9LUfAu4DX+YkVWN5HDvUhEIFAYQKsn1n9Lm9H0FpKRACBmAS8XoDFZEitCCBQNQLMT1XjylERQKDyAl7nJwKsyvctR0Ag9QKFCLC0B1bdQ65IvSUACCBQWAGvF2CFbSVHQwCBGAWYn2LsNWpGIB0CXucnAqx0jD9aiUCVClQqwGr8M6vbdhjhVZX2EAdHIL0CXi/A0tsjtBwBBBIB5ifGAgIIeBXwOj8RYHkdMdSFQEQCRUVFodqNGzdGVDWlIoBAGgS8XoClwZ42IoDAngWYnxghCCDgVcDr/ESA5XXEUBcCEQkQYEXUWZSKQMoEvF6ApawbaC4CCGQRYH5iWCCAgFcBr/MTAZbXEUNdCEQkQIAVUWdRKgIpE/B6AZaybqC5CCBAgMUYQACBiAS8Xj8RYEU0iCgVAa8CBFhee4a6EEDA6wUYPYMAAggwPzEGEEDAq4DX+YkAy+uIoS4EIhIgwIqosygVgZQJeL0AS1k30FwEEMgiwPzEsEAAAa8CXucnAiyvI4a6EIhIgAAros6iVARSJuD1Aixl3UBzEUCAAIsxgAACEQl4vX4iwIpoEFEqAl4FCLC89gx1IYCA1wswegYBBBBgfmIMIICAVwGv8xMBltcRQ10IRCRAgBVRZ1EqAikT8HoBlrJuoLkIIJBFgPmJYYEAAl4FvM5PBFheRwx1IRCRAAFWRJ1FqQikTMDrBVjKuoHmIoAAARZjAAEEIhLwev1EgBXRIKJUBLwKEGB57RnqQgABrxdg9AwCCCDA/MQYQAABrwJe5ycCLK8jhroQiEiAACuizqJUBFIm4PUCLGXdQHMRQCCLAPMTwwIBBLwKeJ2fCLC8jhjqQiAiAQKsiDqLUhFImYDXC7CUdQPNRQABAizGAAIIRCTg9fqJACuiQUSpCHgVIMDy2jPUhQACXi/A6BkEEECA+YkxgAACXgW8zk8EWF5HDHUhEJEAAVZEnUWpCKRMwOsFWMq6geYigEAWAeYnhgUCCHgV8Do/EWB5HTHUhUBEAgRYEXUWpSKQMgGvF2Ap6waaiwACBFiMAQQQiEjA6/UTAVZEg4hSEfAqQIDltWeoCwEEvF6A0TMIIIAA8xNjAAEEvAp4nZ8IsLyOGOpCICIBAqyIOotSEUiZgNcLsJR1A81FAIEsAsxPDAsEEPAq4HV+IsDyOmKoCwEEEEAAAQQQQAABBBBAAAEEEEAgCBBgMRAQQAABBBBAAAEEEEAAAQQQQAABBFwLEGC57h6KQwABBBBAAAEEEEAAAQQQQAABBBAgwGIMIIAAAggggAACCCCAAAIIIIAAAgi4FiDAct09FIcAAggggAACCCCAAAIIIIAAAgggQIDFGEAAAQQQQAABBBBAAAEEEEAA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DwKfDjjz/aG2+8YfPmzbM1a9bYZ599Zj169LAxY8ZYnz59rFGjRj4LpyoEEIhaQPPO4MGDbcqUKXbWWWeV2ZaPP/7YFi9ebEuWLLG33nrLOnbsaMOHD7cRI0bYvvvum/Vzu3btsvXr19v8+fNt3bp14T2a18aPH2/dunWzunXrRm1H8QggUFiBZM647bbbwpyhayHNNb1797Zx48ZZ+/bts55w+/bttmzZMlu6dKlt2LDB2rVrZ/379w9zTVmfYX4qbN9xNARqu4C+q7355pt2xx132KpVq2zz5s3WuXNnGzp0qA0ZMsRat25dsGuh6v5eSIBV20cv7UOgwAKapB588EG74IILwsVa6dfYsWNt9uzZ1qxZswKfmcMhgECaBT788EMbNWpUCM3vvffeMgMsBVYKql544YXduHTxdvfdd9sRRxxR4mc7duywG2+80a655hrbtm3bbp+bNWuWXXzxxVa/fv00dwFtRwCB/xX47rvvwrXOFVdckdVEoZQCKoXfmS/NYwq3VqxYsdvnyvoM8xPDDgEE8hEo77taly5dwi/5FLhnvioy15R3rqr4XkiAlc9o4L0IIBBWMwwaNMi++OILmzFjhg0YMCCsuHr11VfDFzx9aVy0aJGdd955VqdOHcQQQACBSgvoN4cKzR9//PFwrLICrG+++cYmTpxoCxcutMmTJ9ukSZOsbdu2tnXr1jBf3XrrrXbOOefYzTffbM2bNy+u67nnngsru/bbb7/wpbR79+7hZ08++WSY17Zs2WIrV660Xr16VbotHAABBOIXUJB+9tln2yGHHGIKuDVnNGjQIMwVN910k91www2mL4maq5JVVTt37gzzy+WXXx5WQGhOOvjgg0NorhXt119/vRUVFdk999xjBx10EPNT/MOEFiBQIwKlv6udfvrpYWGBroXmzp0b5ietSl+wYEGJBQcVuRaqie+FBFg1Mqw4KQJxCihl1yoFfaHTBZqWu2eGVMntPbrw0vJ4fXHkhQACCFRUQKscHn74Ybv66qvDF8MmTZrYRx99VGaA9corr9hpp51mJ5xwQgixWrZsWXzqr776Kqx8WL16dfhHtwfqpXNceumlYWWWvjj269evRLlPPfWUDRw4MIT1pS/2KtouPocAAvEK6BbACy+8MATcCqiSwDtpkX6uIF237jzwwAPhl356/fWvfw3BlVZyZgZb+plWPlx55ZU2c+ZMu/POO8MqUuaneMcIlSNQkwK6/hk9erTNmTMnzEWZ39V0DTVy5EjbtGlT+MVcp06dKjzX1NT3QgKsmhxdnBuByAQ+//zz8BvH//7v/y4x6SXNyPwi+MQTT4TfPvJCAAEEKiLw7bff2mWXXRZWJmiZuy7EtNLzqquuKjPAuu6668Lqhttvvz3cblj6pX0gFETpVkHto6WLur/85S9h9dXee+9t9913nx144IElPqZ5T18m33nnnXD7dOkl9xVpG59BAIF4BbQi9MwzzyyeM7LtJaNf4g0bNiyE79OmTQuN1fyhueb3v/99mIPq1atXAiEJ4Pv27Rt+WajAnvkp3nFC5Qh4FMhcqf78888Xf1eryFxTU98LCbA8jixqQsCpQLJM9Cc/+UlYqZC5uiEpOUn9y/oC6bRplIUAAs4EdJGl2wC1klNhlDZf15c+7TmT7RbC5KJs+fLlplVTxx577G4t0ipRrabSz2655ZbwBVS3PWvFlvZpUEjWuHHjEp/TbT/6AqpwTMc98cQTnUlRDgIIeBNIAizdrqMVEHol81fmqqzMurXKNHk4RRKmMz9561nqQSBugffffz8sRtCiA10vae89vSoy19TU90ICrLjHINUjUK0CyeSmL5PJbwdLF6CLLj3hIvO3jtVaJCdDAIFaIaCl6bqtRvvKJK89BViffvpp+PL3wQcflLlSKrnYOuCAA8JqK62cyGXO2tN5awU2jUAAgYIJJLcY6vbnZDV6WaseMk+abQ5jfipYt3AgBFItoOsp3TaoX8Y99thjYaW6bmlObi+syFxTU98LCbBSPZRpPAL5CeQyUSXvIcDKz5Z3I4BA+QKVDbCSL4g6Uz4BVnJht6enH5ZfPe9AAIE0CCT75mnj5OSBEbkEWMl7Xn755eIQPpcvlcxPaRhVtBGBigskc4SOoBVX8+fPtz59+ljdunWLD1qRuaamvhcSYFV8LPBJBFInkM9EpX1oFGKV3uMhdWg0GAEECiZQqADr+++/D0vnk5VY5a0aTS7sMjdXLlijOBACCNQagX//938PT0zVSw+GOOKII8J/5xNg6UlgDz30kB111FE5rRBlfqo1w4eGIFAlAnrC6dq1a8M89Mc//jGsbJ86dWrY6F177emVT4CVXAvV1PdCAqwqGSYcFIHaKZDPRMUKrNo5BmgVAjUpUKgAK7lYy/UWQlY41GSvc24E4hB46aWXbMyYMfbFF1/Y0qVLrVu3bsWF5xNgsQIrjv6mSgRiFHjvvffCw260l3HmE+XzCbCS1eg19b2QACvGkUfNCNSQgC6qevXqFZ6+wx5YNdQJnBaBFAvsKcBKnoaji7OynhaYbQ+s5Mlgewrd2QMrxYOOpiNQjsCuXbtM+11dcskl1qJFC7vtttvsuOOOK/EpPVX14osvtltvvdUyn/yV+aZse2AxPzH8EECg0ALJtZAexpU8MKIic01NfS8kwCr0iOB4CNRigXyeNqHfPp5zzjm1WIOmIYBAdQsU6imEWhkxb948a9q0aV5P3lm/fr117dq1upvN+RBAwKmAnuSluWTGjBkhtNJ/H3744VmrzfUphPXr1w+3OOvJq/k8GYz5yekgoSwEnAl8/fXXNmHCBHv11VeLf+FXkbmmpr4XEmA5G1CUg4BngS+//NLOO+88+/Of/5x1hYMu5C699NKw70Py5B3P7aE2BBCIS6C8lVBaGTpp0iQra7P1VatW2YABA8Lj7KdMmRKevrN58+awqrR58+ZhSX2bNm1KoGhl14gRI+ydd94pc2VXXIpUiwAChRDYtm1bmEe0UfvIkSNt1qxZ1qpVqzIP/cgjj1i/fv1KzD+Zb37llVfstNNOs759+xavcmd+KkRPcQwE0iOQudpTD5Q48cQTd2t8tu9zFZlraup7IQFWesYzLUWg0gJ6rP21115r06ZNK3HfdHLgN954wwYPHmwHHXSQLVu2zNq2bVvpc3IABBBAIBEoL8DSbxBPOeUUO/nkk23hwoWm5fHJ66uvvrJx48bZ6tWrwz89evQIP0r2ptGKBwVY+oKZ+UqeKKbga8GCBdasWTM6BAEEUi6wffv28As73RI4ffr08N/JZshl0SSrFfbaa68Qsrdv3774rXrE/ZVXXmkzZ860zIdFMD+lfKDRfAQqILB48eKw4GDUqFFZt3xJrmt69uxpeq+ulSoy19TU90ICrAoMCj6CQJoFkpBK+8zMmTPH9PSuRo0ahWWo2t9BXyAXLVoUJk6tbuCFAAIIFEqgvAArCakUoGtFxFVXXRWC9K1bt4ZbfPRlU7c2J4+2T+pKLua0ekI/Uwim15NPPhnmtS1bttjKlSvDHoC8EEAg3QI7d+60uXPnhtBKq640R+i2v/JemSFV7969wxfLDh06mFZy6dZDPSmsqKgoBOn6RSDzU3mi/BwBBLIJvPvuu+H7mb6TTZ48OaxM17WQgnf9Ak9PIPzss8/C9zUtPKjMXFMT3wsJsBj3CCCQl4DSdm30p8dEa/Ir/Ro7dqzNnj2bVQp5qfJmBBDIRaC8AEvH0CoH3fKnC7fSr86dO5d4tH3yc32x1JdJHV9fJku/8vmSmks7eA8CCMQr8Kc//cnOOOMM27RpU7mNKL0C4sMPPwwrQVesWLHbZ9u1a7fb0wv1Juancpl5AwIIlBJ47rnn7Pzzzw/XRKVfe++9d1jtOXr06BLhe0Xmmpr4XkiAxXBHAIG8BTRZKXHXbwzXrFkTgizdjqPHR/fp0yesyOKFAAIIFFoglwBL5/z444/DsvglS5aEi7eOHTva8OHDQ7CljZGzvfQkMW2CPH/+fFu3bl14i+a18ePHmzZ9r1u3bqGbw/EQQCBCgeRpXbmUnu0WHq2C0CpRPexmw4YNpuCqf//+Ya7JvK0w8/jMT7lo8x4EEMgU+J//+Z8w1+iW5eRa6KSTTrJzzz3XOnXqlPVOmYrMNdX9vZAAi3GO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UIsFx3D8UhgAACCCCAAAIIIIAAAggggAACCBBgMQYQQAABBBBAAAEEEEAAAQQQQAABBFwLEGC57h6KQwABBBBAAAEEEEAAAQQQQAABBBAgwGIMIIAAAggggAACCCCAAAIIIIAAAgi4FiDAct09FIcAAggggAACCCCAAAIIIIAAAgggQIDFGEAAAQQQQAABBBBAAAEEEEAA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UIsFx3D8UhgAACCCCAAAIIIIAAAggggAACCBBgMQYQQAABBBBAAAEEEEAAAQQQQAABBFwLEGC57h6KQwABBBBAAAEEEEAAAQQQQAABBBAgwGIMIIAAAggggAACCCCAAAIIIIAAAgi4FiDAct09FIcAAggggAACCCCAAAIIIIAAAgggQIDFGEAAAQQQQAABBBBAAAEEEEAA2ca5wwAAARBJREFU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X+H/BUBRqBJfEU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15041514" cy="150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Google Shape;353;p14"/>
          <p:cNvSpPr txBox="1">
            <a:spLocks/>
          </p:cNvSpPr>
          <p:nvPr/>
        </p:nvSpPr>
        <p:spPr>
          <a:xfrm>
            <a:off x="1214081" y="901979"/>
            <a:ext cx="17068799" cy="167427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en-US" sz="4800" b="1" spc="-63" dirty="0" err="1">
                <a:solidFill>
                  <a:srgbClr val="002060"/>
                </a:solidFill>
                <a:latin typeface="Source Sans Pro" panose="020B0604020202020204" charset="0"/>
              </a:rPr>
              <a:t>WageIndicator</a:t>
            </a:r>
            <a:r>
              <a:rPr lang="en-US" b="1" spc="-63" dirty="0">
                <a:solidFill>
                  <a:srgbClr val="002060"/>
                </a:solidFill>
                <a:latin typeface="Source Sans Pro" panose="020B0604020202020204" charset="0"/>
              </a:rPr>
              <a:t> </a:t>
            </a:r>
            <a:r>
              <a:rPr lang="en-US" sz="4000" b="1" spc="-63" dirty="0">
                <a:solidFill>
                  <a:srgbClr val="E46C0A"/>
                </a:solidFill>
                <a:latin typeface="Source Sans Pro" panose="020B0604020202020204" charset="0"/>
              </a:rPr>
              <a:t>Collective Bargaining Agreement Database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C6A1C0-ECB9-E548-F9B0-63F90B599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422281"/>
            <a:ext cx="6777650" cy="4797909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5BAC77C1-CB47-E9FF-A4FD-B06069AF2B30}"/>
              </a:ext>
            </a:extLst>
          </p:cNvPr>
          <p:cNvSpPr/>
          <p:nvPr/>
        </p:nvSpPr>
        <p:spPr>
          <a:xfrm rot="16200000" flipV="1">
            <a:off x="-60164" y="749875"/>
            <a:ext cx="1110455" cy="906105"/>
          </a:xfrm>
          <a:prstGeom prst="triangle">
            <a:avLst>
              <a:gd name="adj" fmla="val 4935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28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5C143D-79FD-3802-88B2-930D63396CD7}"/>
              </a:ext>
            </a:extLst>
          </p:cNvPr>
          <p:cNvSpPr/>
          <p:nvPr/>
        </p:nvSpPr>
        <p:spPr>
          <a:xfrm>
            <a:off x="948116" y="7259636"/>
            <a:ext cx="8957884" cy="2455863"/>
          </a:xfrm>
          <a:prstGeom prst="rect">
            <a:avLst/>
          </a:prstGeom>
          <a:solidFill>
            <a:srgbClr val="F396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E46C0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E46C0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In Indonesia,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WageIndicator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collects CBAs from trade union partners and request registered CBA at the local manpower department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E46C0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Calibri" panose="020F0502020204030204" pitchFamily="34" charset="0"/>
              </a:rPr>
              <a:t>A total of 249 CBAs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Calibri" panose="020F0502020204030204" pitchFamily="34" charset="0"/>
              </a:rPr>
              <a:t> are annotated and available in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Calibri" panose="020F0502020204030204" pitchFamily="34" charset="0"/>
              </a:rPr>
              <a:t>WageIndicator’s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Calibri" panose="020F0502020204030204" pitchFamily="34" charset="0"/>
              </a:rPr>
              <a:t> CBA Database.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E46C0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Calibri" panose="020F0502020204030204" pitchFamily="34" charset="0"/>
              </a:rPr>
              <a:t>Out of 249 CBAs in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Calibri" panose="020F0502020204030204" pitchFamily="34" charset="0"/>
              </a:rPr>
              <a:t>WageIndicator’s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Calibri" panose="020F0502020204030204" pitchFamily="34" charset="0"/>
              </a:rPr>
              <a:t> system,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Calibri" panose="020F0502020204030204" pitchFamily="34" charset="0"/>
              </a:rPr>
              <a:t>164 CBAs are from </a:t>
            </a:r>
            <a:r>
              <a:rPr lang="en-US" sz="2100" b="1" dirty="0">
                <a:solidFill>
                  <a:schemeClr val="tx1"/>
                </a:solidFill>
                <a:cs typeface="Calibri" panose="020F0502020204030204" pitchFamily="34" charset="0"/>
              </a:rPr>
              <a:t>wearing apparels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Calibri" panose="020F0502020204030204" pitchFamily="34" charset="0"/>
              </a:rPr>
              <a:t> (104 CBAs), textile (37 CBAs), </a:t>
            </a:r>
            <a:r>
              <a:rPr lang="en-US" sz="2100" b="1" dirty="0">
                <a:solidFill>
                  <a:schemeClr val="tx1"/>
                </a:solidFill>
                <a:cs typeface="Calibri" panose="020F0502020204030204" pitchFamily="34" charset="0"/>
              </a:rPr>
              <a:t>leather and related products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Calibri" panose="020F0502020204030204" pitchFamily="34" charset="0"/>
              </a:rPr>
              <a:t>(23 CBAs)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E46C0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4EE0A094-621F-BC26-8E66-6D8D71B6AA2D}"/>
              </a:ext>
            </a:extLst>
          </p:cNvPr>
          <p:cNvSpPr/>
          <p:nvPr/>
        </p:nvSpPr>
        <p:spPr>
          <a:xfrm>
            <a:off x="15006072" y="3302635"/>
            <a:ext cx="3064381" cy="6688136"/>
          </a:xfrm>
          <a:custGeom>
            <a:avLst/>
            <a:gdLst/>
            <a:ahLst/>
            <a:cxnLst/>
            <a:rect l="l" t="t" r="r" b="b"/>
            <a:pathLst>
              <a:path w="1215932" h="2653821">
                <a:moveTo>
                  <a:pt x="0" y="0"/>
                </a:moveTo>
                <a:lnTo>
                  <a:pt x="1215932" y="0"/>
                </a:lnTo>
                <a:lnTo>
                  <a:pt x="1215932" y="2653821"/>
                </a:lnTo>
                <a:lnTo>
                  <a:pt x="0" y="26538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451D20FA-F991-6E43-3057-46CF650E989D}"/>
              </a:ext>
            </a:extLst>
          </p:cNvPr>
          <p:cNvSpPr/>
          <p:nvPr/>
        </p:nvSpPr>
        <p:spPr>
          <a:xfrm rot="13351803" flipV="1">
            <a:off x="15889471" y="2296810"/>
            <a:ext cx="1021723" cy="515599"/>
          </a:xfrm>
          <a:prstGeom prst="triangle">
            <a:avLst>
              <a:gd name="adj" fmla="val 4614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2800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258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7891509"/>
            <a:ext cx="16375139" cy="19149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53369" y="8118021"/>
            <a:ext cx="15544800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spcBef>
                <a:spcPct val="0"/>
              </a:spcBef>
              <a:buClr>
                <a:srgbClr val="E46C0A"/>
              </a:buClr>
              <a:buFont typeface="Arial" panose="020B0604020202020204" pitchFamily="34" charset="0"/>
              <a:buChar char="•"/>
            </a:pPr>
            <a:r>
              <a:rPr lang="en-US" sz="1900" i="0" dirty="0">
                <a:solidFill>
                  <a:schemeClr val="bg1"/>
                </a:solidFill>
                <a:effectLst/>
              </a:rPr>
              <a:t>Data </a:t>
            </a:r>
            <a:r>
              <a:rPr lang="en-US" sz="1900" b="1" i="0" dirty="0">
                <a:solidFill>
                  <a:schemeClr val="bg1"/>
                </a:solidFill>
                <a:effectLst/>
              </a:rPr>
              <a:t>compared </a:t>
            </a:r>
            <a:r>
              <a:rPr lang="en-US" sz="1900" b="1" dirty="0">
                <a:solidFill>
                  <a:schemeClr val="bg1"/>
                </a:solidFill>
                <a:cs typeface="Calibri" panose="020F0502020204030204" pitchFamily="34" charset="0"/>
              </a:rPr>
              <a:t>18 garment, textile, and footwear CBAs from 9 companies signed pre- and post the Omnibus Law </a:t>
            </a:r>
            <a:r>
              <a:rPr lang="en-US" sz="1900" dirty="0">
                <a:solidFill>
                  <a:schemeClr val="bg1"/>
                </a:solidFill>
                <a:cs typeface="Calibri" panose="020F0502020204030204" pitchFamily="34" charset="0"/>
              </a:rPr>
              <a:t>- which become the focus of the paper</a:t>
            </a:r>
          </a:p>
          <a:p>
            <a:pPr marL="342900" indent="-342900">
              <a:spcBef>
                <a:spcPct val="0"/>
              </a:spcBef>
              <a:buClr>
                <a:srgbClr val="E46C0A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  <a:cs typeface="Calibri" panose="020F0502020204030204" pitchFamily="34" charset="0"/>
              </a:rPr>
              <a:t>Improvement is measured by </a:t>
            </a:r>
            <a:r>
              <a:rPr lang="en-US" sz="1900" b="1" dirty="0">
                <a:solidFill>
                  <a:schemeClr val="bg1"/>
                </a:solidFill>
                <a:cs typeface="Calibri" panose="020F0502020204030204" pitchFamily="34" charset="0"/>
              </a:rPr>
              <a:t>two main variables</a:t>
            </a:r>
            <a:r>
              <a:rPr lang="en-US" sz="1900" dirty="0">
                <a:solidFill>
                  <a:schemeClr val="bg1"/>
                </a:solidFill>
                <a:cs typeface="Calibri" panose="020F0502020204030204" pitchFamily="34" charset="0"/>
              </a:rPr>
              <a:t>. First, </a:t>
            </a:r>
            <a:r>
              <a:rPr lang="en-US" sz="1900" b="1" dirty="0">
                <a:solidFill>
                  <a:schemeClr val="bg1"/>
                </a:solidFill>
                <a:cs typeface="Calibri" panose="020F0502020204030204" pitchFamily="34" charset="0"/>
              </a:rPr>
              <a:t>new CBA clauses in unregulated areas</a:t>
            </a:r>
            <a:r>
              <a:rPr lang="en-US" sz="1900" dirty="0">
                <a:solidFill>
                  <a:schemeClr val="bg1"/>
                </a:solidFill>
                <a:cs typeface="Calibri" panose="020F0502020204030204" pitchFamily="34" charset="0"/>
              </a:rPr>
              <a:t>. Second, </a:t>
            </a:r>
            <a:r>
              <a:rPr lang="en-US" sz="1900" b="1" dirty="0">
                <a:solidFill>
                  <a:schemeClr val="bg1"/>
                </a:solidFill>
                <a:cs typeface="Calibri" panose="020F0502020204030204" pitchFamily="34" charset="0"/>
              </a:rPr>
              <a:t>the extent of provision enhancement</a:t>
            </a:r>
            <a:r>
              <a:rPr lang="en-US" sz="1900" dirty="0">
                <a:solidFill>
                  <a:schemeClr val="bg1"/>
                </a:solidFill>
                <a:cs typeface="Calibri" panose="020F0502020204030204" pitchFamily="34" charset="0"/>
              </a:rPr>
              <a:t>, such as increasing annual leave days from 12 to 16</a:t>
            </a:r>
          </a:p>
          <a:p>
            <a:pPr marL="342900" indent="-342900">
              <a:spcBef>
                <a:spcPct val="0"/>
              </a:spcBef>
              <a:buClr>
                <a:srgbClr val="E46C0A"/>
              </a:buClr>
              <a:buFont typeface="Arial" panose="020B0604020202020204" pitchFamily="34" charset="0"/>
              <a:buChar char="•"/>
            </a:pPr>
            <a:r>
              <a:rPr lang="en-US" sz="1900" b="1" i="0" dirty="0">
                <a:solidFill>
                  <a:schemeClr val="bg1"/>
                </a:solidFill>
                <a:effectLst/>
              </a:rPr>
              <a:t>Training</a:t>
            </a:r>
            <a:r>
              <a:rPr lang="en-US" sz="1900" b="0" i="0" dirty="0">
                <a:solidFill>
                  <a:schemeClr val="bg1"/>
                </a:solidFill>
                <a:effectLst/>
              </a:rPr>
              <a:t> at 11.1%, </a:t>
            </a:r>
            <a:r>
              <a:rPr lang="en-US" sz="1900" b="1" i="0" dirty="0">
                <a:solidFill>
                  <a:schemeClr val="bg1"/>
                </a:solidFill>
                <a:effectLst/>
              </a:rPr>
              <a:t>gender equality </a:t>
            </a:r>
            <a:r>
              <a:rPr lang="en-US" sz="1900" b="0" i="0" dirty="0">
                <a:solidFill>
                  <a:schemeClr val="bg1"/>
                </a:solidFill>
                <a:effectLst/>
              </a:rPr>
              <a:t>at 9.6%, and </a:t>
            </a:r>
            <a:r>
              <a:rPr lang="en-US" sz="1900" b="1" i="0" dirty="0">
                <a:solidFill>
                  <a:schemeClr val="bg1"/>
                </a:solidFill>
                <a:effectLst/>
              </a:rPr>
              <a:t>social security &amp; pensions </a:t>
            </a:r>
            <a:r>
              <a:rPr lang="en-US" sz="1900" b="0" i="0" dirty="0">
                <a:solidFill>
                  <a:schemeClr val="bg1"/>
                </a:solidFill>
                <a:effectLst/>
              </a:rPr>
              <a:t>at 11.2% </a:t>
            </a:r>
            <a:r>
              <a:rPr lang="en-US" sz="1900" b="1" i="0" dirty="0">
                <a:solidFill>
                  <a:schemeClr val="bg1"/>
                </a:solidFill>
                <a:effectLst/>
              </a:rPr>
              <a:t>show the greatest improvement</a:t>
            </a:r>
          </a:p>
          <a:p>
            <a:pPr marL="342900" indent="-342900">
              <a:spcBef>
                <a:spcPct val="0"/>
              </a:spcBef>
              <a:buClr>
                <a:srgbClr val="E46C0A"/>
              </a:buClr>
              <a:buFont typeface="Arial" panose="020B0604020202020204" pitchFamily="34" charset="0"/>
              <a:buChar char="•"/>
            </a:pPr>
            <a:r>
              <a:rPr lang="en-US" sz="1900" b="0" i="0" dirty="0">
                <a:solidFill>
                  <a:schemeClr val="bg1"/>
                </a:solidFill>
                <a:effectLst/>
              </a:rPr>
              <a:t>Topics that are improving most are either </a:t>
            </a:r>
            <a:r>
              <a:rPr lang="en-US" sz="1900" b="1" i="0" dirty="0">
                <a:solidFill>
                  <a:schemeClr val="bg1"/>
                </a:solidFill>
                <a:effectLst/>
              </a:rPr>
              <a:t>unaffected by the Omnibus Law </a:t>
            </a:r>
            <a:r>
              <a:rPr lang="en-US" sz="1900" b="0" i="0" dirty="0">
                <a:solidFill>
                  <a:schemeClr val="bg1"/>
                </a:solidFill>
                <a:effectLst/>
              </a:rPr>
              <a:t>or made possible by it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85DB76-86C4-59E1-D11B-A3ACD4B4B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269" y="2257211"/>
            <a:ext cx="12573000" cy="5634298"/>
          </a:xfrm>
          <a:prstGeom prst="rect">
            <a:avLst/>
          </a:prstGeom>
        </p:spPr>
      </p:pic>
      <p:sp>
        <p:nvSpPr>
          <p:cNvPr id="2" name="Google Shape;353;p14">
            <a:extLst>
              <a:ext uri="{FF2B5EF4-FFF2-40B4-BE49-F238E27FC236}">
                <a16:creationId xmlns:a16="http://schemas.microsoft.com/office/drawing/2014/main" id="{16B20F9B-3793-5D76-4DF8-0988FDFD5802}"/>
              </a:ext>
            </a:extLst>
          </p:cNvPr>
          <p:cNvSpPr txBox="1">
            <a:spLocks/>
          </p:cNvSpPr>
          <p:nvPr/>
        </p:nvSpPr>
        <p:spPr>
          <a:xfrm>
            <a:off x="1371601" y="906651"/>
            <a:ext cx="15087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rgbClr val="073763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en-US" b="1" kern="0" dirty="0">
                <a:latin typeface="Source Sans Pro"/>
                <a:ea typeface="Source Sans Pro"/>
                <a:cs typeface="Source Sans Pro"/>
                <a:sym typeface="Source Sans Pro"/>
              </a:rPr>
              <a:t>CBA Comparison Pre- and Post Omnibus Law</a:t>
            </a:r>
            <a:br>
              <a:rPr lang="en-US" sz="8800" b="1" kern="0" dirty="0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ID" sz="3000" b="1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Comparison on average % of each </a:t>
            </a:r>
            <a:r>
              <a:rPr lang="en-ID" sz="3000" b="1" dirty="0" err="1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WageIndicator</a:t>
            </a:r>
            <a:r>
              <a:rPr lang="en-ID" sz="3000" b="1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coded main topics </a:t>
            </a:r>
            <a:r>
              <a:rPr lang="en-US" sz="3000" b="1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in 9 renewed company Collective Bargaining Agreement content</a:t>
            </a:r>
            <a:endParaRPr lang="en-US" sz="3000" b="1" kern="0" dirty="0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0968B43C-8E60-52F4-DAC2-F2A21C0FD4EF}"/>
              </a:ext>
            </a:extLst>
          </p:cNvPr>
          <p:cNvSpPr/>
          <p:nvPr/>
        </p:nvSpPr>
        <p:spPr>
          <a:xfrm rot="16200000" flipV="1">
            <a:off x="-60164" y="749875"/>
            <a:ext cx="1110455" cy="906105"/>
          </a:xfrm>
          <a:prstGeom prst="triangle">
            <a:avLst>
              <a:gd name="adj" fmla="val 4935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28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6CA9D62-5443-E12B-3CC4-84BBC6EEB0B9}"/>
              </a:ext>
            </a:extLst>
          </p:cNvPr>
          <p:cNvSpPr/>
          <p:nvPr/>
        </p:nvSpPr>
        <p:spPr>
          <a:xfrm rot="13351803" flipV="1">
            <a:off x="16566915" y="7698433"/>
            <a:ext cx="1021723" cy="515599"/>
          </a:xfrm>
          <a:prstGeom prst="triangle">
            <a:avLst>
              <a:gd name="adj" fmla="val 4614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2800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278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BE44E2-C265-EBE5-7400-991BFB7627B2}"/>
              </a:ext>
            </a:extLst>
          </p:cNvPr>
          <p:cNvSpPr/>
          <p:nvPr/>
        </p:nvSpPr>
        <p:spPr>
          <a:xfrm>
            <a:off x="838200" y="8115300"/>
            <a:ext cx="16375139" cy="16911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1E7C70C-7285-DACF-ADCE-F3254AC6D9A2}"/>
              </a:ext>
            </a:extLst>
          </p:cNvPr>
          <p:cNvSpPr txBox="1"/>
          <p:nvPr/>
        </p:nvSpPr>
        <p:spPr>
          <a:xfrm>
            <a:off x="1428533" y="8240925"/>
            <a:ext cx="15194472" cy="2015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  <a:buClr>
                <a:srgbClr val="E46C0A"/>
              </a:buClr>
            </a:pPr>
            <a:endParaRPr lang="en-US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342900" indent="-342900">
              <a:spcBef>
                <a:spcPct val="0"/>
              </a:spcBef>
              <a:buClr>
                <a:srgbClr val="E46C0A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  <a:cs typeface="Calibri" panose="020F0502020204030204" pitchFamily="34" charset="0"/>
              </a:rPr>
              <a:t>Before the Omnibus Law, all 9 companies CBAs covered 58% of the 110 </a:t>
            </a:r>
            <a:r>
              <a:rPr lang="en-US" sz="1900" dirty="0" err="1">
                <a:solidFill>
                  <a:schemeClr val="bg1"/>
                </a:solidFill>
                <a:cs typeface="Calibri" panose="020F0502020204030204" pitchFamily="34" charset="0"/>
              </a:rPr>
              <a:t>WageIndicator</a:t>
            </a:r>
            <a:r>
              <a:rPr lang="en-US" sz="1900" dirty="0">
                <a:solidFill>
                  <a:schemeClr val="bg1"/>
                </a:solidFill>
                <a:cs typeface="Calibri" panose="020F0502020204030204" pitchFamily="34" charset="0"/>
              </a:rPr>
              <a:t> subtopics, the figure </a:t>
            </a:r>
            <a:r>
              <a:rPr lang="en-US" sz="1900" b="1" dirty="0">
                <a:solidFill>
                  <a:schemeClr val="bg1"/>
                </a:solidFill>
                <a:cs typeface="Calibri" panose="020F0502020204030204" pitchFamily="34" charset="0"/>
              </a:rPr>
              <a:t>improve to 61% </a:t>
            </a:r>
            <a:r>
              <a:rPr lang="en-US" sz="1900" dirty="0">
                <a:solidFill>
                  <a:schemeClr val="bg1"/>
                </a:solidFill>
                <a:cs typeface="Calibri" panose="020F0502020204030204" pitchFamily="34" charset="0"/>
              </a:rPr>
              <a:t>after Omnibus Law</a:t>
            </a:r>
          </a:p>
          <a:p>
            <a:pPr marL="342900" indent="-342900">
              <a:spcBef>
                <a:spcPct val="0"/>
              </a:spcBef>
              <a:buClr>
                <a:srgbClr val="E46C0A"/>
              </a:buCl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bg1"/>
                </a:solidFill>
                <a:cs typeface="Calibri" panose="020F0502020204030204" pitchFamily="34" charset="0"/>
              </a:rPr>
              <a:t>8 of the 9 company's CBAs have improve their CBA </a:t>
            </a:r>
            <a:r>
              <a:rPr lang="en-US" sz="1900" dirty="0">
                <a:solidFill>
                  <a:schemeClr val="bg1"/>
                </a:solidFill>
                <a:cs typeface="Calibri" panose="020F0502020204030204" pitchFamily="34" charset="0"/>
              </a:rPr>
              <a:t>clauses and provisions. One CBA remain unchanged</a:t>
            </a:r>
          </a:p>
          <a:p>
            <a:pPr marL="342900" indent="-342900">
              <a:spcBef>
                <a:spcPct val="0"/>
              </a:spcBef>
              <a:buClr>
                <a:srgbClr val="E46C0A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  <a:cs typeface="Calibri" panose="020F0502020204030204" pitchFamily="34" charset="0"/>
              </a:rPr>
              <a:t>Companies with </a:t>
            </a:r>
            <a:r>
              <a:rPr lang="en-US" sz="1900" b="1" dirty="0">
                <a:solidFill>
                  <a:schemeClr val="bg1"/>
                </a:solidFill>
                <a:cs typeface="Calibri" panose="020F0502020204030204" pitchFamily="34" charset="0"/>
              </a:rPr>
              <a:t>lower starting positions in their CBAs have more potential to improve their CBA </a:t>
            </a:r>
            <a:r>
              <a:rPr lang="en-US" sz="1900" dirty="0">
                <a:solidFill>
                  <a:schemeClr val="bg1"/>
                </a:solidFill>
                <a:cs typeface="Calibri" panose="020F0502020204030204" pitchFamily="34" charset="0"/>
              </a:rPr>
              <a:t>than those in top positions</a:t>
            </a:r>
          </a:p>
          <a:p>
            <a:pPr>
              <a:spcBef>
                <a:spcPct val="0"/>
              </a:spcBef>
              <a:buClr>
                <a:srgbClr val="E46C0A"/>
              </a:buClr>
            </a:pPr>
            <a:endParaRPr lang="en-US" sz="19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342900" indent="-342900">
              <a:spcBef>
                <a:spcPct val="0"/>
              </a:spcBef>
              <a:buClr>
                <a:srgbClr val="E46C0A"/>
              </a:buClr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342900" indent="-342900">
              <a:spcBef>
                <a:spcPct val="0"/>
              </a:spcBef>
              <a:buClr>
                <a:srgbClr val="E46C0A"/>
              </a:buClr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16F8F3-F31E-35C5-D576-5B72A3290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941" y="2345519"/>
            <a:ext cx="13651917" cy="5557133"/>
          </a:xfrm>
          <a:prstGeom prst="rect">
            <a:avLst/>
          </a:prstGeom>
        </p:spPr>
      </p:pic>
      <p:sp>
        <p:nvSpPr>
          <p:cNvPr id="3" name="Google Shape;353;p14">
            <a:extLst>
              <a:ext uri="{FF2B5EF4-FFF2-40B4-BE49-F238E27FC236}">
                <a16:creationId xmlns:a16="http://schemas.microsoft.com/office/drawing/2014/main" id="{D6EEBBFE-6130-2B85-4D25-05AD9C2B715B}"/>
              </a:ext>
            </a:extLst>
          </p:cNvPr>
          <p:cNvSpPr txBox="1">
            <a:spLocks/>
          </p:cNvSpPr>
          <p:nvPr/>
        </p:nvSpPr>
        <p:spPr>
          <a:xfrm>
            <a:off x="1371601" y="906651"/>
            <a:ext cx="15087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rgbClr val="073763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en-US" b="1" kern="0" dirty="0">
                <a:latin typeface="Source Sans Pro"/>
                <a:ea typeface="Source Sans Pro"/>
                <a:cs typeface="Source Sans Pro"/>
                <a:sym typeface="Source Sans Pro"/>
              </a:rPr>
              <a:t>CBA Comparison Pre- and Post Omnibus Law</a:t>
            </a:r>
            <a:br>
              <a:rPr lang="en-US" sz="8800" b="1" kern="0" dirty="0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kumimoji="0" lang="en-ID" sz="3000" b="1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Comparison on average % of all </a:t>
            </a:r>
            <a:r>
              <a:rPr kumimoji="0" lang="en-ID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WageIndicator</a:t>
            </a:r>
            <a:r>
              <a:rPr kumimoji="0" lang="en-ID" sz="3000" b="1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coded sub-topics of the 9 renewed company CBAs post and prior Omnibus Law, categorized by company</a:t>
            </a:r>
            <a:endParaRPr lang="en-US" sz="3000" b="1" kern="0" dirty="0">
              <a:solidFill>
                <a:srgbClr val="E46C0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7FF5EF3-A411-7436-E227-6E6724FDF0D6}"/>
              </a:ext>
            </a:extLst>
          </p:cNvPr>
          <p:cNvSpPr/>
          <p:nvPr/>
        </p:nvSpPr>
        <p:spPr>
          <a:xfrm rot="16200000" flipV="1">
            <a:off x="-60164" y="749875"/>
            <a:ext cx="1110455" cy="906105"/>
          </a:xfrm>
          <a:prstGeom prst="triangle">
            <a:avLst>
              <a:gd name="adj" fmla="val 4935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28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27C6A6F3-DADA-09A2-48B3-4FC0AA436189}"/>
              </a:ext>
            </a:extLst>
          </p:cNvPr>
          <p:cNvSpPr/>
          <p:nvPr/>
        </p:nvSpPr>
        <p:spPr>
          <a:xfrm rot="13351803" flipV="1">
            <a:off x="16567412" y="7920313"/>
            <a:ext cx="1021723" cy="515599"/>
          </a:xfrm>
          <a:prstGeom prst="triangle">
            <a:avLst>
              <a:gd name="adj" fmla="val 4614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2800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6827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D7284E6-F4A6-C9F6-8422-B61D773E6320}"/>
              </a:ext>
            </a:extLst>
          </p:cNvPr>
          <p:cNvSpPr/>
          <p:nvPr/>
        </p:nvSpPr>
        <p:spPr>
          <a:xfrm>
            <a:off x="838200" y="7955203"/>
            <a:ext cx="16375139" cy="18836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473CCC-F46A-7907-4F9D-22BFD7CBB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285" y="2171700"/>
            <a:ext cx="13991229" cy="5783503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E39F4CF7-635D-23D1-B97F-D91436465F85}"/>
              </a:ext>
            </a:extLst>
          </p:cNvPr>
          <p:cNvSpPr txBox="1"/>
          <p:nvPr/>
        </p:nvSpPr>
        <p:spPr>
          <a:xfrm>
            <a:off x="1371601" y="8191500"/>
            <a:ext cx="15053255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spcBef>
                <a:spcPct val="0"/>
              </a:spcBef>
              <a:buClr>
                <a:srgbClr val="E46C0A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  <a:cs typeface="Calibri" panose="020F0502020204030204" pitchFamily="34" charset="0"/>
              </a:rPr>
              <a:t>1 company's CBA clauses/provisions decreased in the working hours and wages topics. However, 1 company improved working hours and 3 improved wages. 4 company enhanced gender equality, social security, and pension CBA clauses</a:t>
            </a:r>
          </a:p>
          <a:p>
            <a:pPr marL="342900" indent="-342900">
              <a:spcBef>
                <a:spcPct val="0"/>
              </a:spcBef>
              <a:buClr>
                <a:srgbClr val="E46C0A"/>
              </a:buCl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bg1"/>
                </a:solidFill>
                <a:cs typeface="Calibri" panose="020F0502020204030204" pitchFamily="34" charset="0"/>
              </a:rPr>
              <a:t>Gender equality </a:t>
            </a:r>
            <a:r>
              <a:rPr lang="en-US" sz="1900" dirty="0">
                <a:solidFill>
                  <a:schemeClr val="bg1"/>
                </a:solidFill>
                <a:cs typeface="Calibri" panose="020F0502020204030204" pitchFamily="34" charset="0"/>
              </a:rPr>
              <a:t>– adding clauses on discrimination, sexual harassment, and workplace violence, into their collective bargaining agreements</a:t>
            </a:r>
          </a:p>
          <a:p>
            <a:pPr marL="342900" indent="-342900">
              <a:spcBef>
                <a:spcPct val="0"/>
              </a:spcBef>
              <a:buClr>
                <a:srgbClr val="E46C0A"/>
              </a:buCl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bg1"/>
                </a:solidFill>
                <a:cs typeface="Calibri" panose="020F0502020204030204" pitchFamily="34" charset="0"/>
              </a:rPr>
              <a:t>Health &amp; medical assistance </a:t>
            </a:r>
            <a:r>
              <a:rPr lang="en-US" sz="1900" dirty="0">
                <a:solidFill>
                  <a:schemeClr val="bg1"/>
                </a:solidFill>
                <a:cs typeface="Calibri" panose="020F0502020204030204" pitchFamily="34" charset="0"/>
              </a:rPr>
              <a:t>– adding clauses on COVID-19 pandemic, improve provision in protective clothing/gear and health insurance</a:t>
            </a:r>
          </a:p>
          <a:p>
            <a:pPr marL="342900" indent="-342900">
              <a:spcBef>
                <a:spcPct val="0"/>
              </a:spcBef>
              <a:buClr>
                <a:srgbClr val="E46C0A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cs typeface="Calibri" panose="020F0502020204030204" pitchFamily="34" charset="0"/>
              </a:rPr>
              <a:t>Trade unions are </a:t>
            </a:r>
            <a:r>
              <a:rPr lang="en-US" sz="1800" b="1" dirty="0">
                <a:solidFill>
                  <a:schemeClr val="bg1"/>
                </a:solidFill>
                <a:cs typeface="Calibri" panose="020F0502020204030204" pitchFamily="34" charset="0"/>
              </a:rPr>
              <a:t>negotiating for improvements to other clauses </a:t>
            </a:r>
            <a:r>
              <a:rPr lang="en-US" sz="1800" b="1" i="0" dirty="0">
                <a:solidFill>
                  <a:schemeClr val="bg1"/>
                </a:solidFill>
                <a:effectLst/>
              </a:rPr>
              <a:t>unaffected by the Omnibus Law</a:t>
            </a:r>
            <a:r>
              <a:rPr lang="en-US" sz="1800" b="1" dirty="0">
                <a:solidFill>
                  <a:schemeClr val="bg1"/>
                </a:solidFill>
                <a:cs typeface="Calibri" panose="020F0502020204030204" pitchFamily="34" charset="0"/>
              </a:rPr>
              <a:t> in order to compensate the loss of other clauses</a:t>
            </a:r>
          </a:p>
          <a:p>
            <a:pPr marL="342900" indent="-342900">
              <a:spcBef>
                <a:spcPct val="0"/>
              </a:spcBef>
              <a:buClr>
                <a:srgbClr val="E46C0A"/>
              </a:buClr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61C3B18-4760-5854-9D2F-2890775B10AA}"/>
              </a:ext>
            </a:extLst>
          </p:cNvPr>
          <p:cNvSpPr/>
          <p:nvPr/>
        </p:nvSpPr>
        <p:spPr>
          <a:xfrm rot="16200000" flipV="1">
            <a:off x="-60164" y="749875"/>
            <a:ext cx="1110455" cy="906105"/>
          </a:xfrm>
          <a:prstGeom prst="triangle">
            <a:avLst>
              <a:gd name="adj" fmla="val 4935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28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0" name="Google Shape;353;p14">
            <a:extLst>
              <a:ext uri="{FF2B5EF4-FFF2-40B4-BE49-F238E27FC236}">
                <a16:creationId xmlns:a16="http://schemas.microsoft.com/office/drawing/2014/main" id="{67D2233B-BB2E-231D-845F-339838216206}"/>
              </a:ext>
            </a:extLst>
          </p:cNvPr>
          <p:cNvSpPr txBox="1">
            <a:spLocks/>
          </p:cNvSpPr>
          <p:nvPr/>
        </p:nvSpPr>
        <p:spPr>
          <a:xfrm>
            <a:off x="1371601" y="906651"/>
            <a:ext cx="15087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rgbClr val="073763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en-US" b="1" kern="0" dirty="0">
                <a:latin typeface="Source Sans Pro"/>
                <a:ea typeface="Source Sans Pro"/>
                <a:cs typeface="Source Sans Pro"/>
                <a:sym typeface="Source Sans Pro"/>
              </a:rPr>
              <a:t>CBA Post Omnibus Law</a:t>
            </a:r>
            <a:br>
              <a:rPr lang="en-US" sz="8800" b="1" kern="0" dirty="0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Number of companies that change the clauses and/or provision in their Collective Bargaining Agreement post Omnibus Law, categorized by coded main topics</a:t>
            </a:r>
            <a:endParaRPr lang="en-US" sz="3000" b="1" kern="0" dirty="0">
              <a:solidFill>
                <a:srgbClr val="E46C0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BED5940-987C-66BD-8634-88290DAE31AB}"/>
              </a:ext>
            </a:extLst>
          </p:cNvPr>
          <p:cNvSpPr/>
          <p:nvPr/>
        </p:nvSpPr>
        <p:spPr>
          <a:xfrm rot="13351803" flipV="1">
            <a:off x="16567412" y="7783210"/>
            <a:ext cx="1021723" cy="515599"/>
          </a:xfrm>
          <a:prstGeom prst="triangle">
            <a:avLst>
              <a:gd name="adj" fmla="val 4614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2800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6799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2967" y="7550116"/>
            <a:ext cx="6675167" cy="236494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005002-C8CD-BE1F-325A-B4B2720B7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55213"/>
            <a:ext cx="12666491" cy="5235902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2FA7EE18-8956-7B7B-31A7-8AE58ED2870E}"/>
              </a:ext>
            </a:extLst>
          </p:cNvPr>
          <p:cNvSpPr txBox="1"/>
          <p:nvPr/>
        </p:nvSpPr>
        <p:spPr>
          <a:xfrm>
            <a:off x="3088906" y="7784932"/>
            <a:ext cx="5668665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  <a:buClr>
                <a:srgbClr val="E46C0A"/>
              </a:buClr>
            </a:pPr>
            <a:r>
              <a:rPr lang="en-US" sz="2000" b="1" dirty="0">
                <a:solidFill>
                  <a:schemeClr val="bg1"/>
                </a:solidFill>
                <a:cs typeface="Calibri" panose="020F0502020204030204" pitchFamily="34" charset="0"/>
              </a:rPr>
              <a:t>Improving Articles in Omnibus Law</a:t>
            </a:r>
          </a:p>
          <a:p>
            <a:pPr marL="285750" indent="-285750">
              <a:spcBef>
                <a:spcPct val="0"/>
              </a:spcBef>
              <a:buClr>
                <a:srgbClr val="E46C0A"/>
              </a:buClr>
              <a:buFontTx/>
              <a:buChar char="-"/>
            </a:pPr>
            <a:r>
              <a:rPr lang="en-US" dirty="0">
                <a:solidFill>
                  <a:schemeClr val="bg1"/>
                </a:solidFill>
                <a:cs typeface="Calibri" panose="020F0502020204030204" pitchFamily="34" charset="0"/>
              </a:rPr>
              <a:t>Only 2 of 9 companies CBA included contract worker termination compensation clauses in their CBAs</a:t>
            </a:r>
          </a:p>
          <a:p>
            <a:pPr marL="285750" indent="-285750">
              <a:spcBef>
                <a:spcPct val="0"/>
              </a:spcBef>
              <a:buClr>
                <a:srgbClr val="E46C0A"/>
              </a:buClr>
              <a:buFontTx/>
              <a:buChar char="-"/>
            </a:pPr>
            <a:r>
              <a:rPr lang="en-US" dirty="0">
                <a:solidFill>
                  <a:schemeClr val="bg1"/>
                </a:solidFill>
                <a:cs typeface="Calibri" panose="020F0502020204030204" pitchFamily="34" charset="0"/>
              </a:rPr>
              <a:t>3 companies have included new clauses on unemployment benefits/job loss protection into their CBAs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A63F06-A7ED-30D8-95B4-DD238268EECC}"/>
              </a:ext>
            </a:extLst>
          </p:cNvPr>
          <p:cNvSpPr/>
          <p:nvPr/>
        </p:nvSpPr>
        <p:spPr>
          <a:xfrm>
            <a:off x="8916087" y="7538290"/>
            <a:ext cx="8861610" cy="236494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accent2"/>
              </a:solidFill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3320C37D-4DD4-A409-5436-121797D79F1C}"/>
              </a:ext>
            </a:extLst>
          </p:cNvPr>
          <p:cNvSpPr txBox="1"/>
          <p:nvPr/>
        </p:nvSpPr>
        <p:spPr>
          <a:xfrm>
            <a:off x="9271992" y="7747701"/>
            <a:ext cx="8161741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  <a:buClr>
                <a:srgbClr val="E46C0A"/>
              </a:buClr>
            </a:pPr>
            <a:r>
              <a:rPr lang="en-US" sz="2000" b="1" dirty="0">
                <a:solidFill>
                  <a:schemeClr val="bg1"/>
                </a:solidFill>
                <a:cs typeface="Calibri" panose="020F0502020204030204" pitchFamily="34" charset="0"/>
              </a:rPr>
              <a:t>Declining Articles in Omnibus Law</a:t>
            </a:r>
          </a:p>
          <a:p>
            <a:pPr marL="285750" indent="-285750">
              <a:spcBef>
                <a:spcPct val="0"/>
              </a:spcBef>
              <a:buClr>
                <a:srgbClr val="E46C0A"/>
              </a:buClr>
              <a:buFontTx/>
              <a:buChar char="-"/>
            </a:pPr>
            <a:r>
              <a:rPr lang="en-US" dirty="0">
                <a:solidFill>
                  <a:schemeClr val="bg1"/>
                </a:solidFill>
                <a:cs typeface="Calibri" panose="020F0502020204030204" pitchFamily="34" charset="0"/>
              </a:rPr>
              <a:t>4 companies </a:t>
            </a:r>
            <a:r>
              <a:rPr lang="en-US" sz="1800" dirty="0">
                <a:solidFill>
                  <a:schemeClr val="bg1"/>
                </a:solidFill>
                <a:cs typeface="Calibri" panose="020F0502020204030204" pitchFamily="34" charset="0"/>
              </a:rPr>
              <a:t>revised their CBA to comply with the Omnibus Law, which extends fixed-term contracts to five years</a:t>
            </a:r>
          </a:p>
          <a:p>
            <a:pPr marL="285750" indent="-285750">
              <a:spcBef>
                <a:spcPct val="0"/>
              </a:spcBef>
              <a:buClr>
                <a:srgbClr val="E46C0A"/>
              </a:buClr>
              <a:buFontTx/>
              <a:buChar char="-"/>
            </a:pPr>
            <a:r>
              <a:rPr lang="en-US" dirty="0">
                <a:solidFill>
                  <a:schemeClr val="bg1"/>
                </a:solidFill>
                <a:cs typeface="Calibri" panose="020F0502020204030204" pitchFamily="34" charset="0"/>
              </a:rPr>
              <a:t>5 companies</a:t>
            </a:r>
            <a:r>
              <a:rPr lang="en-US" sz="1800" dirty="0">
                <a:solidFill>
                  <a:schemeClr val="bg1"/>
                </a:solidFill>
                <a:cs typeface="Calibri" panose="020F0502020204030204" pitchFamily="34" charset="0"/>
              </a:rPr>
              <a:t> changed their CBAs to enable 4 hours of overtime per day and 18 hours per week instead of 14 hours per week</a:t>
            </a:r>
          </a:p>
          <a:p>
            <a:pPr marL="285750" indent="-285750">
              <a:spcBef>
                <a:spcPct val="0"/>
              </a:spcBef>
              <a:buClr>
                <a:srgbClr val="E46C0A"/>
              </a:buClr>
              <a:buFontTx/>
              <a:buChar char="-"/>
            </a:pPr>
            <a:r>
              <a:rPr lang="en-US" sz="1800" dirty="0">
                <a:solidFill>
                  <a:schemeClr val="bg1"/>
                </a:solidFill>
                <a:cs typeface="Calibri" panose="020F0502020204030204" pitchFamily="34" charset="0"/>
              </a:rPr>
              <a:t>5 companies have decreased their CBA severance pay </a:t>
            </a:r>
            <a:r>
              <a:rPr lang="en-US" dirty="0">
                <a:solidFill>
                  <a:schemeClr val="bg1"/>
                </a:solidFill>
                <a:cs typeface="Calibri" panose="020F0502020204030204" pitchFamily="34" charset="0"/>
              </a:rPr>
              <a:t>provision</a:t>
            </a:r>
            <a:r>
              <a:rPr lang="en-US" sz="1800" dirty="0">
                <a:solidFill>
                  <a:schemeClr val="bg1"/>
                </a:solidFill>
                <a:cs typeface="Calibri" panose="020F0502020204030204" pitchFamily="34" charset="0"/>
              </a:rPr>
              <a:t> to comply with Omnibus Law</a:t>
            </a:r>
            <a:endParaRPr lang="en-US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F8C73818-8605-A4F2-AD5D-54E78026C534}"/>
              </a:ext>
            </a:extLst>
          </p:cNvPr>
          <p:cNvSpPr/>
          <p:nvPr/>
        </p:nvSpPr>
        <p:spPr>
          <a:xfrm rot="16200000" flipV="1">
            <a:off x="-60164" y="749875"/>
            <a:ext cx="1110455" cy="906105"/>
          </a:xfrm>
          <a:prstGeom prst="triangle">
            <a:avLst>
              <a:gd name="adj" fmla="val 4935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28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" name="Google Shape;353;p14">
            <a:extLst>
              <a:ext uri="{FF2B5EF4-FFF2-40B4-BE49-F238E27FC236}">
                <a16:creationId xmlns:a16="http://schemas.microsoft.com/office/drawing/2014/main" id="{6A477CAD-3FEB-3A97-D491-D2203B9E38C2}"/>
              </a:ext>
            </a:extLst>
          </p:cNvPr>
          <p:cNvSpPr txBox="1">
            <a:spLocks/>
          </p:cNvSpPr>
          <p:nvPr/>
        </p:nvSpPr>
        <p:spPr>
          <a:xfrm>
            <a:off x="1371601" y="906651"/>
            <a:ext cx="15087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rgbClr val="073763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Impact of the amendment’s articles in the Omnibus Law on the content of CBA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</a:br>
            <a:endParaRPr lang="en-US" b="1" kern="0" dirty="0">
              <a:solidFill>
                <a:srgbClr val="E46C0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8BEFD93A-C0F7-4E34-81AE-562752A28116}"/>
              </a:ext>
            </a:extLst>
          </p:cNvPr>
          <p:cNvSpPr/>
          <p:nvPr/>
        </p:nvSpPr>
        <p:spPr>
          <a:xfrm flipH="1">
            <a:off x="854267" y="2901497"/>
            <a:ext cx="3570540" cy="7013560"/>
          </a:xfrm>
          <a:custGeom>
            <a:avLst/>
            <a:gdLst/>
            <a:ahLst/>
            <a:cxnLst/>
            <a:rect l="l" t="t" r="r" b="b"/>
            <a:pathLst>
              <a:path w="5527860" h="10858296">
                <a:moveTo>
                  <a:pt x="5527860" y="0"/>
                </a:moveTo>
                <a:lnTo>
                  <a:pt x="0" y="0"/>
                </a:lnTo>
                <a:lnTo>
                  <a:pt x="0" y="10858296"/>
                </a:lnTo>
                <a:lnTo>
                  <a:pt x="5527860" y="10858296"/>
                </a:lnTo>
                <a:lnTo>
                  <a:pt x="552786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9371C566-4A48-1D7C-16B8-E694D4646ECB}"/>
              </a:ext>
            </a:extLst>
          </p:cNvPr>
          <p:cNvSpPr/>
          <p:nvPr/>
        </p:nvSpPr>
        <p:spPr>
          <a:xfrm rot="13351803" flipV="1">
            <a:off x="17150206" y="7338678"/>
            <a:ext cx="1021723" cy="515599"/>
          </a:xfrm>
          <a:prstGeom prst="triangle">
            <a:avLst>
              <a:gd name="adj" fmla="val 4614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2800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3164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48116" y="3488479"/>
            <a:ext cx="12844084" cy="5846022"/>
            <a:chOff x="1215424" y="8461966"/>
            <a:chExt cx="18780680" cy="2274548"/>
          </a:xfrm>
          <a:solidFill>
            <a:srgbClr val="FFC000"/>
          </a:solidFill>
        </p:grpSpPr>
        <p:sp>
          <p:nvSpPr>
            <p:cNvPr id="7" name="Rectangle 6"/>
            <p:cNvSpPr/>
            <p:nvPr/>
          </p:nvSpPr>
          <p:spPr>
            <a:xfrm>
              <a:off x="1215424" y="8461966"/>
              <a:ext cx="18780680" cy="2274548"/>
            </a:xfrm>
            <a:prstGeom prst="rect">
              <a:avLst/>
            </a:prstGeom>
            <a:solidFill>
              <a:srgbClr val="00206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1946064" y="8662888"/>
              <a:ext cx="17464468" cy="19698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>
                <a:spcBef>
                  <a:spcPct val="0"/>
                </a:spcBef>
                <a:buClr>
                  <a:srgbClr val="E46C0A"/>
                </a:buClr>
                <a:buFont typeface="Arial" panose="020B0604020202020204" pitchFamily="34" charset="0"/>
                <a:buChar char="•"/>
              </a:pPr>
              <a:r>
                <a:rPr lang="en-US" sz="22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Omnibus Law has reduced CBA protections in companies</a:t>
              </a:r>
              <a:r>
                <a:rPr lang="en-US" sz="2200" dirty="0">
                  <a:solidFill>
                    <a:schemeClr val="bg1"/>
                  </a:solidFill>
                  <a:cs typeface="Calibri" panose="020F0502020204030204" pitchFamily="34" charset="0"/>
                </a:rPr>
                <a:t>, resulting longer overtime hours, less severance pay, and longer employment contract period</a:t>
              </a:r>
            </a:p>
            <a:p>
              <a:pPr marL="342900" indent="-342900">
                <a:spcBef>
                  <a:spcPct val="0"/>
                </a:spcBef>
                <a:buClr>
                  <a:srgbClr val="E46C0A"/>
                </a:buClr>
                <a:buFont typeface="Arial" panose="020B0604020202020204" pitchFamily="34" charset="0"/>
                <a:buChar char="•"/>
              </a:pPr>
              <a:endParaRPr lang="en-US" sz="2200" dirty="0">
                <a:solidFill>
                  <a:schemeClr val="bg1"/>
                </a:solidFill>
                <a:cs typeface="Calibri" panose="020F0502020204030204" pitchFamily="34" charset="0"/>
              </a:endParaRPr>
            </a:p>
            <a:p>
              <a:pPr marL="342900" indent="-342900">
                <a:spcBef>
                  <a:spcPct val="0"/>
                </a:spcBef>
                <a:buClr>
                  <a:srgbClr val="E46C0A"/>
                </a:buClr>
                <a:buFont typeface="Arial" panose="020B0604020202020204" pitchFamily="34" charset="0"/>
                <a:buChar char="•"/>
              </a:pPr>
              <a:r>
                <a:rPr lang="en-US" sz="22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Companies with lower starting positions in their pre-Omnibus Law CBA had a substantial increase </a:t>
              </a:r>
              <a:r>
                <a:rPr lang="en-US" sz="2200" dirty="0">
                  <a:solidFill>
                    <a:schemeClr val="bg1"/>
                  </a:solidFill>
                  <a:cs typeface="Calibri" panose="020F0502020204030204" pitchFamily="34" charset="0"/>
                </a:rPr>
                <a:t>in their latest CBA clauses/provision compared to those in top positions</a:t>
              </a:r>
            </a:p>
            <a:p>
              <a:pPr marL="342900" indent="-342900">
                <a:spcBef>
                  <a:spcPct val="0"/>
                </a:spcBef>
                <a:buClr>
                  <a:srgbClr val="E46C0A"/>
                </a:buClr>
                <a:buFont typeface="Arial" panose="020B0604020202020204" pitchFamily="34" charset="0"/>
                <a:buChar char="•"/>
              </a:pPr>
              <a:endParaRPr lang="en-US" sz="2200" dirty="0">
                <a:solidFill>
                  <a:schemeClr val="bg1"/>
                </a:solidFill>
                <a:cs typeface="Calibri" panose="020F0502020204030204" pitchFamily="34" charset="0"/>
              </a:endParaRPr>
            </a:p>
            <a:p>
              <a:pPr marL="342900" indent="-342900">
                <a:spcBef>
                  <a:spcPct val="0"/>
                </a:spcBef>
                <a:buClr>
                  <a:srgbClr val="E46C0A"/>
                </a:buClr>
                <a:buFont typeface="Arial" panose="020B0604020202020204" pitchFamily="34" charset="0"/>
                <a:buChar char="•"/>
              </a:pPr>
              <a:r>
                <a:rPr lang="en-US" sz="22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Trade unions are using gender equality, work-family, and other agreements to prevent Omnibus Law revisions</a:t>
              </a:r>
              <a:r>
                <a:rPr lang="en-US" sz="2200" dirty="0">
                  <a:solidFill>
                    <a:schemeClr val="bg1"/>
                  </a:solidFill>
                  <a:cs typeface="Calibri" panose="020F0502020204030204" pitchFamily="34" charset="0"/>
                </a:rPr>
                <a:t> from lowering their CBA clauses/provision</a:t>
              </a:r>
            </a:p>
            <a:p>
              <a:pPr marL="342900" indent="-342900">
                <a:spcBef>
                  <a:spcPct val="0"/>
                </a:spcBef>
                <a:buClr>
                  <a:srgbClr val="E46C0A"/>
                </a:buClr>
                <a:buFont typeface="Arial" panose="020B0604020202020204" pitchFamily="34" charset="0"/>
                <a:buChar char="•"/>
              </a:pPr>
              <a:endParaRPr lang="en-US" sz="2200" dirty="0">
                <a:solidFill>
                  <a:schemeClr val="bg1"/>
                </a:solidFill>
                <a:cs typeface="Calibri" panose="020F0502020204030204" pitchFamily="34" charset="0"/>
              </a:endParaRPr>
            </a:p>
            <a:p>
              <a:pPr marL="342900" indent="-342900">
                <a:spcBef>
                  <a:spcPct val="0"/>
                </a:spcBef>
                <a:buClr>
                  <a:srgbClr val="E46C0A"/>
                </a:buClr>
                <a:buFont typeface="Arial" panose="020B0604020202020204" pitchFamily="34" charset="0"/>
                <a:buChar char="•"/>
              </a:pPr>
              <a:r>
                <a:rPr lang="en-US" sz="22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Shift in the interpretation of the CBA essence</a:t>
              </a:r>
              <a:r>
                <a:rPr lang="en-US" sz="2200" dirty="0">
                  <a:solidFill>
                    <a:schemeClr val="bg1"/>
                  </a:solidFill>
                  <a:cs typeface="Calibri" panose="020F0502020204030204" pitchFamily="34" charset="0"/>
                </a:rPr>
                <a:t>, national labor law serves as the normative legal basis as an upper provision</a:t>
              </a:r>
            </a:p>
            <a:p>
              <a:pPr marL="342900" indent="-342900">
                <a:spcBef>
                  <a:spcPct val="0"/>
                </a:spcBef>
                <a:buClr>
                  <a:srgbClr val="E46C0A"/>
                </a:buClr>
                <a:buFont typeface="Arial" panose="020B0604020202020204" pitchFamily="34" charset="0"/>
                <a:buChar char="•"/>
              </a:pPr>
              <a:endParaRPr lang="en-US" sz="2200" dirty="0">
                <a:solidFill>
                  <a:schemeClr val="bg1"/>
                </a:solidFill>
                <a:cs typeface="Calibri" panose="020F0502020204030204" pitchFamily="34" charset="0"/>
              </a:endParaRPr>
            </a:p>
            <a:p>
              <a:pPr marL="342900" indent="-342900">
                <a:spcBef>
                  <a:spcPct val="0"/>
                </a:spcBef>
                <a:buClr>
                  <a:srgbClr val="E46C0A"/>
                </a:buClr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chemeClr val="bg1"/>
                  </a:solidFill>
                  <a:cs typeface="Calibri" panose="020F0502020204030204" pitchFamily="34" charset="0"/>
                </a:rPr>
                <a:t>As a result of the Omnibus Law, </a:t>
              </a:r>
              <a:r>
                <a:rPr lang="en-US" sz="22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CBA negotiations become difficult and take longer period </a:t>
              </a:r>
              <a:r>
                <a:rPr lang="en-US" sz="2200" dirty="0">
                  <a:solidFill>
                    <a:schemeClr val="bg1"/>
                  </a:solidFill>
                  <a:cs typeface="Calibri" panose="020F0502020204030204" pitchFamily="34" charset="0"/>
                </a:rPr>
                <a:t>due to trade unions' reliance on national labor law</a:t>
              </a:r>
            </a:p>
            <a:p>
              <a:pPr defTabSz="975390">
                <a:buClr>
                  <a:srgbClr val="E46C0A"/>
                </a:buClr>
                <a:defRPr/>
              </a:pPr>
              <a:endParaRPr lang="en-US" sz="2100" b="1" kern="0" dirty="0">
                <a:solidFill>
                  <a:schemeClr val="bg1"/>
                </a:solidFill>
                <a:cs typeface="Arial"/>
                <a:sym typeface="Arial"/>
              </a:endParaRPr>
            </a:p>
          </p:txBody>
        </p:sp>
      </p:grpSp>
      <p:sp>
        <p:nvSpPr>
          <p:cNvPr id="8" name="AutoShape 6" descr="data:image/png;base64,iVBORw0KGgoAAAANSUhEUgAABLAAAALlCAYAAADUsh+xAAAAAXNSR0IArs4c6QAAIABJREFUeF7snQe0FUW2hjdXgoARFbOYw+hgADGBmNFRwAAq0YAoRowMBlQMmBOYA2POmMAxgQlEUGYUcxwxjDn7zKhv/fVeXfse+oQ+6Vaf+/VaLJHTXb3r29X7VP9n165mf/zxxx/GAQEIQAACEIAABCAAAQhAAAIQgAAEIACBQAk0Q8AK1DOYBQEIQAACEIAABCAAAQhAAAIQgAAEIOAIIGAxECAAAQhAAAIQgAAEIAABCEAAAhCAAASCJoCAFbR7MA4CEIAABCAAAQhAAAIQgAAEIAABCEAAAYsxAAEIQAACEIAABCAAAQhAAAIQgAAEIBA0AQSsoN2DcRCAAAQgAAEIQAACEIAABCAAAQhAAAIIWIwBCEAAAhCAAAQgAAEIQAACEIAABCAAgaAJIGAF7R6MgwAEIAABCEAAAhCAAAQgAAEIQAACEEDAYgxAAAIQgAAEIAABCEAAAhCAAAQgAAEIBE0AASto92AcBCAAAQhAAAIQgAAEIAABCEAAAhCAAAIWYwACEIAABCAAAQhAAAIQgAAEIAABCEAgaAIIWEG7B+MgAAEIQAACEIAABCAAAQhAAAIQgAAEELAYAxCAAAQgAAEIQAACEIAABCAAAQhAAAJBE0DACto9GAcBCEAAAhCAAAQgAAEIQAACEIAABCCAgMUYgAAEIAABCEAAAhCAAAQgAAEIQAACEAiaAAJW0O7BOAhAAAIQgAAEIAABCEAAAhCAAAQgAAEELMYABCAAAQhAAAIQgAAEIAABCEAAAhCAQNAEELCCdg/GQQACEIAABCAAAQhAAAIQgAAEIAABCCBgMQYgAAEIQAACEIAABCAAAQhAAAIQgAAEgiaAgBW0ezAOAhCAAAQgAAEIQAACEIAABCAAAQhAAAGLMQABCEAAAhCAAAQgAAEIQAACEIAABCAQNAEErKDdg3EQgAAEIAABCEAAAhCAAAQgAAEIQAACCFiMAQhAAAIQgAAEIAABCEAAAhCAAAQgAIGgCSBgBe0ejIMABCAAAQhAAAIQgAAEIAABCEAAAhBAwGIMQAACEIAABCAAAQhAAAIQgAAEIAABCARNAAEraPdgHAQgAAEIQAACEIAABCAAAQhAAAIQgAACFmMAAhCAAAQgAAEIQAACEIAABCAAAQhAIGgCCFhBuwfjIAABCEAAAhCAAAQgAAEIQAACEIAABBCwGAMQgAAEIAABCEAAAhCAAAQgAAEIQAACQRNAwAraPRgHAQhAAAIQgAAEIAABCEAAAhCAAAQggIDFGIAABCAAAQhAAAIQgAAEIAABCEAAAhAImgACVtDuwTgIQAACEIAABCAAAQhAAAIQgAAEIAABBCzGAAQgAAEIQAACEIAABCAAAQhAAAIQgEDQBBCwgnYPxkEAAhCAAAQgAAEIQAACEIAABCAAAQggYDEGIAABCEAAAhCAAAQgAAEIQAACEIAABIImgIAVtHswDgIQgAAEIAABCEAAAhCAAAQgAAEIQAABizEAAQhAAAIQgAAEIAABCEAAAhCAAAQgEDQBBKyg3YNxECg/gUse+cWeemOuffLNH2VrvG0rs+07trCDtm1ZtjZpCAIQKA+BX2f/y/7n0gts7ttvlKfB/2+lxbob2AIHHmnNV129rO3SGAQgkJDA3K/ttzeOsj8+u9ds7jcJL85x+vwdrG6ZvaxupVHla5OWIAABCEAAAiUQQMAqAR6XQiBtBKa98ZuddOdPFTP7oG1a2m5dWlSsfRqGAASSE/i895b2x/ffJ7+wgCuar7K6LXrFjQWcySkQgEClCPz+3kX2+5tHV6p5m2+DydZs0e4Va5+GIfDrr79a8+bNrVmzZsCAAAQgkJMAAhYDBAJNiMB1U3+x66f+WrEeD+7WwvbqVnwW1ldffWUHH3ywPfHEE4lsHDdunO26666JrinmZG/fZ599ZpdffrmtssoqxTRTtWvi7P3pp5/spJNOshtvvNHuuece23DDDatmT1O4UYh8P9umS0XRLzH5mbK2/8cff9hbb71ld999t02dOtX+/e9/u/bXWWcd23rrrW2XXXaxVVdddZ4XnbQ9n2WFRmNVJfDss8/azjvvbAMHDrTRo0fb/PPPX9X7Z97s9/+cYr+/c2rFbFAGVt3KJ5bcfmjcSu4QDZRM4Oeff7Z//vOfNnv2bBs5cmSjP0sld4gGIACBihNAwKo4Ym4AgXAIIGCV5ou0vSAjYJXm72KuRsAqhtqf12jMnnPOOXbddddlbaht27Z20EEH2bBhwxq87KTt+SyNFFc3JoHQhBgErMYcDdy7FAJvv/22i+UbbLBBEGJwKX3hWghAoDoEELCqw5m7QCAIAqELWNkghfayEIQzCzCCF/oCIJX5FASs4oEqs3HEiBH28MMP27rrrmtHHnmkdenSxRZaaCFTVtbXX39tDz30kF166aWml57jjjvODjjgALfsRAfjvXj2XJmMQGjfSQhYyfzH2eEQQMAKxxdYAoG0EEDASounsBMCZSCAgFUGiClqghf66jsLAas45nPnzrVzzz3XtBx48ODBdvzxx9sCCywQ29jTTz9tw4cPN9VMueyyy2zjjTdGwCoOO1cVSQABqzhwoXErrhdcVU4CCFjlpElbEGgaBBCwmoaf6SUEHIFaFrB+//1304vt9ddfb9OmTXPZGnqx7dWrl/Xt29fatGnTYBTcddddduihh9rRRx9tQ4cOdddde+219t///te6du3qXqK32WYba9WqVf11uQShuPtna0cv67LR2/r999/ntDXf8P3hhx/sjjvucH+ee+45W3/99W2//fZzbSqLJVqzK5fA8vHHH9utt95qYqNJ5bLLLmvdunWzfffd1/7yl7/EFlf94osv7JZbbrGJEyfaSy+95K7529/+ZkOGDLHll1++3vR8Ly5RfxxxxBH118neBx980N1DzLR8THW7+vfvP49/dFHS83WNanBMnz7d9V33kDCS6x7+msmTJ9f7UPXQNGZUi+2ss84KqsZYGmpgqf6JnsMOHTrY2LFjbemll8467JWNdeWVV9opp5xiBx54oP3973+3Fi1azJOB9emnn9pVV13lfLrIIovYFlts4Z756Lj0N9Hzq1pb9957r6vBp/GvsaZnSeM5M4ZEx7PGq67TGNYzoLGw++6724ABA2zRRRedpx/Zntctt9zSxowZ4+yIq7Gn2KRn/IEHHqi/j2qC6fmM61Mxz3M26En5+Hbef/99u+aaa1yNG8Vk9fGQQw5x8Thz2ZCPTbpGy0j1PI4fP94WW2wx22effdzzNd9885m3RTFBNdLEJVes97Yk5afrstkvW6mBle+bad7Ps30PROO/sipvvvlmF1v1HOp7VM/tZptt5jIxn3rqKbv44ovdc+3jrr4Pot/xxXy/Jxl/hcw1ZOtFF13kxvI//vEP22677eYB8ttvv9n5559vF154ofuO23zzzevPSTJey83PG6E5j2plTpo0yWbMmJFzTpA5t1Axdj2/iqf6TpUfFeP1rOqz6PlRMN27d7dLLrnExc5yz5WSj1iugAAEQiSAgBWiV7AJAhUiUKsCll4I9dKr7I24Q5PC008/3VZeeeX6j/2Eb//993cCRlzNHYkwKirqJ8bZBCzd/8wzz3QvanHHXnvtZSeccIJrRxOyK664wr2oxh0S3E477TT30lbIIXFKbWuCmXmo2PWcOXNc//wLcTYB68033zS9iEsAyzz08q/+9ezZs8FHmtBqyZdeMjIPCVmavG+yySbuo2IELHEVi2z1kCTSHXvssfV1kJKeL7vy+W633XZzRe+j/sh1zVZbbeUm51OmTAmmSH4aBCwJUiqGfeKJJ5qeyXw7UX377bemlz+NTX+ufz4/+eQTJ5ToBVjicPTQC69efjt27Fj/z3omdX+9RGae70+KPsPR8bzppps6QUXPQuax0047OTFTNvoj1/MqkebLL780PYuZAla+Z+3kk0+2HXbYoZ5FMc9ztnhTDB+1lc1mxYZ+/fo5USta98bHpjfeeMMV7NfLrz+8AJDPlrhYn8sWfSZ7Mvnlukb+7N27t4tLFHEv5Fvqz3PyCVjZvo/lIz2fzz//fOxzKtFLQrb/wamY7/dCxl/SuYa+TyUwKxboezr6g5ioKFYpm1SHvi+XXHJJ9/ekz3u+/iblJxv0vX7UUUe57+7MQ+K+vnsHDRpUv4Q7OrfQDzla7p0ZT3Wd5mk9evTIK2AtuOCCZZ0rJRupnA0BCIRMAAErZO9gGwTKTKAWBSz9yqlfayWk6OVUk0RlWqgujsQbLUtSdkTmy6Sf8PkXGE1+d9xxR3edfuGVcPLKK6+4yZbf4TBOwIreX1lKur9+Ka6rq7MXX3zRCT9PPvlkfTuvv/66e0HX5Ewv7Mrw0Av4O++8416iJHwUuqtidNnV9ttv72oCrbTSSm5ieN9999mpp57qsh5kVy4BK/orsDK2vH1qZ8KECc5OZSTJrnbt2rlR+dFHH9lhhx3mMpeUSaFrNPn+7rvvXPbRBRdc4Djo1+fFF1+8KAFL2RUSEfWLrdiob+KtlwKJSnrRvemmm+p3Ukx6vvotMVHiprLtJODpxVm+U+aFfgVW+9GXo6i/xWTUqFGuXpNEjMcff9yNGy/ohbLLY+gCln/x0a6DUX8mDX/RXUz1oiR/SmDQUsTo86UMIMULZfPo8ONm9dVXd+NsvfXWc3FAL6vKdpIIpedIArUyEnX4F3H9XeNA7alel45HH33UxQFlUEQzLzTeVL9LMUFCi8Txv/71rzmfV7X3n//8xz1r6oNedpXdJRFF9mnMqT0xVLaZxmIxz3Mu1sXw+fzzz+2YY45x9cx8fGjfvr0pK0xxxIvSUQEo+gKsF26J/BKE1U/5Qzv9KZarXe1CqZgtgVzZdxIGJVhKiJR4GRUOk/KLxjdlBirLT+LiwgsvnNP+pOO1nOenvQZW9PtYWYV6NtZcc02TUC1fyrf6fm/durUTVfQdrzgtEVQxt2XLls73+q7TUcz3e77xJ/Ep6VxD9ivL+8MPP3TP/gorrNDA7ZobSMw9/PDDXba0YlIx47Xc/JRZrZimZ1/ivUS4pZZaymVSKfbpe93PjyRG6YjyU/zVnGDvvfd23/8S6jQXEz/Ns/R31TbUkW0JYTnnSuV81mgLAhBofAIIWI3vAyyAQNUI1KKA5X/B1GRHL0ZKU48eWkakCaR+0Yy+gPoJnyZamiBrOUg060PLE7RsQRkC5513nnthjBOw/P016fQvkNH7+19g9eKrFzIJVNpBTZNV/Yne009mlWYvMUqT8lyHn/j5XzWjy4gyhbVcApZezvWCrBduCTp6OfTH//zP/zhbNJHVS6fPXNFyB3HN/OVb1ynjSy8VyqDwyyKKycCSP/Vyrl/etYQretxwww3uJUdClibKOpKe/9577zlfSJTThFov2NFDYpyECP3qr5ejNdZYw2XIaFwowyXO31ouIf/pl2cErMJCW7lqtUUFLIkcEqp8gXdZojGoZX16+fUvUBJ7zj77bJeVJX9quWD0iI7lqLDsx7PGjMa5hGh/RJcOaYxqvOjw401t6mV2tdVWa3CNfzmOCs7R5ZLKMpWYnpmd5secxp1iisZt0uc5m6eK5SNhQfZoaZcE8OjyLv9c3XnnnQ0ymKIvwJkio+xTnJJ4IY6Z/PS5F/TlDx/ri+EnEcF/P8TFt2z2FzbaK3NWrQhY+u5RXTsvRImWhBLFeAm4mT/uRMdMdAleMd/v+cZfsXMN/12pmCOxyh+//PKLmxPouffCfanjtVz8/PMbF0e9TyTsan6kH4D0fEf5SfDKzDjz8xU9X/KxfpDSkU3AklhdrrlSZZ46WoUABBqLAAJWY5HnvhBoBAK1KGD961//cpNCZSBpMhhX+NlPZqOikf83vcxGM4u8W/wvp5o8+1924160C7l/1NX+fAliyqbYdtttbYkllsi7ZCpuuOSa4GW+MOcSsDTxVD0hCVRaGqMXz7XXXjurgBY9P7NuR7ZhXYyA5funlxll02i5VnQ5Vua9kp6v7BBlVkRFsMw2VXNIv457Ec37T0s9leGmjIDo4V+yVbcLAauwIFduAWvWrFlOOO3UqVMDA/yLkp43X2OlEAuVTaiXz6iQ6sezskUkLGWOy7iabn68xYkz2Z5XH4f08iybl1tuuXlMVrbEwQcf7P5d50jQTvI8F8Ig1zmZfPyLuQTBbPHBvyBny8CSQKVYFD1eeOEFlw2if88m8OuHCi379bFeYpOE9mL5KQPVbxIQtSXO/lI5lnJ9rQhY+i7PjKvK2tMzoziR+QOLmPnxFxW3ivl+jwowceOvkO/6uLmGzySKij3R512Zy/5HsmKedy1v9/ctBz///Or7NPqjVXR8/vjjjy77WD/QeZ/k45ctzmcTsMo5Vyrl2eJaCEAgPAIIWOH5BIsgUDECtShgedFCLynR4t9RiHHiiZ/wZct2imYe+JeYuAlYIfeP2hJXp0lLI7TEUTWmlJURzRrJNRh8xlG2JYd+MqxfrvPVwPI7uykLS4degpXNppdFFVWNvqD7jC0tI4wrNh1nczEClpYFaRmDXvz94YtqaxmCMs60jMQfSc/3/Ap54Pz4yufv6Ms7AlYhZP8vs0YZQ0nGU1zL+YSwQgQsZc5JEHr33Xddlt3MmTPrN4WIxphixnO+59VnO7766qv1z5WeXWU6aDlyviOauZXkec7XbvTzQvgU4k+fVaNlxsrQ0vLAfDt4+mevEHu9MKYxlZSfBIF849GLaSrM7e0vxK5KnVMrAlZcZrJ/rrVMWwJtZn3IXAJWku/3Qsdf0rmGz+J87LHHGixz9CJotO5fsc97nHDmx1pSfv75VbZ4IYf/nsvHL6mAVc65UiH94BwIQCA9BBCw0uMrLIVAyQRqUcDKtntdoQJWrslo5sQ4bgJWyP0zHed3IVNdj9dee63Bx6pho1+gM7NH4pwfN3GPnucnlNFdzbJNMrV0wWebqe5PtPiqxCwVTPe7h+UTCsolYKkdiQlaXqG6Wl5c8+2rbpWyp6LF+ZOc7/kV8mD5cVKIv327CFiFkP2/2ik+YyhbxkshLeUbl9kELL0Yq+6ddgN75plnst6qVAGrmOfV26xnM9+RufSw0Oc5X7tJ+eTzg+4Xl3WR7wU4Wucnn81ewFLMUA2uJPy0pFgZbdHdWzPvly1rJJ9dlfq8VgSsuO9jP57ELi5zMpeAleT7vdDxl1TAkt2Z2b7+Xoo70dpdxT7vub6XkvKLLsUuZLxWSsDSvcs1VyqkH5wDAQikhwACVnp8haUQKJlALQpY+TJiBC1XBla25TzRDCw/QSuXgOUdqZotqp2lGjaTJ092mR46lGWkZUlRYSbO+fkyOnyavwoR58vAiravX2C1DEu/wOqPF46OP/54V/NKmV35XvAy7S0mYyXahjKbXn75ZVe0Wjb53RK1dFQ1jDJ/lS/k/HyCQhzzfONNQqCEEP1BwCo8ZPmaZoXuQqhaZMq41GYIKuatbLx8wkmcgCV/yU9qQ6KtivhLPFZ7KiK91lprOQFV/ixVwMr3vMZlYBWSNZaPcr7n2Rezj2unGD6VysAqRDzOJjQlWTZaiP1vvfWWi4WdO3cmAyvfAIx8nm8XwnILWEm+3/MJWPlif7a5hv7d18/Sj0FaLqj/V12vzGWFxT7vlRCwcgm4cS7Pxy9pBlb0HqXOlRIMUU6FAARSQAABKwVOwkQIlItALQpYhdSl8EVU42pgqV5KXO0sv/xOE0pf4yFXDaxsNZGS+E5CkQqf6tfauBocmW3lq6nja4d88803iQSszImjdoeTeKVaMBLWtNwnacZMPgHLCxi5ft32dumlWsustLxQOxHG1TuK9iHb+f6FJNtLTpzv/NIhX5Q/s+aaFyGUSYSAVfjo93ViVBRdY2zppZfOebEvXC4/5NpkIdpI3MthtCi/RCotaYsWSY8uCS1VwMr3vH7wwQdOGFbWgRecvZgioTuaqVE42YZn6kUw83nOVVeuGD6F1MDyLLLVwIp7dgqJ9ZlciuFXiP1+w42o/cX6pBzXkYF1boMC717QSfL9nk+AKWT8xc015F+/M6gKtmuTAWVeK55kFnYvZryq/XIKWMXUuJQN+fiVImBlPiNJ50rleMZoAwIQCIcAAlY4vsASCFScQC0KWIXuDKSsneiW9n7CpxfmuN0L/Quyai35XXaK2YUwunOWXkpV90I762VOXOX8aPZOIQJWvl3N1EfVcokuLYqbZPq6G3qRveiii0xFZaOHzzbQ1va+YHWuXQh1bXQXIxWrl+CkX5y1Fbd2fNN//SFGyoCZNGlSfZaLn0Rrp7Lo7pH+Gp9ddt999zkBS0XnJaoVer6ybLxoojYzd77Sv/ldzTQ+/A513p9alhk3bvzuldr9EgGr8JAWZT148GAnmMZtyKAW/cufsvCi9d+KycDKl/GgOljaCUtL0EoVsPzzqhp3sjtz19C459W/+KqAvHYzlA2ZNfJkm+o8aQcyiXnioP9P8jxn81SxfPzzH7eLnwQ6Lf3Vy3wSAcvHej17eh5Vmy96RHde9Zl8Wv4oYTIJP3HLtYtiNvsLH+3lPxMBK17ASvL9nk+AKXau4b3tdyQeNGiQvf/++/bSSy/NU0OymOdd47WcApbs9d/vffr0cTsKK9M1eqi2nOYW+h7WXGWFFVYou4DlM1bLMVcq/xNHixCAQGMSQMBqTPrcGwJVJlCLAlb0pUXF0JXBpJ0F9ZI3Z84cJxQp00ZF0s8666z6YuTReioSeHSdsi90aJmaxBBlMEVflOJekKP333DDDV1WUJcuXUzLcnT91Vdf7Sap/kVOL5vaYloTQt1z8803dxlN+tVf99W/LbzwwgUVR9dkV9lhEtjUzsiRI+2vf/2ra+v+++93/dUvlfkELF9kVr8Ma5cvZSRJYFImivqgF0C9bKp9vcyrb34Cq+WJEqb23ntvW3zxxd29VddDWW3K/BI/1fXyk/+pU6e6HcJ0jQQKZZ1oovrII4+YRJ+oSOBfIsVVXDp27Oh2RtQLpLJIVDxZPjvnnHPcvZOeL9FEYpquFyPtbKb2WrRo4erfqEaZsl6i99D40HjS9uIdOnRoMG7Ub032fb0dBKxkAS5ahF9jRgWY9Sz7DCF9LpHz2muvdTWUNFY1LrSFu45iBKyoKCJRZZdddnHtaYypFpwEXd1LR6kClp5XvexJwNbuhXqetEwx1/Oq+0ZFNNVzUj06PZ+//vqrWx6t8av/ejGvmOc5m6eK5fP555+7Z0SZVnrRHTJkiHtG1Z6eKcVEHUkELMVaL/JJTJfovcMOOzh/SViWmK2Yt8wyyzSIn0n5yS7V0lMs126iYq54JWE/l/3JRnt5z0bAihewRLnQ7/d8Alaxcw3vaf/jh55V3WuPPfZw8atVq1YNBkMx47XcApb/LtYPf9rIRbFvxRVXNAnC+gFBy+/1bETnBPn45cvA0nxAMczvtOoFv3LMlcr7tNEaBCDQ2AQQsBrbA9wfAlUkUIsClvDpZVOZQZr8xB0SdyTyRGtK+Qnf7rvv7l5+ojvdqQ3Vqjj22GNNv5b6jIdsE7B899fLqgQdTcwkmkh00v/HHbqvXsJ23nnnBkuZsg2TuJ16/LkSyvQrr5a15auBpUmzagr52lKZ99NuW6o1pVoy/lCdLDGKK5Csfkhg6tu3r+OXWUsn2r7a3nXXXd2LYlQkyNU3Xa+XWAkMm2yyiWsu6fm6Rj6VLyTQxR16+TnjjDNcrRt/5PKh+iFBQkILAlby4KYXJ4mAWoKZ69BSOwkj0SytYgSsXONS95dIpp1B9aIZ3dEs35LYbC+UEuHUlsZH5qEMqw8//NBlK0Z395SN2sFML4uZGxn4NnSteHgxr5jnOY53sXzU1owZM5wI5AVA376eWz3rqi0WrSGV7wVY1+sciYDKNIs71PbJJ5/shC2/FLQYfmo7G0PdQ5kpij0sIUz2jFe7BlaS7/dCxl++7/q4uUaUkF8qr3/zWb2ZBIsZr+UWsGSTlsvrR51scwItz5To7+tP5uOXLT77Zcr6AU+HYoKK9UukL+dcKdlI5WwIQCBkAghYIXsH2yBQZgK1KmAJk34Z1NbxyprRMi6JUqrZpNpUElH8i51HGp3wacmSMqX00qxCzj169HAZAxIvovVwcr0gJ7m/P1eTWS2H0UupXook5PTr12+e++YbBsq4UBF433cVgVeWhvqvbKdoMdZck0xlHWjpwEMPPeTs0tG1a1cnpulX2EyG+txfM3HiRCeWqR+qSyTxLJOf77eWBMpHyqzRC+CAAQNcMXvdJ7MGlu/b7bff7grLy6/KtFNGnVhFl2HJnqTn+2umT59ut956a/3YUTHvnj17untkFoiPjjffF022NY4kYEmA1K6JCFj5Rm785xII9dKkjBrtCqhxpUM+2XTTTa1///5uuVz02dTnxQhY3pfKnpNopBdsP+4lXut+yrpR5qHEMr/EtlgBS237nbXuuOMO189cz2uUkOKErlFmmJjo+dHzqXEnEbeurq4B0GKe5ziP+F0Ik/Dx7WiplJ4RZUfq2d1yyy1dhqfikJ73JBlYvk3Zo/ikWKWMTnFRTNAPBYo7mTHBX5eUXzS+Kf4oGzWX/cWN9vJcRQZWfAaWvk8K/X7PJ8BEx1+SuUbUw37Zup5diTQ+2yhuFCQZr5UQsHxM1feYBHcJ0vphShnRisHaBTiaPZaPX674rPpi+oFM84LVV1/didTaQKPcc6XyPG20AgEINDYBBKzG9gD3h0AVCaRVwKoEomJ2tKqEHbQJgUoT+GybLhW9xRKTn6lo+02lcQlOyizzS1ujdeJqjYFehpXBkWQDhVpjUM7+pEXAKmefc7XF93u1SHMfCEAAAtUngIBVfebcEQKNRgAB60/0THAbbRhy4yoTQMCqMvAst/NZW9l2RvMbR2y//faxO6OG0YvCrFCNHNUfVL0vZbJFj2jB/rjPC7sDZ0UJIGA1HA98v/NxiFWNAAAgAElEQVR8QAACEKhdAghYtetbegaBeQggYCFg8Vg0PQIIWGH43O9C+MYbb7h6c1qeqqVE0Y0PVE8uurNiGJYnt8JvqBDdHEEbMGgZoZb+SeDSJgjRWl/J78IVngACFgIWTwMEIACBpkIAAaupeJp+QsDMHnphrp096eeKsThom5a2W5cWFWu/nA3zC205adJWyAQqKWDVtV/KFrv5vpC7H4xt+Qqiy9DMYuzBGJ/QkEI2VMgstp7wFpweIVBpAWu+jndasyV6p4Y53++pcRWGQgACEEhMAAErMTIugEB6CfzPT2aj7vzRXnjv97J3YuX2dXbBwNa2wPxlb7oiDTLBrQhWGg2QwE8PTbLvzjml7JY1a9vWFhpxkrXcbIuyt12rDUrEUpbV+PHj6wuQa+MDFYvfY489bKONNpqnGHtaWfgNFbTDp5ZPaoMMFeJXsfW4DRjS2s8g7J77tc3919Zm//NC2c1ptsjmNl+nKWVvt5IN8v1eSbq0DQEIQKBxCSBgNS5/7g4BCEAAAhCAAAQgAAEIQAACEIAABCCQhwACFkMEAhCAAAQgAAEIQAACEIAABCAAAQhAIGgCCFhBuwfjIAABCEAAAhCAAAQgAAEIQAACEIAABBCwGAMQgAAEIAABCEAAAhCAAAQgAAEIQAACQRNAwAraPRgHAQhAAAIQgAAEIAABCEAAAhCAAAQggIDFGIAABCAAAQhAAAIQgAAEIAABCEAAAhAImgACVtDuwTgIQAACEIAABCAAAQhAAAIQgAAEIAABBCzGAAQgAAEIQAACEIAABCAAAQhAAAIQgEDQBBCwgnYPxkEAAhCAAAQgAAEIQAACEIAABCAAAQggYDEGIAABCEAAAhCAAAQgAAEIQAACEIAABIImgIAVtHswDgIQgAAEIAABCEAAAhCAAAQgAAEIQAABizEAAQhAAAIQgAAEIAABCEAAAhCAAAQgEDQBBKyg3YNxEIAABCAAAQhAAAIQgAAEIAABCEAAAghYjAEIQAACEIAABCAAAQhAAAIQgAAEIACBoAkgYAXtHoyDAAQgAAEIQAACEIAABCAAAQhAAAIQQMBiDEAAAhCAAAQgAAEIQAACEIAABCAAAQgETQABK2j3YBwEIAABCEAAAhCAAAQgAAEIQAACEIAAAhZjAAIQgAAEIAABCEAAAhCAAAQgAAEIQCBoAghYQbsH4yAAAQhAAAIQgAAEIAABCEAAAhCAAAQQsBgDEIAABCAAAQhAAAIQgAAEIAABCEAAAkETQMAK2j0YBwEIQAACEIAABCAAAQhAAAIQgAAEIICAxRiAAAQgAAEIQAACEIAABCAAAQhAAAIQCJoAAlbQ7sE4CEAAAhCAAAQgAAEIQAACEIAABCAAAQQsxgAEIAABCEAAAhCAAAQgAAEIQAACEIBA0AQQsIJ2D8ZBIB0EOnfu7AydNWtWOgzGSghAoMkQ+Ne//uX62qlTpybTZzoKAQikgwDxKR1+wkoINEUCocYnBKymOBrpMwTKTAABq8xAaQ4CECgbgVAnYGXrIA1BAAKpJUB8Sq3rMBwCNU8g1PiEgFXzQ48OQqDyBBCwKs+YO0AAAsURCHUCVlxvuAoCEKglAsSnWvImfYFAbREINT4hYNXWOKM3EGgUAghYjYKdm0IAAgUQCHUCVoDpnAIBCNQ4AeJTjTuY7kEgxQRCjU8IWCkeVJgOgVAIIGCF4gnsgAAEMgmEOgHDUxCAAASIT4wBCEAgVAKhxicErFBHDHZBIEUEELBS5CxMhUATIxDqBKyJuYHuQgACMQSITwwLCEAgVAKhxicErFBHDHZBIEUEELBS5CxMhUATIxDqBKyJuYHuQgACCFiMAQhAIEUEQp0/IWClaBBhKgRCJYCAFapnsAsCEAh1AoZnIAABCBCfGAMQgECoBEKNTwhYoY4Y7IJAigggYKXIWZgKgSZGINQJWBNzA92FAARiCBCfGBYQgECoBEKNTwhYoY4Y7IJAigggYKXIWZgKgSZGINQJWBNzA92FAAQQsBgDEIBAigiEOn9CwErRIMJUCIRKAAErVM9gFwQgEOoEDM9AAAIQID4xBiAAgVAJhBqfELBCHTHYBYEUEUDASpGzMBUCTYxAqBOwJuYGugsBCMQQID4xLCAAgVAJhBqfELBCHTHYBYEUEUDASpGzMBUCTYxAqBOwJuYGugsBCCBgMQYgAIEUEQh1/oSAlaJBhKkQCJUAAlaonsEuCEAg1AkYnoEABCBAfGIMQAACoRIINT4hYIU6YrALAikigICVImdhKgSaGIFQJ2BNzA10FwIQiCFAfGJYQAACoRIINT4hYIU6YrALAikigICVImdhKgSaGIFQJ2BNzA10FwIQQMBiDEAAAikiEOr8CQErRYMIUyEQKgEErFA9g10QgECoEzA8AwEIQID4xBiAAARCJRBqfELACnXEYBcEUkQAAStFzsJUCDQxAqFOwJqYG+guBCAQQ4D4xLCAAARCJRBqfELACnXEYBcEUkQAAStFzsJUCDQxAqFOwJqYG+guBCCAgMUYgAAEUkQg1PkTAlaKBhGmQiBUAghYoXoGuyAAgVAnYHgGAhCAAPGJMQABCIRKINT4hIAV6ojBLgikiAACVoqchakQaGIEQp2ANTE30F0IQCCGAPGJYQEBCIRKINT4hIAV6ojBLgikiMDmh0+1Fu03SJHFmAqBhgQWbdvMendqYYO6tgBNjREIdQJWY5jpDgQgUAQB4lMR0LgEAhCoCoFQ4xMCVlXcz01qhcDcuXOtrq7O/eH4kwACFqOhVgj037SFDdmiZa10h36YWagTMJwDAQhAgPjEGIAABEIlEGp8Sr2A9f3339vEiRPt7rvvtpkzZ9q7775r7dq1s6233tp23XVX69mzp7Vt2zbUcdGk7Pr555/tpptusiuvvNL5Sn4aPXq0HXLIIRXn8NRTT1nXrl3tgAMOsAsuuMBat25tX3zxhQ0YMMA+/vhju+2222yNNdawH3/80Y444gi74oorbNq0abbZZps5237//Xd79NFH7dprr7WLLrrIFltsMffv2c6veIcCuwECVmAOwZyiCSgT687hbYq+ngvDIxDqBCw8UlgEAQhUmwDxqdrEuR8EIFAogVDjU2oFrD/++MMeeughO/zww+3111/P6gcJEGPHjrUNNmB5U6GDtVLnXXPNNbbffvs1aP7WW2+1PfbYo1K3rG+3VAHLi11qUCIcAlZDlyFgVXwIc4MqEUDAqhLoKt4m1AlYFRFwKwhAIFACxKdAHYNZEIBAsBnsqRSwJF7dcsstNmzYMDe0lFWjv3fo0MGaN29uv/zyi7322mt23nnn2fXXX28bbbSR/eMf/7C11lqLodiIBE499VQ78cQT7dJLL7WhQ4c6XzXmEZeBlc2ebAJWY9of0r0RsELyBraUQoAlhKXQC/NaXhDD9AtWQQACLHFmDEAAAuESCHX+lEoB64UXXrA999zTfvjhBxs/frxtueWW1qxZs3m8r+WFI0aMcIJJdOlYuMOkdi0LcakdAlb5xhsCVvlY0lLjEFDmVZ8uLWzPTSji3jgeqNxdQ52AVa7HtAwBCKSFAPEpLZ7CTgg0PQKhxqfUCViqo3T88ce77CrVUtKStDjxyg+xd955x/r16+fqHN1zzz223nrrNRh9c+bMsXHjxtn999/vliKqDtKOO+5ohx56qK244ooNztXnWu621FJL2Q033GCzZ8+2M88806ZMmeKuO+igg1xmkeorqd0xY8bYhAkTXBu77babHXfccQ3azGxvxowZds4559jUqVNde3vvvbcNGTLEllhiiVhxTrW/7rrrLnf/L7/80mWgKdtM2Wjdu3dvUGg8uoROWVBaunfjjTfac889V3+v/fff39Wl0iHxT7WpdN2dd95pHTt2nMcGDWrVGOvbt6+dffbZ1qpVq9gnW0vuBg4cOM9nUVHR1zIrtD++sc8++8y0NPH22293fRED1T477LDDGrAuZQmhzxyLdmDdddd1dbNWWGGF2JpZ/lyJZMoWFMMnnnjC2bfNNtu48SWmmWNXQp/Gqfokvy644IKuDpfG+U477ZSVcWOH1M6dOzsTZs2a1dimcH8IQAACDQiEOgHDTRCAAASIT4wBCEAgVAKhxqfUCVgq0t6/f3/77bffnDCw0kor5fS5zvvkk09s8cUXt5Yt/9xZSssQVfj9yCOPdIXfMw8JDeeff77tsssu9SKDF5wkKP3tb3+zk046yb777rsGl0rI6dSpkxOzMmtzSYiQaOSFsULa0zUSMyRo+UP9kQByxx13xPZdosfll1/uhDsvkHgBR9lqKkguMSXzkBCl4uWLLrqo+8gLT1dffbUT0jIPFUMXP4l0Eo2yHfkErG+//TZxf3SvJ5980iS6xdVAk/+uu+46J+TpaAwBS3aJm+6dechHEjglNvqllNGMwTiWqvemaySQhnYgYIXmEeyBAAQ8gVAnYHgIAhCAAPGJMQABCIRKINT4lDoBK06IKMbpfhniBx98YMccc4zLNpJw89VXXznB6JRTTnHZSMqc8S/nXnBS5pUEknPPPddla7Vo0cJuvvlm18YCCyzgrlOmlv5/kUUWsVdffdVl6Tz88MNOWFLmkY5oe/r/o48+2glCyvBS5tgJJ5zgRLpoppIEOe3cp6wgZXtJRFtmmWVcex9++KFdeOGFzi5l+aj+19JLL91AwNH/SBQ77bTT3K58Oh544AEnIEnIu/fee61Xr14N7Ft//fXt4osvbrCb4zfffOOygt5///2ChMRsSwiL7c9///tfGzRokD322GP13NRXiWHKzJP/JNZdddVV1r59+5IELMFIWsRdmWHy2+TJk52YKb7y06+//upsGTVqlGkMKpOvd+/ejrcyriSYbr755m6nxFVXXdUktD7zzDNus4JXXnnF+crvjFjMuK/UNQhYlSJLuxCAQKkEQp2AldovrocABNJPgPiUfh/SAwjUKoFQ41PqBCyfzSOBQiJAMUdUNJEQNHLkyAYFxefOneuWBqp9/ZFINN988zUQnDKXLyoT6+CDD3aCRFy9LW/3scce68SnzPYkcih7q23btvVd0rJHiUT//ve/3bKyLl26OJFqwIABJkEoLgPNL5n86aef3BI3n7nlhT+JPL4tfyOJJKeffrrrqzJ8ZKMOLddUDbFHHnnEZXutvfba9bYVunzQX5BNwCq2P35Hw6OOOsrZHl2+6O3W7pMSDbfddtuqC1haCqllo3HjS0y8gKoln14cPOOMM9wyU2WODR48uMHQVmacsrWUFSgxNLQDASs0j2APBCDgCYQ6AcNDEIAABIhPjAEIQCBUAqHGpyYpYCnLStk7b7zxRtb6TtHlfcqu0rJB/29agqeaS2uuuWb9eJMoJgFIIkScABGXOebb+89//pM1s8Yv04tmbuUa5D5TSMJQ1EZ/f2WMSWTzywR9W9mEQS/EZC4j9HZFM7Zy2VVsEfe4/kick3Cl4vxeoMr34JeyhFBtJ8nA0i6YEkVVZ0x1yrSkNPPQBgTDhw+3mTNn1vtJgqM2J1B9LdUpUwZZpp/y9bOxPn+k+4a2Xot5N1JoLHu4b+UJ1C26mLXu1cfaDJp3eXHl784dIFA4gVAnYIX3gDMhAIFaJUB8qlXP0i8IpJ9AqPEpdQKWf8kvJQPrrbfeckKB6mJJuFlsscXmGWFxO9TFiVrRC32xb9WX0jKw6JFLwFLWlUQyLUvMPJT9tN1227ksMP2JFv2WkKalfFr6pyV1zz77rD3++OP19a2mTZtWv9ws39LLbAKWrzm2+uqr12cK+eWDEsmy2Z3Zj0IErEL74wVILf+MZpnlChPVFLC8fdoYoJDD+0m1zZS9J1HQH8rQUn2xPn36uNppdXV1hTRZ9XMQsKqOPJgbtum/t7Xd96Bg7MEQCGQSCHUChqcgAAEIEJ8YAxCAQKgEQo1PqROwtFOfBB3VmLrooousTZs2iX0e3f2vGAFLNarirvMCVlQ48sblErCytadr465TsW8tYVT/4wrQ+3uWQ8DymWVaduiXEfrlgxIBtdQyWhw/mzNyCVhJ+xMnLuYbBNUUsLx9Dz30UD6z3OdRP6l2lup2yb+ZvtUuhFpCuNpqqxXUbjVPQsCqJu2w7tVskXa2+J0PhmUU1kAgQiDUCRhOggAEIEB8YgxAAAKhEgg1PqVOwMpXMyluAEhsOu+881xR9b322ssVSC8lA6vcApaWiclGX4w92gefgeUzzqI71WknO9XF2njjjd21G2ywgStYrnpaEk/KIWDJFm+DX0aYdPmg2sgmYBXTn7QIWKphVmiGWOa41TLE559/3vlRmVxaaqhDRd5VD0tLWkM6ELBC8kZ1bUHAqi5v7pacQKgTsOQ94QoIQKDWCBCfas2j9AcCtUMg1PiUOgErWoA9s5B63HDRrnTaAU478k2YMMEtxyqkBtbLL79sffv2tWWXXdYtk4vWwCq3gKV6SNrtsGPHjvN0wYtFvq6WMol22GEH22qrreySSy5x9kUPv+Rv+vTpZROwPvroI1dUfLnllnNFyVVE/PPPP88qusX5IZuAVUx/ojWw4pZrxt2/mhlYxdToyhXqVGT/xRdftP3339/tRKi6XxItQzoQsELyRnVtYQlhdXlzt+QEQp2AJe8JV0AAArVGgPhUax6lPxCoHQKhxqfUCVgaEn4HNwk/48ePd8Wuo7Wh/LDRbnRacqWd3Xr16uWWZilDKckuhBJr/DK5fEsPi11COHv27Njd6lTXSsXmlcnjl+/l2oVRQoc+1zU6ypWB5Xndd999bodCFatXTSa/m2Ihj2k2AavY/uTahVD2RHcBPP74402CXteuXRvsEBmXyZXNziRF3HV/b5+Ev3HjxtlCCy3UAJP3rcawdpPU7pAqTK8C+3fffbdtvfXWDc73Rd+V0YWAVciI45xKE3BF3Pv0szZ7NNwxs9L3pX0IJCUQ6gQsaT84HwIQqD0CxKfa8yk9gkCtEAg1PqVSwJJQo5f+YcOGufGhZYFDhw51uwKqHpOWXz3zzDNulzqdp+LoymDq3r17/XjyIpgKgR9zzDFueaGW8ik7S+KDluy1a9fOZUZ17tzZXVdJAUvLAbXznLJs9HcVmv/73//uxAwJcKNHj7bmzZvblClT3DKyv/zlL6bsrA033NDmm28+09JKCSXq83fffVdWAUuN+UwpFafXkrZCd//zwLMJQ8X2xwtAs2bNchlhBx98sBMn5ftHH33U7QL49ddf1/uvXBlY2jFSGXl+TGTrl0TH/fbbz7Hq16+f898qq6xiKlT/0ksvufEl344ZM8ZGjBjhfOhFt80228zOOecct3uhxrOWWeqeErgk1nohNqTg6HnIHxwQgAAEQiIQ6gQsJEbYAgEINA4B4lPjcOeuEIBAfgKhxqdUCljCLSFASwIlPuUqZL7uuuu6pXabbrppgywtiWASEI488sjY6yV6KXtLYpHP7qqUgKXsnPXXX9/Gjh07z0hSNpXqd/maR9GaUZknS3BTVtS///1vJ8JpNztlnnkBKjMDKXp9rkwonSdhb8iQIY7ZFltskWj5oK4vpAZWkv7o3KefftoOPPBAUwZb5iERUAKfxE0Jf6UKWFH7dS9lTE2cONEJiRLQVJcqs3i/HnoJa75+VaaNSXyra+OE2GjB+BtvvNEGDBjQ4DZ+zIpRrs0F9JwUW69LN0TAyv8lwBkQgEDjEAh1AtY4NLgrBCAQEgHiU0jewBYIQCBKINT4lFoBy8P99NNPTTvkSUzQMrEvv/zSZU5JsFLmS+/eva1t27ZZR+OcOXNc5pIyZfSyv8Yaa9iOO+7o6matuOKKsWJAuWtgqT0thVQ9J+0sKMFDS8gkzmjnuVatWjWwQyKWCqorq+y5555zwoZqe/ksNIlMu+22m1vqd9JJJ7nsnjgBJ4mAJcFPgpCygKLtFvqY59uFMGl//H21a5/Euttvv72exTbbbOP8p5piXnwsVcDS/d58803TcsQHH3zQWrRo4bL7unXrllXA0jUSmHSeMvnkXwlryrBSdlacb7XsddKkSXbttdfWj2eNSdVjk4CYOSYRsAodgZwHAQg0VQKhTsCaqj/oNwQg8CcB4hOjAQIQCJVAqPEp9QJWqA4vxK58GV2FtFGtc3wdrAsvvDC2RlO17OA+YRIgAytMv2AVBCBgFuoEDN9AAAIQID4xBiAAgVAJhBqfELAaccSkScDyOxEqg0gZT6oXxgEBT2DGFYtY51W/B0glCbRc0uqWG2Z1K51QybvQNgRqjkCoE7CaA02HIACBxASIT4mRcQEEIFAlAqHGJwSsKg2AuNuELmDNnTvX6urqXP0qFRVXIXIt9dNSNg4IRAkgYFVvPNStONLqVjm1ejfkThBIOYFQJ2Apx4r5EIBAGQgQn8oAkSYgAIGKEAg1PiFgVcTdhTUauoA1Y8YM22677ep3NVRBexUr9wXlC+slZzUFAghYVfRyy/bWvNt/q3hDbgWBdBMIdQKWbqpYDwEIlIMA8akcFGkDAhCoBIFQ4xMCViW8XWCboQtY//nPf+yAAw5wReX79OnjMrCWX375AnvHaU2JAAJWFb2NgFVF2NyqFgiEOgGrBbb0AQIQKI0A8ak0flwNAQhUjkCo8QkBq3I+p2UINBkCCFjVczVLCKvHmjvVBoFQJ2C1QZdeQAACpRAgPpVCj2shAIFKEgg1PiFgVdLrtA2BJkIAAasKjlYR9xWGW12HY6pwM24BgdohEOoErHYI0xMIQKBYAsSnYslxHQQgUGkCocYnBKxKe572IdAECHTu3Nn1ctasWU2gt3QRAhBIE4FQJ2BpYoitEIBAZQgQnyrDlVYhAIHSCYQanxCwSvctLUCgyRNAwGryQwAAEAiWQKgTsGCBYRgEIFA1AsSnqqHmRhCAQEICocYnBKyEjuR0CEBgXgIIWIwKCEAgVAKhTsBC5YVdEIBA9QgQn6rHmjtBAALJCIQanxCwkvmRsyEAgRgCCFgMCwhAIFQCoU7AQuWFXRCAQPUIEJ+qx5o7QQACyQiEGp8QsJL5kbMhAAEELMYABCCQIgKhTsBShBBTIQCBChEgPlUILM1CAAIlEwg1PiFglexaGoAABMjAYgxAAAKhEgh1AhYqL+yCAASqR4D4VD3W3AkCEEhGINT4hICVzI+cDQEIxBBAwGJYQAACoRIIdQIWKi/sggAEqkeA+FQ91twJAhBIRiDU+ISAlcyPnA0BCCBgMQYgAIEUEQh1ApYihJgKAQhUiADxqUJgaRYCECiZQKjxCQGrZNfSAAQgQAYWYwACEAiVQKgTsFB5YRcEIFA9AsSn6rHmThCAQDICocYnBKxkfuRsCEAghgACFsMCAhAIlUCoE7BQeWEXBCBQPQLEp+qx5k4QgEAyAqHGJwSsZH7kbAhAAAGLMQABCKSIQKgTsBQhxFQIQKBCBIhPFQJLsxCAQMkEQo1PCFglu5YGIAABMrAYAxCAQKgEQp2AhcoLuyAAgeoRID5VjzV3ggAEkhEINT4hYCXzI2dDAAIxBBCwGBYQgECoBEKdgIXKC7sgAIHqESA+VY81d4IABJIRCDU+IWAl8yNnQwACCFiMAQhAIEUEQp2ApQghpkIAAhUiQHyqEFiahQAESiYQanxCwCrZtTQAAQiQgcUYgAAEQiUQ6gQsVF7YBQEIVI8A8al6rLkTBCCQjECo8QkBK5kfORsCEIghgIDFsIAABEIlEOoELFRe2AUBCFSPAPGpeqy5EwQgkIxAqPEJASuZHzkbAhBAwGIMQAACKSIQ6gQsRQgxFQIQqBAB4lOFwNIsBCBQMoFQ4xMCVsmupQEIQIAMLMYABCAQKoFQJ2Ch8sIuCECgegSIT9VjzZ0gAIFkBEKNTwhYyfzI2RCAQAwBBCyGBQQgECqBUCdgofLCLghAoHoEiE/VY82dIACBZARCjU8IWMn8yNkQgAACFmMAAhBIEYFQJ2ApQoipEIBAhQgQnyoElmYhAIGSCYQanxCwSnYtDUAAApsfPtVatN8gEYglF25m23dsYYO7tUh0HSdDAAIQSEIg1AlYkj5wLgQgUJsEiE+16Vd6BYFaIBBqfELAqoXRRR8g0MgEihGwvMm7btjCDt62ZSP3gNtDAAK1SiDUCVit8qZfEIBA4QSIT4Wz4kwIQKC6BEKNTwhY1R0Hwd7tjz/+sLlz51qLFmTDBOukBIZV25+lCFjKxLr54DYJesepEIAABAonEOoErPAecCYEIFCrBIhPtepZ+gWB9BMINT4hYDXi2Prxxx/t73//u33yySfWpUsX69atm3Xq1Mnmm2++rFb9/PPPNm3aNJs6dar776mnnmqbbLJJSb347LPP7LzzzrN1113X+vXrV1JbIV38xRdf2IABA+zjjz+22267zdZYY4285onniSeemPM8tSPme++9t/NZXV1d/fny6RFHHGFXXHGF889mm22W957ZTijGfrXVGP4sScBaqJndfAgCVtEDhQshAIGcBEKdgOE2CEAAAsQnxgAEIBAqgVDjEwJWI46YqNghMzbddFO7+eabrUOHDlmteuaZZ2znnXe2jz76yJ1TqkiiNm666SYbOHCg3XjjjU7wqZWjGAGoEAHL81lwwQVt1KhRTrBq3ry5++cQBKzG8GcpApZqYO3VjSWEtfLc0Q8IhEYg1AlYaJywBwIQqD4B4lP1mXNHCECgMAKhxicErML8V5GzomLHHnvs4bKEHn74Ydt2221j76dlYRdccIETuRZddFGbPHkyAlYOz5QiYGUTBuUDZcxdd911dvrpp1u7du3szjvvtM6dO5d9jBRjf2MJksUIWEsu1Mx6rNsc8arsI4cGIQCBKIFQJ2B4CQIQgADxiTEAAQiESiDU+ISA1YgjJipgXXzxxXbJJZe47CplAcUtI/zqq69syJAhtvrqq9uXX35pV111FQJWlQUsfzsvJh511FF2/vnnuyysch9pErC8gDdr1qxyY3bvkssAACAASURBVKA9CEAAAiURCHUCVlKnuBgCEKgJAsSnmnAjnYBATRIINT4hYDXicIsKWA888IDLrNLSwOuvv96WXnrpeSx76qmnbNddd3VL/SZMmJC1zpKED31+9913m6757rvvXP0n1Ws65JBDrGPHjtasWTN7/fXXTZlfs2fPbnCvU045xS2N84fqbj322GM2fvx4mzJliv3666+uttN+++1nO+20k7Vq1ar+XN+nOXPm2JVXXumuGTdunC2xxBJ26KGH2l577WVHH310ve2qH6XPH3roIdfu1ltvbYcffrhtvvnmzsboIdHotddec5zuv/9+e+6559zHG2+8sfXu3duJe7qPP4oRgPwSwkKWZvqlelFe+ZYQisvYsWPtrrvuciLk9ttvbyNHjrS2bds6X6gvyrJr3bq1ZdqvWl4XXnih84Eyv3r06GHHHnusrbjiiq7LhfhT9t1zzz12zTXXuHa0DDKbL5M8GghYSWhxLgQgUE0CoU7AqsmAe0EAAmESID6F6ResggAEzEKNTwhYjTg6M8UO1bc66aSTnPAkISdTvNGSNQlSKhA+ZsyYWAFLIoaEHJ0Xd6i+lpa/de/evSDB4/vvv7fjjz/eLrrootj2Bg0a5ArAe+HI9+mVV16x9ddf34k1/rj33nvd8khf5Fx1t/RvEtiih0SVG264wYlS/pB4pSWWBx98sBN+4g6dLzZLLrmk+7iSApZ2bJSv5IdoBlYuAevJJ5+0/fff33GPHvKJfCbRMU7A+vDDD53Qdfnll8/DSsKkhDQV/88nYMmXI0aMsEsvvTSWn4RD9UfiWdIDASspMc6HAASqRSDUCVi1+s99IACBcAkQn8L1DZZBoKkTCDU+IWA14sjMFDvmn39+69mzpx100EFONIpmICkza/DgwU54kgCkpWuZO91JoFCG1bXXXuvEleHDh7taWb///ru9/fbb7t9uueUWt3ueliwq60dHtqLfv/32mxNnJHoo00q780mUUtaUMonOOussl2UlWySuKRMr2icJM1oWucMOO5hs84XOvYAloUp/lyjVvn17l30mG7U0sk+fPnb11Vfbwgsv7Gx8+eWXrW/fvvbDDz84UUyCTsuWLe2XX36xRx991GUxKZNM10gMqpSAJeHq3XffdWKS+C+33HJ26623uqw2HdkErE8//dSGDh1q9913n8tAO/LII22ppZYyiVMSjbyodMABB8yTgaXsNLESfwlg+vtbb73l2CkTTVlY0WWn2fypjKtddtnFZbcpy2vVVVc1CYMSTiVeSXRUJmAxOyciYDViIOHWEIBATgKhTsBwGwQgAAHiE2MAAhAIlUCo8QkBqxFHTKbY8Ze//MWJL/p3ZSAtvvji9dZJfOjfv79berbBBhvUZzFFl7q98MILTvhZZ5113BIxiVfRw+9gKLFFIsdiiy2WU8B65513rF+/fs4OCUMSXKLHt99+65YFPvvss3bHHXfY2muv3UDAyRRWMgWeww47zM4+++wGSxB9FpHELglDEll0SCwaNmyYy/aScBMV96L1qKLL+UrJwCpkWGgZnwQ6Lf3z9mQTsOS33XbbzYlYEo+8eKj7eI5aOppNwJJAJZHOi4C6Tll2Ege1lDAq9mUTsM444ww77rjjXAaexNDo4fkWW8/rke4b2notGi75zGRYt+TS1rrHTtZm8NBC8HIOBCAAgbIQCHUCVpbO0QgEIJBqAsSnVLsP4yFQ0wRCjU8IWI047DLFjk033dRlMknUiWbCKBNq9OjRTiiSsCXxw2cxFVKryXfRi0Na7qc6Un7ZXzbBQ9lCWpaXS9SQ6KK6Vl4UifZJApTEneiR7/NiRCe17/ugDC79kaBUTFu+BlauYaEstB133NGJjb7+lD8/TsBSlpjEJwlX2XaZ9AJXnIA1ffp0d52WF0YP708Ji4UIklqCueeee9q6667rsrm23HLLeUTOYh+HQgQs33brXfa0BQ4+sthbcR0EIACBRARCnYAl6gQnQwACNUmA+FSTbqVTEKgJAqHGJwSsRhxecWKHz6o5+eST6zONossHtbTwp59+yitgaanb119/bcqi+uCDD+zpp5+2yZMnu8LnEjAkZqh+UlT8UXH4AQMG1BPxGTuFIPKZT/mKmOf7vBDRSW3oPPXtjTfesKlTp9rjjz/ulvbFCUAqfh7tb67+xBVxV4aX7nXCCSfYpEmTXNaZBCkt5cs84vqn3SNVK0x+yGaHz57baqutshZx9/7y90wqYH3yySeOj+qO+WOjjTZyGwMoc09inJaHFnMkEbCUibXYTX/aUMz9uAYCEIBAoQRCnYAVaj/nQQACtUuA+FS7vqVnEEg7gVDjEwJWI46sOLFDNZEkImn5n18G+Mgjj7jlZz4rK5cI9Nlnn7md6lSjKVux80IFrEKykTy+SgtYEpEkvp122mmuyH22oxIClr9XVABSnTJlykWXAuq8ON8UIsp5MSrXLoSlCliyT+NDNcZUu0yCX/RQnTNl26222mqJn4pEAlb7pWyxm+9LfA8ugAAEIFAMgVAnYMX0hWsgAIHaIkB8qi1/0hsI1BKBUOMTAlYjjrI4sUPLBUeNGuUKsU+cONHWW2899/8Sb3xdrGwCVlRgUX0mLUns0qWLLbPMMm6XOh0q4K6jkAwsL2BlZmblQpYvwyrf59nEnieeeMItVZToIiFnk002sTXXXNNWX311V1hen6tvlRSw1O9XX33V9tlnH5s5c6adeeaZroB9tC5VyBlYUb9pWePzzz9vKhCvQvDqjw4VeVc9LL+8tNDHI4mA1WbQftZ2r/0LbZrzIAABCJREINQJWEmd4mIIQKAmCBCfasKNdAICNUkg1PiEgNWIwy2bmBOtPaUaUsrI2nrrret3Jsx2na8DdeCBB7odAjOXuGkQapdD7fhXiIDlaybFFWPPhi2fQJXv8zgBy1+jul3arU/F7DOXuqm+lHb2q7SApUww7eSogvISCcU8umtfsTWwvM+T2J90CWE2n6lPL774otvhUDsRxtXbyveYFCJg1bVfyubvsRPiVT6YfA4BCJSVQKgTsLJ2ksYgAIFUEiA+pdJtGA2BJkEg1PiEgNWIwy+bmKMsI4k0q6yyivXq1cv23XffBkXds12XK2NKNbGUMaRsrkKXEL788svWt29fR0gF2bV7YfRQmyqYPmbMGJswYYKrpZRPoMr3eZyAlW8Jnmpc7bfffi6TKIkAFOf6uBpYmed9//33rgaZluKJjzKW/I6P+XYhVMaWCvW3atWqvtloe0nsTyJgqW6a7q0sPi3BlCAaPX744QcbPny4EzaLEbA6d+7smps1a1YjPlHcGgIQgMC8BEKdgOErCEAAAsQnxgAEIBAqgVDjEwJWI46YbGKH//cnn3zSll12WZdJ5ethydxs1+kcCTnaIe+8886rr2X09ttvu9pR2jFQRzYB6+ijj3bneXElU/SSAKYi4y1atDAtV7zssstcwXHtZicxR5ld+QSqfJ/HiVUSeA455BC3rFKCmYQWCUZaBqfi7Squrh0adSQRgIoVsLxQo8LnEhslCilLTjsfZuvfp59+akOHDjVlWqkQ/2GHHeZ4qUC/6k6de+65ie3PJ2Bl+tPvdKiMsXPOOcctK23ZsqWJr7LbJHBFfZnk0UDASkKLcyEAgWoSCHUCVk0G3AsCEAiTAPEpTL9gFQQgYBZqfELAasTRmUvM8csBZZ7EKGX8SCDJJWDF7TLnu6e6URJ61O7s2bNdfS1fF8vvfPjdd9+503UviVUSN1QIXjvuSaCKOySGSchSTapctvlrixGwdG20BlamHarbpCL3WjrZo0cPu/rqq23hhRd2OxVKWCp1F8K4fqtWmYSnESNGmHbyk4il4ue5+idBUsv0JDxFjw4dOjjxSIxVt0yiYOvWrfPan03AyubPX3/91dmrZZhxh+y47rrrrHv37omfCgSsxMi4AAIQqBKBUCdgVeo+t4EABAImQHwK2DmYBoEmTiDU+ISA1YgDM5fY4Zfvff3113bPPfe4YuyFiEDaZW7cuHF2++23O6FEwtXAgQNt8ODBtvzyyztxRGKJRJ4hQ4a4JpVppewtfaZrVAx97Nix9TW0fv75Z3vsscds/PjxNmXKFCdqqXD67rvv7tqIFvzOJ1Dl+zyb6OR3IVSmkgqPywYtg9Pyyt69e7tsLNny2muv2R133GFrr712XgEozvWFLCH010WXLh533HE2evRok0gkAVDLCqdNm9agPpaumzNnjmOrbCj1Yfvtt3cCobh07do1UQZZNgErlz/ly0mTJrlstunTpzsbNEa0FFL8VlxxxaKeCASsorBxEQQgUAUCoU7AqtB1bgEBCAROgPgUuIMwDwJNmECo8QkBqwkPSroeDgFlZynzKUnB/HCsN5txxSLWedXv402av4PVLbOX1a00KiSTsQUCEGgiBEKdgDUR/HQTAhDIQYD4xPCAAARCJRBqfELACnXEYFdNEfCZXZdffrnLsooe0WL4cZ+nAUROAev/O1C3/KFWt/r5aegONkIAAjVEINQJWA0hpisQgECRBIhPRYLjMghAoOIEQo1PCFgVdz03gIC5JYOq06WaYb4YvmqMffXVV2755imnnGIrr7yy2wVQS/rSdhQiYNn8Haz5Zm+lrWvYCwEIpJxAqBOwlGPFfAhAoAwEiE9lgEgTEIBARQiEGp8QsCribhqFQEMC2ukvXwF1FYVXQXpfrD9NDAsTsFaw5pu9naZuYSsEIFADBEKdgNUAWroAAQiUSID4VCJALocABCpGINT4hIBVMZfTMAQaEvAF1FVAXzsFatdHFcPfcccdSyqgHgLnQgQs1cCqW/nEEMzFBghAoAkRCHUC1oRcQFchAIEsBIhPDA0IQCBUAqHGJwSsUEcMdkEgRQRyF3FfweqW3gvxKkX+xFQI1BKBUCdgtcSYvkAAAsURID4Vx42rIACByhMINT4hYFXe99wBAjVPoHPnzq6Ps2bNqvm+0kEIQCBdBEKdgKWLItZCAAKVIEB8qgRV2oQABMpBINT4hIBVDu/SBgSaOAEErCY+AOg+BAImEOoELGBkmAYBCFSJAPGpSqC5DQQgkJhAqPEJASuxK7kAAhDIJICAxZiAAARCJRDqBCxUXtgFAQhUjwDxqXqsuRMEIJCMQKjxCQErmR85GwIQiCGAgMWwgAAEQiUQ6gQsVF7YBQEIVI8A8al6rLkTBCCQjECo8QkBK5kfORsCEEDAYgxAAAIpIhDqBCxFCDEVAhCoEAHiU4XA0iwEIFAygVDjEwJWya6lAQhAgAwsxgAEIBAqgVAnYKHywi4IQKB6BIhP1WPNnSAAgWQEQo1PCFjJ/MjZEIBADAEELIYFBCAQKoFQJ2Ch8sIuCECgegSIT9VjzZ0gAIFkBEKNTwhYyfzI2RCAAAIWYwACEEgRgVAnYClCiKkQgECFCBCfKgSWZiEAgZIJhBqfELBKdi0NQAACZGAxBiAAgVAJhDoBC5UXdkEAAtUjQHyqHmvuBAEIJCMQanxCwErmR86GAARiCCBgMSwgAIFQCYQ6AQuVF3ZBAALVI0B8qh5r7gQBCCQjEGp8QsBK5kfOhgAEELAYAxCAQIoIhDoBSxFCTIUABCpEgPhUIbA0CwEIlEwg1PiEgFWya2kAAhAgA4sxAAEIhEog1AlYqLywCwIQqB4B4lP1WHMnCEAgGYFQ4xMCVjI/cjYEIBBDAAGLYQEBCIRKINQJWKi8sAsCEKgeAeJT9VhzJwhAIBmBUOMTAlYyP3I2BCCAgMUYgAAEUkQg1AlYihBiKgQgUCECxKcKgaVZCECgZAKhxicErJJdSwMQgAAZWIwBCEAgVAKhTsBC5YVdEIBA9QgQn6rHmjtBAALJCIQanxCwkvmRsyEAgRgCCFgMCwhAIFQCoU7AQuWFXRCAQPUIEJ+qx5o7QQACyQiEGp8QsJL5kbMhAAEELMYABCCQIgKhTsBShBBTIQCBChEgPlUILM1CAAIlEwg1PiFglexaGoAABMjAYgxAAAKhEgh1AhYqL+yCAASqR4D4VD3W3AkCEEhGINT4hICVzI+cDQEIxBBAwGJYQAACoRIIdQIWKi/sggAEqkeA+FQ91twJAhBIRiDU+ISAlcyPnA0BCCBgMQYgAIEUEQh1ApYihJgKAQhUiADxqUJgaRYCECiZQKjxCQGrZNfSAAQgQAYWYwACEAiVQKgTsFB5YRcEIFA9AsSn6rHmThCAQDICocYnBKxkfuRsCEAghgACFsMCAhAIlUCoE7BQeWEXBCBQPQLEp+qx5k4QgEAyAqHGJwSsZH7kbAhAIIbA5odPtRbtN4ANBCCQcgKLtm1mvTu1sEFdW6S8J3+aH+oErGYA0xEIQKBoAsSnotFxIQQgUGECocYnBKwKO57mIdAUCCBgNQUv08emRKD/pi1syBYta6LLoU7AagIunYAABEoiQHwqCR8XQwACFSQQanxCwKqg08vR9BVXXGHDhg2zI444ws4880xr2XLeF4p3333X+vfvb9OnT7d1113XbrvtNltjjTVib+/bu/HGG23AgAHlMLFBGz/++KOzVfeZNm2abbbZZjnvkfT8shucp8FTTz3VTjzxxIL6ctNNN9nAgQPtlFNOsVGjRlXb1Ea9HwJWo+Ln5hAoOwFlYt05vE3Z222MBkOdgDUGC+4JAQiERYD4FJY/sAYCEPiTQKjxCQEr8FGqgdOzZ09be+217eabb7YlllhiHouffPJJ6969e/2/33vvvdarV695zvNi0YwZM3KKXKUgSSpIJT2/FNuKuRYBqzBqCFiFceIsCKSFAAJWWjyFnRCAQJoJhPqCmGam2A4BCJSHQKjxCQGrPP6tWCuff/65DRo0yGbPnm0TJ060Tp06zXOvCy64wI488kg76qij7Morr7RDDjnEJLzMN998Dc798MMPXdbV8ssvb5dccoktuOCCZbc7dEEqaYcRsAojhoBVGCfOgkBaCLCEMC2ewk4IQCDNBEJ9QUwzU2yHAATKQyDU+ISAVR7/VqyV3377zS1HO+OMMyxu2d93331nBx98sL3wwgt2/vnnO+Fq/vnntxtuuMEWX3zxBnY99dRTtsMOO9jo0aPdMr9KHAhYLCGsxLiiTQhAoDoElHnVp0sL23MTirhXhzh3gQAEmjKBUF8Qm7JP6DsEIPB/BEKNTwhYKRih9913n/Xu3Tu2Dtbrr79ue+yxh3Xs2NGUiXX66afbrbfeGputpc/POeccu+eee6xLly71Pf/5559t0qRJdvXVV5tELh2qXbXffvvZTjvtZK1atao/1wtUc+bMcdle48ePt3HjxrmljYceeqjttddedvTRR8fWwPrss89clpjuf/nll1u/fv3sp59+iq2ZJTu6du1qBxxwgKtBpT5JwHvuuedcfa+9997b9t9/f2vXrt08Hvz+++/t+uuvt+uuu85mzpxpG220kQ0fPtyJdyNHjrQkSyjLlYH1+++/2xNPPGGXXXaZTZkyxb788ku37FO+Gzx4sLVt23YesdH3X35r3bp1g8/j6m198cUXLsNuxRVXtOOOO85OO+00x23VVVd1DHfeeWeT/8T/mmuucXYoCy+br5M8Gp07d3anz5o1K8llnAsBCECg4gRCnYBVvOPcAAIQCJ4A8Sl4F2EgBJosgVDjEwJWCoakF6mWXnrpeTKrvLil7CtlVXlhQwKRxB9//PDDD07E+eCDDxq04UUlZWzFHVq+eN5559XX3vIC1iuvvGLrr7++jR07tv4y1d7adtttYwUpZYr9/e9/dyKUF6+aNWvmBJW4ou9ewNpyyy3Niz+Z9vXt29cJZYsuumj9R5988okT0u644455uqN/V39fffXVgmuAlUPAkqA2ZswY9yfu2G677eziiy+21VZbrf7jqICXVMBaaKGFnOgo1jo0brT8dM0117QRI0bYpZdeGmvH4Ycf7mzMFMsKeUQQsAqhxDkQgEBjEAh1AtYYLLgnBCAQFgHiU1j+wBoIQOBPAqHGJwSsFIxSv0xQmUN33nmny7bS4ZcXSvx44IEHXCaNlhL26dPHttpqK5eR5cUIv1Ohsn58fay5c+faSSed5EQLXXvuueeaFyKU6XTCCSfYww8/7LKmlNklUSQqOHXo0MHV0lJmk0Sa5s2bO7syBSl9JuFEIllUvNK5+QQsnSPblE2kjCQd6qvEKPUpWrBePM4++2yXfSRRSDZvsMEG7h7amfGYY45xmU/5dmqMDolSBaw//vjDZbYpW0yZY8qA69Gjh2P19ttvO/633HKLZYpxpQhYDz30kMs6U2acaqZ98803LtNKGWC77LKLbb755m5sKDNL9j3zzDMm8UqipB9HSR8LBKykxDgfAhCoFoFQJ2DV6j/3gQAEwiVAfArXN1gGgaZOINT4hICVkpHpC7VH62D5Au/ffvut26FQgpLECi39U8F2/2/q4iOPPOJEnajg8/LLLzvhpGXLlk5EWWuttRrQUKaSlvn98ssvLqNJOyFGBadjjz12nmLxmYLUeuutVy9eKfOnf//+VldXV3+ffAKWsocylzxKdJE4pdpgEt9kh4533nmnflliZn+iQlIxAlaSYXLKKac423R89NFHbomgWMt3Ehajx8cff+z8pZ0k7777btt6663dx6UKWJkZeGpTddQk7mlppWyKHspkGzZsmKujVkx9NASsJCOEcyEAgWoSCHUCVk0G3AsCEAiTAPEpTL9gFQQgQA0sxkCJBHwB9ugOg/rS69mzp/Xq1as+20pCjYq064+yp7Skz4sXqnMVFbWUlbTnnns6AShu18KoUORFj6jgpPpKquEUPaKfP/jgg06YUSZQnHil6/IJWDvuuKPL3IouE9R1cTWg/HLKbP2JClzquzKi8h0+AyvfedHPowKWsuYkHKr+VLadH31flI2lP1paWYqANX36dOf7jTfeuIHZ3t8S8FQTS8szM7km6Wf03Ee6b2jrtWhW7OVcB4FgCdQtupi17tXH2gwaEqyNGJabAC+IjBAIQCBUAsSnUD2DXRCAQKjxiQyslIxNZVSpQLeKfXtBR4XKVTQ9M9smU8hR/SvtVNimTZsGywp9Rk7c7oYeS6ZQlG+Xwejnm266qUlM0XHhhRfaYYcd5sSZbILXtGnT3HJBHcUIOPn6E92xMamAFbUt25CJE9W8aBQVtTKvj+trMf33RdyV1RXXP9UHU100ZeH5Q0sNd911V7fsVMXfo9lxSR4NBKwktDg3jQTa9N/b2u57UBpNb/I2hzoBa/KOAQAEIBDsLl+4BgIQgECo8ycErJSMTS3j0w56yqJSHSwV5Nb/x+046Iu+qyi46i9J0FCm1IEHHtigsLvPLqqUgKW6SxLOVFdJ9stWX7/LY8+XgSXBpdAi5vn64+9VzV0I40StxhKwdF8Vsb/qqqvcDpKqIRY9tOOklhBGi8kX+nggYBVKivPSSqDZIu1s8TsfTKv5TdruUCdgTdopdB4CEHAEiE8MBAhAIFQCocYnBKxQR0yMXV4MkRDUrVs3l5E1//zzz7Mzoc80ev755+3222+3N954w44++ugGBeDVfL6MJZ1TSgbWtddeawMHDrTx48e7IuZDhw51YpSyyCohYOXrT1PPwIoOKQmKGh8q+H7//ffbzJkz3ccq8q56WEsssUSiJwMBKxEuTk4hAQSsFDrt/00OdQKWXqJYDgEIlIsA8alcJGkHAhAoN4FQ4xMCVrk9XcH2/A6DKoSuYt+qD6UC4GeeeaYrxB49fNH3f/7znzZ16lR78803XTbWwgsvXH9avhpY2tVPtbSU2RRXAytuWV1cRtVXX33lMr9UE0uZP6q7VQkBK18NLL8To3ZFrNYSwkJqYF1zzTXOj0lqYPmi69GlifmWEGYbmqp19uKLLzqRUTsRxtXPyjesEbDyEeLztBNgCWF6PRjqBCy9RLEcAhAoFwHiU7lI0g4EIFBuAqHGJwSscnu6gu35HQZ1i/XXX9+OP/54t7OdMrEyD1/0XUv4JE6ooLfOj9agKnQXwk8//dQmTpxonTp1ylp0PZ8g9eijj7psrJVXXtnZrHpLOsq5hNAXaW/evHmDe+g+EmmUTTZo0CArZhfCYmtgFboLobKgojtEerFy2WWXdXYvs8wy9S72gqB2hixUwPrpp5/sqKOOctl60d0OfaOqkzZ8+HAn7CFgVfAhpunUEXBF3Pv0szZ7NNy5M3UdacIGhzoBa8IuoesQgMD/EyA+MRQgAIFQCYQanxCwQh0xMXb5XQH9MjwtH1Q9rMy6UrrUF32XgCLxQlk+ytqKHnPnznVZP2PGjHHF088991zr3LmzO+W5556zE044wYkZEj5OP/10a9WqVdECVvRexx13nMvsktBUTgFLGWNnn322qX1lp6lf66yzjv388882YcIE1x9lYVVTwJLPlPmm7CbtenjOOedYjx49XN/ffvttx/+WW26xvn37uqV7fldAL3xNnjzZnXPkkUeaaorJfi2VlKCocwoVsOTTu+66y3bbbTfna9khQVKZe8pI0+6U8rN2JlSNrPbt2yd6Mvy4mTVrVqLrOBkCEIBApQmEOgGrdL9pHwIQCJ8A8Sl8H2EhBJoqgVDjEwJWykbkI488Ytttt52zWjvHZS4L9N3xRd8ldm2xxRbzZPH481TU22fmxKFQxtJ5551XXxMpyS6EmVlLWsao9t577z2XIbXVVluVVcCS/dpp79BDDzVlJ2UeErbef/99U3ZTtZYQygYJRBLT9CfukD8vvvjiBsXTJXxJ2Bo2bJipdlf06N27t8u623333RMJWLJjxIgRdumll8ba0aFDB7dUtHv37omfCgSsxMi4AAIQqBKBUCdgVeo+t4EABAImQHwK2DmYBoEmTiDU+ISAlbKB6es4TZ8+3dWmylwWGO2OL8B+xBFHxNbJ8ucqQ0m7G0oM09JDHcrSUV0m7UynzCt/lCJgRZfx+WLhCyywgMk+ZR9FBS/Z0bVrV1c7tpUpOAAAIABJREFUq9BdCL2NEmquv/56J8aoOPlGG23klsdJmNl3333drozVFLBk1++//25PPPGEXXbZZTZlyhT78ssvnT3aHXLw4MENCtv7fvhrxo4d665p165dfTF8FeYXnyQZWGrX+1oF9jWGZIcyw5QBNmTIkPqlnUkfCwSspMQ4HwIQqBaBUCdg1eo/94EABMIlQHwK1zdYBoGmTiDU+ISA1dRHZhPqv7LNVABfyxkz60o1IQwV6SoCVkWw0igEIFAGAqFOwMrQNZqAAARSToD4lHIHYj4EaphAqPEJAauGB11T65rP2tIyxUsuucTVjIoequelZZc777xz7OdNjVc5+zvjikWs86rfl7PJ8rXVckmrW26Y1a10QvnapCUIQCA1BEKdgKUGIIZCAAIVI0B8qhhaGoYABEokEGp8QsAq0bFcHg4BvwvhK6+8YieeeKJbEqei6KoHpl0QR44cabNnz866c2M4PUmfJUELWP+Ps27FkVa3yqnpg4vFEIBASQRCnYCV1CkuhgAEaoIA8akm3EgnIFCTBEKNTwhYNTncmmanchU+90RUyF1/2rZt2zQhVajXaRCwrGV7a97tvxUiQLMQgECoBEKdgIXKC7sgAIHqESA+VY81d4IABJIRCDU+IWAl8yNnB05AIpZ2GRw3bpxNnjzZVPReu+tpJ8Z99tnHunXrZnV1dYH3In3mIWClz2dYDIGmQiDUCVhT4U8/IQCB7ASIT4wOCEAgVAKhxicErFBHDHZBIEUE0iBgsYQwRQMKUyFQRgKhTsDK2EWaggAEUkqA+JRSx2E2BJoAgVDjEwJWExh8dBEClSYQtIClIu4rDLe6DsdUGgPtQwACARIIdQIWICpMggAEqkyA+FRl4NwOAhAomECo8QkBq2AXciIEIJCNQOfOnd1Hs2bNAhIEIACBoAiEOgELChLGQAACjUKA+NQo2LkpBCBQAIFQ4xMCVgHO4xQIQCA3AQQsRggEIBAqgVAnYKHywi4IQKB6BIhP1WPNnSAAgWQEQo1PCFjJ/MjZEIBADAEELIYFBCAQKoFQJ2Ch8sIuCECgegSIT9VjzZ0gAIFkBEKNTwhYyfzI2RCAAAIWYwACEEgRgVAnYClCiKkQgECFCBCfKgSWZiEAgZIJhBqfELBKdi0NQAACZGAxBiAAgVAJhDoBC5UXdkEAAtUjQHyqHmvuBAEIJCMQanxCwErmR86GAARiCCBgMSwgAIFQCYQ6AQuVF3ZBAALVI0B8qh5r7gQBCCQjEGp8QsBK5kfOhgAEELAYAxCAQIoIhDoBSxFCTIUABCpEgPhUIbA0CwEIlEwg1PiEgFWya2kAAhAgA4sxAAEIhEog1AlYqLywCwIQqB4B4lP1WHMnCEAgGYFQ4xMCVjI/cjYEIBBDAAGLYQEBCIRKINQJWKi8sAsCEKgeAeJT9VhzJwhAIBmBUOMTAlYyP3I2BCCAgMUYgAAEUkQg1AlYihBiKgQgUCECxKcKgaVZCECgZAKhxicErJJdSwMQgAAZWIwBCEAgVAKhTsBC5YVdEIBA9QgQn6rHmjtBAALJCIQanxCwkvmRsyEAgRgCCFgMCwhAIFQCoU7AQuWFXRCAQPUIEJ+qx5o7QQACyQiEGp8QsJL5kbMhAAEELMYABCCQIgKhTsBShBBTIQCBChEgPlUILM1CAAIlEwg1PiFglexaGoAABMjAYgxAAAKhEgh1AhYqL+yCAASqR4D4VD3W3AkCEEhGINT4hICVzI+cDQEIxBBAwGJYQAACoRIIdQIWKi/sggAEqkeA+FQ91twJAhBIRiDU+ISAlcyPnA0BCCBgMQYgAIEUEQh1ApYihJgKAQhUiADxqUJgaRYCECiZQKjxCQGrZNfSAAQgQAYWYwACEAiVQKgTsFB5YRcEIFA9AsSn6rHmThCAQDICocYnBKxkfuRsCEAghgACFsMCAhAIlUCoE7BQeWEXBCBQPQLEp+qx5k4QgEAyAqHGJwSsZH7kbAhAAAGLMQABCKSIQKgTsBQhxFQIQKBCBIhPFQJLsxCAQMkEQo1PCFglu5YGIAABMrAYAxCAQKgEQp2AhcoLuyAAgeoRID5VjzV3ggAEkhEINT4hYCXzI2dDAAIxBBCwGBYQgECoBEKdgIXKC7sgAIHqESA+VY81d4IABJIRCDU+IWAl8yNnQwACCFiMAQhAIEUEQp2ApQghpkIAAhUiQHyqEFiahQAESiYQanxCwCrZtTQAAQhsfvhUa9F+A0BAAAIQgEANEli0bTPr3amFDeraogZ7R5cg0HgEQn1BbDwi3BkCEAiFQKjxCQErlBFSQ3b8/vvvpj/NmzevoV7RlVwEELAYHxCAAARqn0D/TVvYkC1a1n5H6SEEqkQg1BfEKnWf20AAAgETCDU+IWDlGDQSYZ577jm75557bPLkyTZjxgx39hprrGHrr7++9e7d23r27Glt27YNeOhV17Q5c+bYSSedZPvvv79tttlm1b15Dd/tqaeesq5du9oBBxxgF1xwgbVu3Tqo3iJgBeUOjIEABCBQEQLKxLpzeJuKtE2jEGiKBEJ9QWyKvqDPEIBAQwKhxicErCwj9bXXXrNjjjnGJk2alHMsb7jhhjZ27FjbeOONGfNmduqpp9qJJ55o06ZNQ8Aq44hAwCojTJqCAAQgAIGiCCBgFYWNiyCQlUCoL4i4DAIQgECo8QkBK2Zsvvrqq7bPPvvYzJkzrUePHjZ8+HAnUC2yyCLWrFkz+/HHH00OvfTSS+2WW26xtdZay2699Vbr2LFjkx/pCFiVGQIIWJXhSqsQgAAEIFA4AZYQFs6KMyFQCIFQXxALsZ1zIACB2iYQanxCwMoYd5999plbpnX33XfbmDFj7Mgjj7RWrVrFjs65c+faeeedZyNHjrTDDjvMzj777Kzn1vbw/rN3CFiV8TQCVmW40ioEIAABCOQnoMyrPl1a2J6bUMQ9Py3OgEDhBEJ9QSy8B5wJAQjUKoFQ4xMCVsaIu+mmm2zgwIE2dOhQV2soX32rjz76yAYPHuyysm688UZbccUVXYu+nVNOOcVGjRo1z7j2Qo+uGTBgQIPPv/jiC5swYYIT0SRcfPfdd67uVrdu3eyQQw5xmV7KBNOh+x5xxBGm2lNXXnmljR8/3saNG2dLLLGEHXrooTZs2DCbb7757Pvvv7eJEyfaXXfdZVOmTLEvv/zSOnToYBtttJE7p3v37lZXV1dvR9T+IUOG2CWXXOJsev311901e++9t+211171tZi8wJLZ0cz+vffee3b99dc7O1RfTP3acccdna2eXWYbP//8sz322GOub7L9119/dcsT99tvP9tpp53mEQ0lLOq8yy+/3P1X/NS/PfbYw/kqn08z71+MP6644gq3jFJM5Y+HHnrI2b311lvb4Ycfbptvvnm9D6P3kx+1JFV85KPtt9/eCaTyc8g1sDp37uy6MWvWrFqN4fQLAhBIKYFQJ2ApxYnZEIBAGQkQn8oIk6YgAIGyEgg1PiFgRdwskUcCkYSaBx54oKAaTn/88Yd9/vnntuiiizbYda9YAUsCkQQjCUJxh0Sn6667zgkyUQHrlVdecYXlJX74495777VevXrZJ5984gSiO+64I7bNBRdc0Ik9/fr1qxdVvP0SUL766iu3nDLzOOqoo+z00093AlIhAtaTTz7pirurj5mH+nX++efbLrvs0kDYkU+OP/54u+iii2JtHzRokMuCk2CnI5oVF3eBRCwv8BXyhBfrDwlYEkLlAwlo0UO8b7jhBrcJQPTIxqddu3a25557uiWroRZxR8AqZDRxDgQg0BgEQp2ANQYL7gkBCIRFgPgUlj+wBgIQ+JNAqPEJASsySt966y0nFEiMuvnmm+tFkWIGcjEClhfQrr32WreTn2pvyRbthvj222+7f1PNLWU/XXzxxS6TyGdgSTCRCKRMqR122MFlXDVv3txatmxpo0ePdsXVlVWmNpZZZhnXpQ8//NAuvPBCO/fcc22bbbZxmVFLL720+8zbr79LVDr55JNtnXXWMWVDKatK4tUCCyzgsro6depUjyjbEsI333zTJDbpvyeccILrg/omO5WddNxxx9lPP/1kd955p3kx5LfffnOi1ogRI1ymlYrDS6RTVpMylc466yyXdRYV0l5++WXr27evLbTQQq5vXbp0cYKYfKtMtfvvv9/Zn5n1FufjUv0hoUr3PPjgg619+/ambD3xv+qqq6xPnz529dVX28ILL+xu/d///tfxUQaTNg+QkKqaa/KRlrJKvNKBgFXM08g1EIBAUyYQ6gSsKfuEvkMAAv9HgPjESIAABEIlEGp8QsCKjJhy1hkqRsB64YUXnLAhoeiaa65xAk/0eOaZZ2znnXd2SwjV/mKLLdZAwDr22GOdUKUlg/6QACKxRkKXxK+VVlqpQZvvvPOOy7ySeHTbbbe5JX1RAUvLBTOvi4pmKl6vrCZ/xAlYylLTckwJTco8kj1+CaS/7uGHH3Z91/I6iTzqg7dt8cUXd2LPUkst1cD2b7/91mWWPfvssy67bO2113Z9kAipNvQnep9HHnnEtttuOycqnXnmmU7cy3WU6o+4umjK6BIviYtit+qqqzbgHRXjvG2+nxIYEbBCDfHYBQEIhEog1AlYqLywCwIQqB4B4lP1WHMnCEAgGYFQ4xMCVkIByws0ce6PZvYUI2DlG1Je/NByOZ8hlktMyteePld9JwlKErpuv/12W3PNNRsIKgcddJBbojf//PM3aC5bDa84Aeubb75x9ap0D9mtTLHMQ8Xz+/fv7/7Z9+2+++5zy+yUhSXRKe6QqKNaXFpWqfpWM2bMcCKVlt1p6WHPnj1tySWXjK03VQifXOcU4w/P++OPP64XDCUeSrhSltUTTzzh6mNlHqqJtdtuuwUrYD3SfUNbr8X/1WXjgEBTIFC36GLWulcfazNoSFPobqr7GOoELNVQMR4CECgLAeJTWTDSCAQgUAECocYnBKyIswvJwKqWgKVaTl9//bXLQvrggw/s6aeftsmTJ7vC5+uuu269+BEVsFQ0XMXNsx1aiigx6d1333VL1pS59PjjjzvRREf0+mIFuDgByy/N9A9Brucr2rczzjjDLS0s5PDF8rXsT0sO/ZI7XausMi0r3H333W2ttdZqUKuskLZ1Trn8ESdgqcaYlg/Kz9EsuKhtYicxTjXNlM3WunXrQk2vynkIWFXBzE0CJNCm/97Wdt+DArQMkzyBUCdgeAgCEIAA8YkxAAEIhEog1PiEgBUZMT6jZrnllnNL3TKX8GUbXHHZSMUKQMpEUu0mFVXXLnRxR1IBS6KOakWpELrEq2xHpQQsz3X27Nl5n89o33KJhZkNRXd7VH+VmXXZZZfZiy++2ODUDTfc0BW633jjjfPaohPK7Y84ASvu3zKN8wxlNwJWQa7jJAhUhUCzRdrZ4nc+WJV7cZPiCIQ6ASuuN1wFAQjUEgHiUy15k75AoLYIhBqfELAi48wvdVMm1j333OMKgBdylEvA0m6BqnGkneu0BG7TTTd1Nqjoui+UruLnOnymTr4MrGhGkoqKqz2JIGpzgw02cMXFtUxQhdQrLWCphpWv3VUs10Ku8+coa+qNN94w1deaNGmSTZkyxX2kul4SKFdbbbWczVXCH8VmYL322msug0xjAgErySjgXAhUlgACVmX5lqP1UCdg5egbbUAAAukmQHxKt/+wHgK1TCDU+ISAlTHqVDxd9Zok6px99tlup798R1IBS7vrjRo1yrRELq5u1oEHHuh22JPgFD38MjKJToUKWBLjtCvhVltt5XYoXHbZZRu0qYws1Z6aPn16xQQsv0ROYpJ2GVQR+kIOX5A9rjh9IddnnvPee++ZCqtLIMwsPh/Xns+iK6c/4gSsX375xUaOHOmEKYlt22677Tzm+AL0oRZxZwlhMSOSa2qBAEsIw/diqBOw8MlhIQQgUGkCxKdKE6Z9CECgWAKhxicErAyPasmYRIK7777bTj75ZFdPKVe9oTlz5tgxxxzjhJmoGOUFB9U2knAUFaN0zcCBA03iUvSabIXRZaKyibRznoSvJEsIcy1l1O6A+lw26qhUBpYEu9GjR7sdElXTSn/XLnzRQzv+afdAFZH3OzC+/PLLrnaVDglOmcKXmGinwTFjxtiECRNs1113daKg7qFdC4cMaVhcWf3VvfWnEAGrEv7ItlzQF2kfOnSoE7Kiwqmy6FTE/qqrrqKIe7ERmOsgUGYCroh7n37WZo/BZW6Z5spNINQJWLn7SXsQgED6CBCf0uczLIZAUyEQanxCwIoZga+++qrts88+NnPmTOvWrZsNGzbMZcUstthiVldXZ1q2p9pK2i1PS9FUq0q1lVQ4vHPnzq5FL76oMLd28ZNg1apVK3vppZecMKbd8j766KMGApbP/trxf9k7EyirymNtFw0NAgEFAopGAYdookKMLQ4QUXGMIiIYBgVMEByAiEC8qIhxQiOiBlTEKY6giKAhJk5oiGjA9AoXo9erccLruIwY48IJxX+935/dOd2c7jP0Oadrn/3stVgaeu9vVz1VXfl8V321jz46PBMdcXv11VftkksuCXOddOUiYOnY3KBBg+z73/9+EEZkZ/PmzcMXAefOnRts/uSTTwouYGltdbGJly4xHT58uGkO1tSpU23SpEnhGOPGjRuDkCdhrq6gV1e0k4CnTrLKykrT8T7NuJJPBx98cBB31Jn27LPP2nHHHWft27e3WbNm2aGHHhoESHU5Pfzww6EDa6uttqp3WHpqOhQjHvUJWKnCqfhMnjzZunbtGnJEX2G88sorg2leO7CivK+urk5KTcdPCEAgJgS8bsBigg8zIQCBIhKgPhURLktDAAKNIuC1PiFg1RPW//u//7Pp06fXiEb1RV+zqiRwSZDp3LlzzW0SXyRC6WhY3UvCzp577mk6mpbagZU6c6nuM/qSnuxRx5REoGXLloW5WLnMwKq7pmxXl9Ff//rX0PWko3X6yp2ufIfQR89F75L4ou4hdT9JQJLP9Q2SV+eU/qR2H0kcFEMJVOkuiXkSsvbff//w44a46+fqhNOAfIlpzZo1a/CXuhjxaGhge6pwmmpYt27dQpecRMy6Ala0nmaYpeZS9HzqAP10X6mMvryZKormU+kQsPKhxjMQgEApCHjdgJXCd94BAQj4JkB98h0frINAkgl4rU8IWA1kpUQXzW2SsKPZROruUbeSBAUNAh84cGDo8FHnT7rriy++CMPDJbCoEyoSrUaNGhWGxKsrq67ooE4cdS8tWrTIJD5IuNJ9emb77bcPHUdTpkypOSKXScCSXTqCpiN1t99+u61ZsybYr+N2Oq6mI3s6Ljl48ODQBaUjeerQylfA0rvULfSb3/wmCFVaU3/UNaVLc6jUSaYjc7JFIlr//v2DsNWvX7+ajq1UnuL45JNP2q233ho4StTaa6+9wlBzHRNMFQ713KZNm2zFihVBqFIXneyQzxLndL+OImYSr6L3Fzoemb44qPdJTLzttttCl9yRRx4ZBDzFuW/fvghYSf5/EXyHAATyIuB1A5aXMzwEAQiUFQHqU1mFE2cgUFYEvNYnBKyySjOcgUDTEKADq2m481YIQCAzAa8bsMyWcwcEIFDuBKhP5R5h/INAfAl4rU8IWPHNKSyHgBsCq+ZvZVU7b2hae7boZhXbjraKHuc3rR28HQIQcEXA6wbMFSSMgQAEmoQA9alJsPNSCEAgCwJe6xMCVhbB4xYIQKBhAi4ErH+bWLH9RKv47lWEDAIQgEAg4HUDRnggAAEIUJ/IAQhAwCsBr/UJActrxmAXBGJEwJOAZVt0sxZ9XokRPUyFAASKScDrBqyYPrM2BCAQDwLUp3jECSshkEQCXusTAlYSsxGfIVBgAr4ErB2sRZ9XC+why0EAAnEl4HUDFlee2A0BCBSOAPWpcCxZCQIQKCwBr/UJAauwcWY1CCSSgCcBSzOwKnackcg44DQEILA5Aa8bMGIFAQhAgPpEDkAAAl4JeK1PCFheMwa7IBAjAi4ErC12sIquoxGvYpQ3mAqBUhDwugErhe+8AwIQ8E2A+uQ7PlgHgSQT8FqfELCSnJX4DoECEaiqqgorVVdXF2hFloEABCBQGAJeN2CF8Y5VIACBOBOgPsU5etgOgfIm4LU+IWCVd97hHQRKQgABqySYeQkEIJAHAa8bsDxc4REIQKDMCFCfyiyguAOBMiLgtT4hYJVRkuEKBJqKAAJWU5HnvRCAQCYCXjdgmezm5xCAQPkToD6Vf4zxEAJxJeC1PiFgxTWjsBsCjgggYDkKBqZAAAK1CHjdgBEmCEAAAtQncgACEPBKwGt9QsDymjHYBYEYEUDAilGwMBUCCSPgdQOWsDDgLgQgkIYA9Ym0gAAEvBLwWp8QsLxmDHZBIEYEELBiFCxMhUDCCHjdgCUsDLgLAQggYJEDEIBAjAh43T8hYMUoiTAVAl4JIGB5jQx2QQACXjdgRAYCEIAA9YkcgAAEvBLwWp8QsLxmDHZBIEYEELBiFCxMhUDCCHjdgCUsDLgLAQikIUB9Ii0gAAGvBLzWJwQsrxmDXRCIEQEErBgFC1MhkDACXjdgCQsD7kIAAghY5AAEIBAjAl73TwhYMUoiTIWAVwIIWF4jg10QgIDXDRiRgQAEIEB9IgcgAAGvBLzWJwQsrxmDXRCIEQEErBgFC1MhkDACXjdgCQsD7kIAAmkIUJ9ICwhAwCsBr/UJActrxmAXBGJEAAErRsHCVAgkjIDXDVjCwoC7EIAAAhY5AAEIxIiA1/0TAlaMkghTIeCVAAKW18hgFwQg4HUDRmQgAAEIUJ/IAQhAwCsBr/UJActrxmAXBGJEAAErRsHCVAgkjIDXDVjCwoC7EIBAGgLUJ9ICAhDwSsBrfULA8pox2AWBGBFAwIpRsDAVAgkj4HUDlrAw4C4EIICARQ5AAAIxIuB1/4SAFaMkwlQIeCWAgOU1MtgFAQh43YARGQhAAALUJ3IAAhDwSsBrfULA8pox2AWBGBFAwIpRsDAVAgkj4HUDlrAw4C4EIJCGAPWJtIAABLwS8FqfELC8Zgx2QSBGBBCwYhQsTIVAwgh43YAlLAy4CwEIIGCRAxCAQIwIeN0/IWDFKIkwFQJeCSBgeY0MdkEAAl43YEQGAhCAAPWJHIAABLwS8FqfELC8Zgx2QSBGBBCwYhQsTIVAwgh43YAlLAy4CwEIpCFAfSItIAABrwS81icELK8Zg10QiBGBAyc9ZZVdflhQi7fespkd2bPSRv2osqDrshgEIJAsAl43YMmKAt5CAALpCFCfyAsIQMArAa/1CQHLa8ZgFwRiRKAYAlbk/vH7VNr4w1rGiAamQgACngh43YB5YoQtEIBA0xCgPjUNd94KAQhkJuC1PiFgZY4dd0AgdgS++eYb++qrr6yysjTdS8UUsNSJtWB8m9jFAIMhAAEfBLxuwHzQwQoIQKApCVCfmpI+74YABBoi4LU+IWDFKG/ffPNNu+eee+zRRx+1Z5991j755BPbddddbf/997fhw4fbj370I2vdunWTePT0009b37597dRTT7Wrr746bzs+++wzO+uss2z+/Pm2cuVK69OnT9b+eOaTtRM53Pjhhx/aiSeeaO+9957de++9IRd0ffDBBzZ79mzr1atXyItSXEUVsNo3swUTELBKEUfeAYFyJOB1A1aOrPEJAhDIjQD1KTde3A0BCJSOgNf6hIBVuhzI+03qppFAMX78eFu/fn296xx++OF27bXX2i677JL3u/J9sCkFrDjwyZdrQ8/VJ2DdfffddtJJJ9ldd90VBK5SXMUUsDQDa/SPOEJYijjyDgiUIwGvG7ByZI1PEIBAbgSoT7nx4m4IQKB0BLzWJwSs0uVA3m+SOBQJETNmzLCBAwdax44drVmzZvbll1/a//7v/9rll19uCxcutEGDBoXupc6dO+f9vqZ8MJ8OrCTxySY25SJgbd2+mR3RqwXiVTZB5x4IQKBeAl43YIQMAhCAAPWJHIAABLwS8FqfELC8Zsy/7fr666/t/PPPt8suu8zuvPPOIGRJuKp7/etf/7KJEyfaHXfcYffff78df/zxzj1Lb16uAlbS+GQT1KYQsKqqqoJp1dXV2ZjIPRCAAARKRsDrBqxkAHgRBCDglgD1yW1oMAwCiSfgtT4hYDlPzVwEnUi4uOiii4LolXpt2rTJVqxYYfPmzbPly5eHo4j9+vWzoUOH2qhRo6xt27ZpSWie0i233GKLFi2yNWvWWLdu3YI49vOf/9y6d+9e80xDRwh11E2i2tKlS033RbO7NLNrwoQJ1rNnzxpRLhd/9fJc7s/EZ/Xq1cHXxx9/3NatW1cyPvIjnW3REUFxPvfcc+2SSy4JM9B23nlnUyee+KXOwNI6iufatWtrxVL5MHny5MBa/BcvXhyY171UpAYMGGAnnHCCXXHFFdaqVausfzsQsLJGxY0QgECJCXjdgJUYA6+DAAQcEqA+OQwKJkEAAoGA1/qEgOU8QXVEcNq0aWEw+g033GBjx461ioqKnKzesGGDzZw5M/xJd9U3O+tPf/qTjRs3zl566aXNHpOQdfvttweRR1d9ApaeHTNmTPh5uqvuOrkIUlqvEHz0tT7xvfjii4O4VvcqJp/oXQ0JWO3btw9ikmZa6eratastW7YsCIjZClgSNKN33HzzzSEmdS8xkNCVTwcfAlZOv5LcDAEIlJCA1w1YCRHwKghAwCkB6pPTwGAWBCCAgEUO5E8gmvGkriB1x4wePdr222+/mjlYDa2sAecSLCRE6St1s2bNsiOOOMJatGhhr776ql1wwQVhdpbW1eysDh06hOXefvttGzlypD355JM2derUIGxIONFRxRtvvNHU1XPwwQfbTTfdZF26dEkrYEk4U9fPbbfdFt5z5plnhvXVDZb67pNPPjkMn1cXWK4CViSeScjJh4+eV1eT+Oy2226hy+mggw6yyspKe/8CViEVAAAgAElEQVT990PHmoSdI488suB8UuPWkID1yCOP2L777mtz5861vffe2z7++GNr165d+Ge6rxDWd4RQYqI6tPbaa68a3pENWuuUU06x//u//wv50KNHj5wSFgErJ1zcDAEIlJAA/4FYQti8CgIQyIkA9SknXNwMAQiUkIDX+kQHVgmTIN9XSYR64IEH7JxzzqnVDSVBav/99w+ClESXrbfeerP5WO+++244IvjCCy+EDp5DDjmklhnvvfdeEC7UbaUjfv379w8/11E6/f2UKVPs0ksvrXWc7IsvvrCzzz7b5syZY48++qgddthhaQWs5557zoYMGWJ77LFHWC8SxyIDnn32WTvuuOPCcTaJLp06dcpLwGoMn48++ih0I7322mtBuPne975Xi4+6syS+STwqNJ9cBCx135166qm1bMv1K4RR3B577DG77777bPfdd69ZrzHHB7XIY/32sR9Ubj6braGcr9i6q7U+4hhrM2psvr8aPAcBCEAgIwGvG7CMhnMDBCBQ9gSoT2UfYhyEQGwJeK1PCFgxSil1P/3+97+3e++9N8yxqnvcTV8g1DFBdRJF16pVq0xH4CQUXXfddaFzp+4VdexIqNEfCR0Srq6//voagSoTpoZmYNX3bNQRpC8mLliwIHw5MZ8OrGj9fPhEws2wYcPClxxbtmy5mbkS93RUsph8GurAeuaZZ0Ic1HWXeuUqYOnZJUuW2ODBg0NXXuoxwuj44IMPPmjHHntspnBv9vN8BKxokdaDhtm3xk/O+Z08AAEIQCAbAl43YNnYzj0QgEB5E6A+lXd88Q4CcSbgtT4hYMU0qzT7Scf8/vznP9vDDz9sDz30UBjMrq4sHfE78MADg2cSuyTOpBvsHrleV3z6/PPPw/HBt956KzyvNTNdmQQsdTL985//tNdffz2sK7s1LF2D4Xv16lXznsYIWKk25sonk3/6uTqgJPQUg09DApa65NLFIR8BS8csR4wYYd/97ndrjhFGxwffeeedICRqLlmuV2MELHVidbr7wVxfyf0QgAAEsiLgdQOWlfHcBAEIlDUB6lNZhxfnIBBrAl7rEwJWrNPqP8bra4H6ctyVV15pqTOlGvryXn0C1qeffpp2tlJDqOoTsGTXNddcEwbQS2BLdxVDwKr7nkx8skmDSMAqJJ/ovaUSsL7++uvwhUodSY2OEWbThZaJT6MErC7bWKcFv830Cn4OAQhAIC8CXjdgeTnDQxCAQFkRoD6VVThxBgJlRcBrfULAcp5mdY/3NWtW/5whddBoqLeOFmow+c4775xXB1ahBBoNQZfoo2NpHTt2tAMOOMB69+5t2267bRhGrktim66owyjXDqzG8slG4KubIvV1PuUj8JVawNL7NANLx0qjY4SNPT4Y1sxjBlbke5uRp1jb0eOc/yZiHgQgEFcCXjdgceWJ3RCAQOEIUJ8Kx5KVIACBwhLwWp8QsAob54KvFnXHaOD2HXfcEb4EWN+VTljJZgZWNLA93YynFStW1BxHzFWgicSh008/3X71q19tNn8r8k1fMcxXwCoFn7p+6whhNCOsMXxS19UXIE877bRaRz0zCWX5HCHUO6PB/t/5znfs4osvtrPOOsv+8Y9/hEH6EhfzufIRsCq6bGNbHHEM4lU+wHkGAhDImoDXDVjWDnAjBCBQtgSoT2UbWhyDQOwJeK1PCFjOU0tfyVMXk457aci4hJMWLVqktVqDvvXVP32VUN01W265ZY1YkekrhJqhlTrAu6GvEOrl0TBwCSDnnXeeadB43759a+ZEtW7dOogjM2bMCF8/VGdY6qWZWPJHx9kac4SwUHxWr15tixcvDp1JqZe+cCiW48aNs9mzZwexR11wufL529/+FmKz3XbbbSYUpfqQOqusWAKWjhFeeOGF9tvf/jZ82VIxkG2KV/PmzfP6jaiqqgrPVVdX5/U8D0EAAhAoFgGvG7Bi+cu6EIBAfAhQn+ITKyyFQNIIeK1PCFgxyER1+YwePdo0gHv48OF2xhlnhCN4Eok2bdpkGvKt7hkJQhs3brQ777zTBg4cGDxLFWA0jH3WrFlB4JII9uqrr4Yv6y1cuNBOOOEEUxdQhw4dwnMaEK9B7hIkJNqMHz/e1Cml4ehPPPGETZs2LQxll+gj8SLdDKxI5Dn66KOD+LPLLruEtfXeSy65JHSU6WqMgKXnG8tH7OSrhpfLLn3NsW3btiZhSZ1hEui23377WoPUc+UTdT1pcL2YT548OXSkKaaXXXaZLVu2LIiNhRSwpk6dGvxp1arVZlmueB111FGhu07ipcTPww47LO/fBgSsvNHxIAQgUGQCXjdgRXab5SEAgRgQoD7FIEiYCIGEEvBanxCwYpCQEqEeeeQRmzRpkr300kv1Wqw5U1dddVXodkrt0tqwYYPNnDkz/El3qevo2muvrRGYonv0pUAd/1u7du1mj0l80ewkCWt6VzoBK3UGVt0FJKZNnz49CG9aXwKORLlcZ2BFIl1j+OidGoD/y1/+Mi0fCVviKmErdQZZLnwUQwmFOiaoGWWpl8RGxewnP/lJQQSsSJyK3iMBUuJmy5Yta14rcW7MmDG2dOlSO+iggxp1fFCLImDFoJBgIgQSSsDrBiyh4cBtCEAghQD1iXSAAAS8EvBanxCwvGZMGrv+9a9/2e9///sgOujIm7p3JCRpMLpEqGHDhtkOO+yQ1iN1aqlTad68ebZ8+fLwRcB+/frZ0KFDbdSoUaHjKN2lr/epk2rRokW2Zs2a0KV06KGH2sSJE61nz541gk5DXyGcO3dueF7im4Srk046KbxTXU0SwXQsMhoono+AFdndWD5iKl/VJSW2slXdY/K1e/fujeKjh6MYzJkzJ8RAgqOOJo4dO9ZefvnlcASzEB1YOp4pP8RWzDUoX+9UrkSXBLWIvY4Qqiss3+ODCFgxKiKYCoEEEvC6AUtgKHAZAhCoQ4D6REpAAAJeCXitTwhYXjMGuyBQRALRHKxrrrkmCKL9+/dv1NvowGoUPh6GAASKSMDrBqyILrM0BCAQEwLUp5gECjMhkEACXusTAlYCkxGXIRDN5FJXlrq1otln+ZJBwMqXHM9BAALFJuB1A1Zsv1kfAhDwT4D65D9GWAiBpBLwWp8QsJKakfidOAI6WlhRURHmjGmYv75EGB3dbCwMBKzGEuR5CECgWAS8bsCK5S/rQgAC8SFAfYpPrLAUAkkj4LU+IWAlLRPxN7EEVq1aFWalRcPdNZReX57s3Llzo5kgYDUaIQtAAAJFIuB1A1Ykd1kWAhCIEQHqU4yChakQSBgBr/UJASthiYi7ySXw2muv2amnnho+ADBkyJDQgaVB+oW4ELAKQZE1IACBYhDwugErhq+sCQEIxIsA9Sle8cJaCCSJgNf6hICVpCzEVwgUiQACVpHAsiwEINBoAl43YI12jAUgAIHYE6A+xT6EOACBsiXgtT4hYJVtyuEYBEpHAAGrdKx5EwQgkBsBrxuw3LzgbghAoBwJUJ/KMar4BIHyIOC1PiFglUd+4QUEmpQAAlaT4uflEIBAAwS8bsAIGgQgAAHqEzkAAQh4JeC1PiFgec0Y7IJAjAggYMUoWJgKgYQR8LoBS1gYcBcCEEhDgPpEWkAAAl4JeK1PCFheMwa7IBAjAghYMQoWpkIgYQS8bsASFgbchQAEELDIAQhAIEYEvO6fELBilESYCgGvBBCwvEYGuyAAAa8bMCIDAQhAgPpEDkAAAl4JeK1PCFheMwa7IBAjAghYMQoWpkIgYQS8bsASFgbchQAE0hCgPpEWEICAVwJe6xMClteMwS4IxIgAAlaMgoWpEEgYAa8bsISFAXchAAEELHIAAhCIEQGv+ycErBglEaZCwCsBBCyvkcEuCEDA6waMyEAAAhCgPpEDEICAVwJe6xMClteMwS4IxIgAAlaMgoWpEEgYAa8bsISFAXchAIE0BKhPpAUEIOCVgNf6hIDlNWOwCwIxIoCAFaNgYSoEEkbA6wYsYWHAXQhAAAGLHIAABGJEwOv+CQErRkmEqRDwSgABy2tksAsCEPC6ASMyEIAABKhP5AAEIOCVgNf6hIDlNWOwCwIxIoCAFaNgYSoEEkbA6wYsYWHAXQhAIA0B6hNpAQEIeCXgtT4hYHnNGOyCQIwIIGDFKFiYCoGEEfC6AUtYGHAXAhBAwCIHIACBGBHwun9CwIpREmEqBLwSQMDyGhnsggAEvG7AiAwEIAAB6hM5AAEIeCXgtT4hYHnNGOyCQIwIIGDFKFiYCoGEEfC6AUtYGHAXAhBIQ4D6RFpAAAJeCXitTwhYXjMGuyAQIwIIWDEKFqZCIGEEvG7AEhYG3IUABBCwyAEIQCBGBLzunxCwYpREmAoBrwQQsLxGBrsgAAGvGzAiAwEIQID6RA5AAAJeCXitTwhYXjMGuyAQIwIIWDEKFqZCIGEEvG7AEhYG3IUABNIQoD6RFhCAgFcCXusTApbXjMEuCMSIAAJWjIKFqRBIGAGvG7CEhQF3IQABBCxyAAIQiBEBr/snBKwYJRGmQsArAQQsr5HBLghAwOsGjMhAAAIQoD6RAxCAgFcCXusTApbXjMEuCMSIAAJWjIKFqRBIGAGvG7CEhQF3IQCBNASoT6QFBCDglYDX+oSA5TVjsAsCMSKAgBWjYGEqBBJGwOsGLGFhwF0IQAABixyAAARiRMDr/gkBK0ZJhKkQ8ErgwElPWWWXH3o1D7sKQKBD22Y2cO9KG9m3sgCrsQQESkfA6wasdAR4EwQg4JUA9clrZLALAhDwWp8QsMhNCECg0QQQsBqNMDYLjDig0sYc1DI29mIoBLxuwIgMBCAAAeoTOQABCHgl4LU+uRewLr74YpsxY0ZWcT3iiCPs7rvvtk6dOmV1v4ebPvvsMzvrrLNs/vz5tnLlSuvTp48Hs4pmwzfffGOrV6+2X/3qV7Z8+XL75JNPbNSoUTZnzhzbcssts3qvfpkGDBhg7777rt1///12/PHHZ/VcnG96+umnrW/fvnbqqafa1Vdfba1bt3blDgKWq3AU1Rh1Yi0+s01R38HiECgkAa8bsEL6yFoQgEA8CVCf4hk3rIZAEgh4rU8IWE2cfUkTsF544QU74YQT7MUXX6whf8YZZ9js2bNtiy22yBgNCWAScKZMmRLuPfnkk+3aa6+1tm3bZnw2zjcgYMU5euVlOwJWecUzCd543YAlgT0+QgACDROgPpEhEICAVwJe61NsBKxy7U5KmoAVCTEjR44MQlSu3XLqulLHVkVFhW211Vb21FNP2QMPPGC9e/f2+rufCLvowEpEmIOTHCFMTqzLxVOvG7By4YsfEIBA/gSoT/mz40kIQKC4BLzWJwSs4sY94+pJE7B0xPOkk06yiy66yM4///yMfOresGTJEhs8eLDpaOn3vvc9GzJkSFjnggsusObNm+e8Hg8UhgACVmE4el5FnVdDelfasP0Z4u45Tti2OQGvGzBiBQEIQID6RA5AAAJeCXitT2UrYEVCiTq3PvjggzBH6+233w7zki6//PKazp8333zT7rjjDpMwsmbNGtt1113t6KOPtokTJ1r37t3T5tMXX3xhTz75pN16661hjtPGjRvD7KpTTjnFjjnmGGvVqtVmz+mZ3/3udzZv3rzwjN5z+umn24knnmjTp0+vdwaWbL/lllts0aJFwb5u3brZoYceGuzr2bOnNWvWrOZdL730kg0dOtS22WYbu/POO23t2rXB1+h9Oqo3duzYMD/pjTfesJkzZ4YZUrokCp177rn1+lzfL1a29kW2yabUq1evXnbvvfcGHpkuMTz77LPtN7/5jf3hD3+w73znOzZixAj7+uuvbeHChdajR4+0S3z11VeBwQ033FAzd6tfv36Blbq56h4/zPV+vXTTpk22YsWKmviuX7/eGnpHZGg6fsrRn//857Vi4f0IYVVVVXCpuro6Uxj5OQQgAIGSEvC6ASspBF4GAQi4JEB9chkWjIIABMzMa30qewFL4pDEnHXr1oVE1MB0iTotW7a0P/3pTzZu3DiTuFL3klB01VVX2aBBg2qJRBs2bLDzzjvPfv3rX6dNbB2N0zynzp071/y8oWd+/OMfh/UfeuihzYa4//nPfw4iV13RRwu3a9cuCFCnnXaatWjRIrwrEon0bq2rriQNSU+9rrjiCtt7771NYlZdvyXC3XXXXVmLWLnYVwgBK5qftdtuuwVRr3379nbhhReGbqybb77ZxowZs1lMJEYpHtOmTUsbL4lYc+fOrYlXrvdrUcVXsdCfdNfhhx8e5nTtsssutX6cKf9uv/32IILpQsDi/0cgAAEI5EfA6wYsP294CgIQKCcC1Kdyiia+QKC8CHitT2UvYCmNJOT84he/sMrKSvv000/D7KS///3vJrFJ/5TIpWHgHTp0CGLEI488ErqRPv/8c1u8eLFF3SXq9JGopS4gdVqpq2uvvfYK85jU0aQv6914441hwPill14aOrE0dFziioQyCURXXnllWE8dO3qP7IqEpNQ5X+oWk33q9JLYJHu23XbbYP/SpUuDzerykTg3cODAWgKWBC8JcHqXusnk94IFC2zChAn2rW99yzp27Bi6j/S/xUID1SXsPfroo6FLSV+6y3TlY5/WzPcIYerw9lQbJewcddRRoStNopZimHpFopfErmuuuSbMypJg+MorrwSfJRxKtFMnnK5c70+Nr7rIZs2aZfoapkTFV199NeSeusM0uF5fmozsS+U3depUmzx5snXt2tX+9a9/hRzSEcuDDz7YbrrpJuvSpQsCVqaE5OcQgAAE6iHgdQNGwCAAAQhQn8gBCEDAKwGv9Sk2AlamwNadqRQJJQcddFAQTST+RFeqGCIBSOJF6lE83ScxR/OVJk2aVDNf6fXXX7fhw4fbt7/97SBK6ahe6iXxQUf7/vKXv9h9991nu+++u/3jH/8IQpREolQxLHoueo86pVIFLIkxOpKoI38adp56zE32yyetm/oVvtQuJ4kgej7yS+uPHz8+CF4SqLSmjhJGV8TrnHPOCR1NmeZJ5WNfYwSsiKM66SK2Wu+jjz4KnVePP/54EPb69+9fKyY6njhs2LAQQ/1JjfNjjz1m6o5K7crL9f5oqLyELwlhhxxySK33v/feeyEO6rZKtS/ilyp2Rg9GRyXnzJkT8vCwww5DwMpUAPg5BCAAAQQscgACEIgZAa//gRgzjJgLAQgUgYDX+lT2Apa6l3SEbIsttqgJ68cffxxEhXfeeSd0Jqlbqe6l2USar6RL9+hY3m9/+9vQ7aQuLIke6S7N0xo9erTp+JfmK61atSqIJOp40rHDNm3a1HosEmAkbkQCljq/JGxcf/31NQJG3XdFgo46eTQfS8fqIgFL3V3R30XPqXtMw84vu+yyGttS18zliFq+9jVGwNIMKx3n/OlPf2o6Bpk6Z0ydTTpKqblRdX8W8VfXmY5+DhgwwLbeeuvNBMuIRb73H3fccXbdddeFo511r0gcjEQ0CVSZ4lt3jVziU4T6lXHJx/rtYz+o/M88towPOLihokMna33sEGszcvOjpw7MwwQIQKBABLxuwArkHstAAAIxJkB9inHwMB0CZU7Aa32KjYCV2p2UTa40dFRNx8fUlRMFpaH1UoeMS/zRUb5srqgjLOroqe+re19++WWYz6SOqMhHiVrqrnrrrbfqHXCe7uuFqTOwItEt1VZ1VunYo4aNH3jggbXcyEUgyde+fAWs1I6kBx980I499thatkfH/vSXqd1Z+t86EqojnxIDo0tH/XSk7yc/+Un4kmE0Qyyf+zPFV2vWZSsBMFN86+ZYLvHJJj8LfU8cBayIQZsRJ1vbn51RaCSsBwEIOCHgdQPmBA9mQAACTUiA+tSE8Hk1BCDQIAGv9SmRAlZ9A8XTRTBVwIoEoGxyPRKsspn5FK0bCVgffvhhONao42f1faGvIQFLRxv13k6dOtUyte57Un+Yi0CSr335CliRQKVjmJkuddupOy71qKBELHXG6QuQf/vb32otsc8++5iO6u233341f5/L/dnEty5bzTHLFF8ErEyRLtzPm23V0b69+OHCLchKEICAKwJeN2CuIGEMBCDQJASoT02CnZdCAAJZEPBanxItYNUn9NQXz0gASh36nSn2mTp0NM9KX9LTn0J1YBVbwCp1B1Y0LyoTa/1cw9wlVmkget1LXxh8+eWXw7HM3/3ud6Zjibr23XffMBus7lcCs7k/U3y1PgJWNpFrunsQsJqOPW+GQCkIeN2AlcJ33gEBCPgmQH3yHR+sg0CSCXitT4kUsCIBRmKGBqv37Nkzq9yMxIpsB51rUQVec5ckrKSbkZQ6XD2XGVjR8PD3339/sxlYxRawspmBlc4+8cimYyk1GJmGtEf3Ru/TMPf777/fjj/++IwxffPNN8PcLB1LvOeee8KcsoaudPdHM7MamoEVCXDpZmClO86ZzoZcOuQyOl6EGzhCWASoLAkBCBSEgNcNWEGcYxEIQCDWBKhPsQ4fxkOgrAl4rU+JFLA00FwdT+qo0kwr/XvqHCRl4nPPPRfmZGk4ugSIDh06WOqsJQkedYUvdexIpJg5c2aNiBIJMBI60n2l7oknnrCTTjrJJMDk8xVCfSlRX0Tccssta4a4F1vAEp9sv0KYal8+AlY0vF0CYBSHdJUiNaapX2aM5paJkb5WmHqldr9FAlau92f7FcKHHnooCGXR/K6GvkIoG5csWWKDBw8OOarh888884z17ds37RckPVTOOApYYYj7kOHWZugoDwixAQIQKBIBrxuwIrnLshCAQIwIUJ9iFCxMhUDCCHitT4kUsJR7mqc0fPhwW7t2rU2dOtUmTZpk2267rW3cuDEc+dIX+/TP1OOCEqguv/zy8DPNxtK/H3LIIVZZWWnqhNKMJQ1jP/jgg+2mm26yLl26hDSXODJu3Djbcccdw1fy9IwuiVcaMC4bdKUKWPq6oAZ9P/nkk6YvKUpok32an6QvFk6fPt3Wr18fjr7py4i6otlepRCw8rEvVwErVZRKN9uqbg159tlnTZ1Quh544AHr3bu3RX/Xvn17mzVrVuiEa926tWl4/sMPPxw6sLbaaquaWWO53i8RTOKY4qvh8HrHEUccEQTRV199NQiaCxcuDEPj9bVECaG6In7V1dVhZtf48eNDvsgu5YUG+//zn/8MHYJVVVWbHUOUD54u2ahL/nBBAAIQ8ETA6wbMEyNsgQAEmoYA9alpuPNWCEAgMwGv9SmxApaEBwkYp59+uq1bty5tBCUa6U/btm1rfi7RSOKCBKp0l4QtCVn7779/zY8lfEmA0XN1L3Vf6St7+npe3S8t/vnPfw72RQJX6rPt2rULnV6nnXZaTfdYKQUs2ZKrfXomlyOEr7/+ehAZxTybo54avj5hwgS77bbbgsgo8Uhxro+97BHHG264IbxHg98bilW6+/V3eq9ioT/prsMPP9yuvfbazWZsZeInMXT06NEhvvUdIYwG6j/yyCO1xNbIjtQPFqT7kme0burHCjKXs83vQMDKhxrPQAACpSDgdQNWCt95BwQg4JsA9cl3fLAOAkkm4LU+JVbAipJRc4009FtHttasWWMdO3a0/v37B+GoX79+VlFRsVneSnBSZ9Stt94aBoFLYNlrr73sJz/5STim1rlz582e2bRpk2nekb54p2fUTaV36Gt06qZSd046geGDDz4IR+cWLVoU7OvWrVvoIpo4cWI4wpj6tb1SC1hyMhf7chWwomN2qUcCMxWR6BkNZlfnU48ePSxiL6Fq9erVQbAURx3nU7zqcsz1ftkUPSPxMsoJ5Y/mao0aNaqWCJrqQ7b8ELAyRZ6fQwACEEhPwOsGjHhBAAIQoD6RAxCAgFcCXuuTewHLa0CxCwIQ+A8BOrDIBghAwCsBrxswr7ywCwIQKB0B6lPpWPMmCEAgNwJe6xMCVm5x5G4IQCANgVXzt7KqnTekZ7NFN6vYdrRV9DgfdhCAAARKTsDrBqzkIHghBCDgjgD1yV1IMAgCEPg3Aa/1CQGLFIUABBpNoEEB69+rV2w/0Sq+e1Wj38UCEIAABHIh4HUDlosP3AsBCJQnAepTecYVryBQDgS81icErHLILnyAQBMTyEbAsi26WYs+rzSxpbweAhBIGgGvG7CkxQF/IQCBzQlQn8gKCEDAKwGv9QkBy2vGYBcEYkQgOwFrB2vR59UYeYWpEIBAORDwugErB7b4AAEINI4A9alx/HgaAhAoHgGv9QkBq3gxZ2UIJIZANgKWZmBV7DgjMUxwFAIQ8EHA6wbMBx2sgAAEmpIA9akp6fNuCECgIQJe6xMCFnkLAQg0mkDDQ9x3sIquoxGvGk2ZBSAAgXwIeN2A5eMLz0AAAuVFgPpUXvHEGwiUEwGv9QkBq5yyDF8g0EQEqqqqwpurq6ubyAJeCwEIQCA9Aa8bMOIFAQhAgPpEDkAAAl4JeK1PCFheMwa7IBAjAghYMQoWpkIgYQS8bsASFgbchQAE0hCgPpEWEICAVwJe6xMClteMwS4IxIgAAlaMgoWpEEgYAa8bsISFAXchAAEELHIAAhCIEQGv+ycErBglEaZCwCsBBCyvkcEuCEDA6waMyEAAAhCgPpEDEICAVwJe6xMClteMwS4IxIgAAlaMgoWpEEgYAa8bsISFAXchAIE0BKhPpAUEIOCVgNf6hIDlNWOwCwIxIoCAFaNgYSoEEkbA6wYsYWHAXQhAAAGLHIAABGJEwOv+CQErRkmEqRDwSgABy2tksAsCEPC6ASMyEIAABKhP5AAEIOCVgNf6hIDlNWOwCwIxIoCAFaNgYSoEEkbA6wYsYWHAXQhAIA0B6hNpAQEIeCXgtT4hYHnNGOyCQIwIIGDFKFiYCoGEEfC6AUtYGHAXAhBAwCIHIACBGBHwun9CwIpREmEqBLwSQMDyGhnsggAEvG7AiAwEIAAB6hM5AAEIeCXgtT4hYHnNGOyCQIwIIGDFKJhSr6EAACAASURBVFiYCoGEEfC6AUtYGHAXAhBIQ4D6RFpAAAJeCXitTwhYXjMGuyAQIwIIWDEKFqZCIGEEvG7AEhYG3IUABBCwyAEIQCBGBLzunxCwYpREmAoBrwQQsLxGBrsgAAGvGzAiAwEIQID6RA5AAAJeCXitTwhYXjMGuyAQIwIIWDEKFqZCIGEEvG7AEhYG3IUABNIQoD6RFhCAgFcCXusTApbXjMEuCMSIAAJWjIKFqRBIGAGvG7CEhQF3IQABBCxyAAIQiBEBr/snBKwYJRGmQsArAQQsr5HBLghAwOsGjMhAAAIQoD6RAxCAgFcCXusTApbXjMEuCMSIAAJWjIKFqRBIGAGvG7CEhQF3IQCBNASoT6QFBCDglYDX+oSA5TVjsAsCMSKAgBWjYGEqBBJGwOsGLGFhwF0IQAABixyAAARiRMDr/gkBK0ZJhKkQ8EoAActrZLALAhDwugEjMhCAAASoT+QABCDglYDX+oSA5TVjsAsCMSKAgBWjYGEqBBJGwOsGLGFhwF0IQCANAeoTaQEBCHgl4LU+IWB5zRjsgkCMCBw46Smr7PLDGFmMqbkS6NC2mQ3cu9JG9q3M9VHuh0CTEvC6AWtSKLwcAhBwQYD65CIMGAEBCMRIYEfAIl0hAIFGE0DAajTC2Cww4oBKG3NQy9jYi6EQ4D8QyQEIQMArAeqT18hgFwQg4LU+IWAlPDc3btxoLVq0sGbNmiWcBO43hgACVmPoxetZdWItPrNNvIzG2kQT8LoBS3RQcB4CEAgEqE8kAgQg4JWA1/oUawFrw4YNtmzZMlu6dKmtXr3a1q1bZ+3atbPevXvbgAEDbMiQIbbddtt5zYkmteuLL76w+++/36qrq+3SSy+11q1bB3s+++wzO+uss2z+/Pm2cuVK69OnT5Pame3Ln376aevbt6+deuqpdvXVV9f4U9/zH374oZ144onhx3fffbd16tSp3ld5YJKrf9lyK9R9CFiFIul/HQQs/zHCwtoEvG7AiBMEIAAB6hM5AAEIeCXgtT7FUsD65ptv7IknnrApU6bY2rVr6415x44dbfr06XbaaadlFDS8Jk6x7HrppZds6NChtt9++9USfDyINfn4nKvAg4CVD+X6n0HAKixPz6txhNBzdLAtHQGvGzCiBQEIQID6RA5AAAJeCXitT7ETsCReLVy4MIhSutRlpX/fc889g0i1adMme++990J30XXXXWcSas444wy74oorrG3btl7zo+R21SdgldyQAr0QAatAIPNcBgErT3AxekydV0N6V9qw/RniHqOwYSpHdMgBCEDAMQGv/4HoGBmmQQACJSLgtT7FTsCSUBEd/Zo3b54deeSR9c5v0pHC8ePH20MPPRQErMmTJ1vz5s1LFHLfr0HA4ghhITO0qqoqLKcjqVwQgAAEPBHwugHzxAhbIACBpiFAfWoa7rwVAhDITMBrfYqVgKWZVxMmTAjdVTfccIMNHz484/DxF198Mdz35Zdf2n333We77757rWi98cYbNnfu3CBySdTZdddd7eSTT7YxY8ZY586dN4tstvdrrtJJJ51kF110kZ1//vmbrXPxxRfbjBkz7K677qoR5CJRaZtttrE777zTVq1aZbNmzbKnnnoqo13RPLAlS5bY8uXLbf369datWzfbd999Q4dav379rKKiotaMq1SjjjjiiDALqk2bNg3OwErn/9FHH20TJ0607t271/IzOqanjjit/eabb9qcOXNMImRlZaUNHDgwvEvdc3WvbP2JnmvKDizNE3vyySft1ltvDew1GF+zw0455RQ75phjrFWrViX3L3NJKuwdCFiF5clqEIBA4Qh43YAVzkNWggAE4kqA+hTXyGE3BMqfgNf6FCsB67nnngtHBvfYYw+75ZZbrEOHDhkzR0cONdRb87IkemnIty79/b333hs6tCT21L0k/PzmN7+x733ve3nd3xgBS8LZj3/8Y7vgggvsk08+qWWahBH5LqEtut5///0gIEmgS3dpsH0k+H3++ec1AlXqvZkELPHSsHx1samzre4lseyqq66yQYMG1YiKkYD12muvBZFK4lq65xYvXmyRAKKf5+JP9PXEphKwJLSdd9559utf/zot+5EjR9rs2bNriaGl8C/jL0aBb0DAKjBQloMABApGwOsGrGAOshAEIBBbAtSn2IYOwyFQ9gS81qdYCVgSnIYNGxaEHf2JxItM2SNx46ijjrJITNhiiy1MYpjWeuutt0In1Lhx46x9+/b27rvvBiHmyiuvrPVFu1zvb4yAFQ2mnzp1ahCM1JH1+uuvh4H0mv+V+qW9r7/+2i688EJTR9fYsWMDl2233TYgeeedd+yaa64Jvhx66KF2xx13WNeuXcPPch3inur/L37xi9AJJwHxo48+CoKaOs00ND9VjIoErEceeST8TF87HDFiRPhS5CuvvBKENHW+6Z+XX365tWzZ0vL1pykELNmqXDn77LNDp5XyaK+99gqdbupU+9WvfmU33nhjEE/luzqxSuVfpt+JQv8cAavQRFkPAhAoFAGvG7BC+cc6EIBAfAlQn+IbOyyHQLkT8FqfYiVgXXbZZXbuuefWOnaXTeKkHs2TsLTVVlvViD4SeH7+85/XEsMkyugI4fPPPx8EGR07jESibO7v2bNnODKX7xFCCVjpBs/rKJ6Opf31r3+1Bx54wHr37h1EKs0E09cDJW716NGjFhIJXzpCqc4rCYBR51YuAlaq6CKhbNq0adaiRYua93z11VdBgNJRSf2RiKZZY6kClrqQJFSlio6RsHjggQeGI5MSxPL1J18BS+JaLtfKlSvD8UBdEdtvf/vbdvPNNwehMfX617/+FTrj/vKXv9QcXy2Vf7n4VIh7H+u3j/2gslkhlirZGhUdOlnrY4dYm5FjSvZOXgQBCJSegNcNWOlJ8EYIQMAbAeqTt4hgDwQgEBHwWp9iJWClmxuVTYrVFbDUIaNurJdffjkIVBKcGrokaOVyv9ZqjIClI3d/+MMfaoSSVNt0HFJdWanHIRuyPRKRJJwsWrTIdtttt3B7LgJWNv5H6+n444IFC8KRuejdzzzzjD366KO233771TK1blw6deqUMZz1+dMUAtZvf/vbMMdLXVgS59Jd6nobPXq03X777TZq1KiS+ZfxRQW+IY4CVoSgzYiTre3PzigwEZaDAAS8EPC6AfPCBzsgAIGmI0B9ajr2vBkCEGiYgNf6lEgBS4KMjg+qc0ZCUybhRMfdcrm/sQJW27ZtgwikuVJ1r8cee8wOP/zwtMcoN23aZB9//HGYUfX222+Hzp8//vGPtmLFirBMavdQLgJWNv6nDmyPOr3S/V2qP5kErFz8yVfAimLVUA6ou00C1fz582sxjDoCsyl+6Yb5F9O/bGwq5D1xFrCabdXRvr344ULiYC0IQMARAa8bMEeIMAUCEGgiAtSnJgLPayEAgYwEvNanWAlY0QysmTNn2jnnnJMRenRDdFRN85fUwaSv4Q0dOjQc+cpGwMoktKQzpDEdWA3ZlU6o0SBxzVrSIPF0A9Yj+/IVsLLxv5ACVj7+NIWAFXUEZpOIqQJWKfzLxqZC3oOAVUiarAUBCBSSgNcNWCF9ZC0IQCCeBKhP8YwbVkMgCQS81qdYCVgvvPCCnXDCCeEYXD5fIYyOemUjyKQmZa7369nGCFiaBaXno2HsqbZEHViRICIxREPEr7/++jAcXXOxdFRPz/7whz+0Ll26hHlamvWUr4BVyg6sfP1pSgHrrrvuCnPIsrlK5V82thTynjgLWBwhLGQmsBYE/BHwugHzRwqLIACBUhOgPpWaOO+DAASyJeC1PsVKwPriiy+CWDNnzpww9FuiQaYvEb744othiPmXX35ZM0g7mumkTqzUuVD1BTPX+zMJWBqKrmHnOoKWKn5EQtmnn35a72yuaAZWNFMp6i475JBD7LrrrrPtttuulhvqyFLnmeZQ5StgZTMDKxIX9f66M7A0fD51gHxkYDphMF9/mkLAijoC1Q2obiwNrs90lcq/THYU+udxFLDCEPchw63N0MyzyQrNi/UgAIHSEfC6ASsdAd4EAQh4JUB98hoZ7IIABLzWp1gJWEqj6upqGzJkSMgoCTZHHXWUaSh7ukvizfjx4+2hhx6yK664Igw/l8iQ+lW9dF8V/Oabb8JRwylTpgSBSfOvGvoKYd37JaxFnVIa/i471R0VXW+88Ub4QqHEjHQClr5CmO5rf5prpfUkCN13333h64gNdXrJLv1cz+jKV8DK5SuEmhWlLxK2bNmyZoh7LgJWvv40hYAViXZie88992z2MQB9nVFfZNSR1/vvv9+OP/74vOOVq3+lLrlVVVXhlfr95IIABCDgiYDXDZgnRtgCAQg0DQHqU9Nw560QgEBmAl7rU+wELIky6nyRMLVx48YgZk2aNCkcK5RoosHYEkwkGEg4UpePjtBJwNJw9Oh67rnngjD1/vvv26WXXhq6lNq3b2864rV06VKbPn26fec73wkCU/fu3S3X+yNx46233rLZs2cHwapVq1b2/PPP2y9/+UtbtWqVvfvuu/UKWBK8ZsyYYePGjQvil47x/dd//Vew7dxzzw2CWosWLWz58uU2aNAg+/73vx9Et3322SeIdPrq4Ny5c8PRwk8++aReAUs+q5stGhhf38DyyH/584tf/MImTJhgOuqo7iwd59SRxo4dO4bOsUjMyGeIe77+5CrwRLYJTKY5aPUxkUAlsU7ddL169Qr/rk64ysrKkFfz5s0LMTn44IPtpptuCsc5S+Vf5pJU2DsQsArLk9UgAIHCEfC6ASuch6wEAQjElQD1Ka6Rw24IlD8Br/UpdgKWUkUi1pNPPmnTpk0LX9qr75KgMnXq1CBwtW7dutZtWkNikLqy0g0+l6AjAeLII48MxxRzvV/ihoQr2Vj3kqC255572umnn55WwJKotNdee4WjknUvdVNp3c6dO4cfpc5Uqnuv/Fcn11//+tcgMj344IN27LHHhtv+8Y9/hM6shx/+/19fO+CAA8LRP4ks6b64l43/mjEmMS061pmPgJWvP00hYInb+vXrQ4wlUKW7JGwpj/bff/9Gxas+/yLGmnGWbhZXdExTXX2pHXiRrdG6sjPdMc9sSzMCVrakuA8CECg1Aa8bsFJz4H0QgIA/AtQnfzHBIghA4P8T8FqfYilgRUmlzpinnnoqCC9//OMfgxAl0UZizIABA+y4444LgkxDl47zqVNJxwz1H/u77rqrHX300TZx4sTQeVX3yuV+zez63e9+FwQMdd5EotWoUaPsgQceCF1Z6Y4Q6iuEt956q61YsSJ8WXD16tXWv3//IHgdc8wxoZMr9ZLoc/PNN5vmYq1ZsyZ0U+m42tixY0NnmoS6wYMHh04hHWmLZjWpC0ydZrJNxxEXLlxoO++8c1oBK3pfLv7nI2DpPfn401QCluxVnCWoKmZiKVFLAuRPfvITGzNmTI3YGDEspH8IWPxfDAQgAIGGCXjdgBE3CEAAAtQncgACEPBKwGt9irWA5TXY+dqVz9cO830Xz0GgkARWzd/KqnbekH7JLbpZxbajraLH+YV8JWtBAAIQyIqA1w1YVsZzEwQgUNYEqE9lHV6cg0CsCXitTwhYjtIKActRMDAlJwINClj/Xqli+4lW8d2rclqXmyEAAQg0loDXDVhj/eJ5CEAg/gSoT/GPIR5AoFwJeK1PCFiOMg4By1EwMCUnAtkIWLZFN2vR55Wc1uVmCEAAAo0l4HUD1li/eB4CEIg/AepT/GOIBxAoVwJe6xMClqOMQ8ByFAxMyYlAdgLWDtaiz6s5rcvNEIAABBpLwOsGrLF+8TwEIBB/AtSn+McQDyBQrgS81icELEcZh4DlKBiYkhOBbAQszcCq2HFGTutyMwQgAIHGEvC6AWusXzwPAQjEnwD1Kf4xxAMIlCsBr/UJAatcMw6/IFBCAg0Pcd/BKrqORrwqYTx4FQQg8B8CXjdgxAgCEIAA9YkcgAAEvBLwWp8QsLxmDHZBIEYEqqqqgrXV1dUxshpTIQCBJBDwugFLAnt8hAAEGiZAfSJDIAABrwS81icELK8Zg10QiBEBBKwYBQtTIZAwAl43YAkLA+5CAAJpCFCfSAsIQMArAa/1CQHLa8ZgFwRiRAABK0bBwlQIJIyA1w1YwsKAuxCAAAIWOQABCMSIgNf9EwJWjJIIUyHglQACltfIYBcEIOB1A0ZkIAABCFCfyAEIQMArAa/1CQHLa8ZgFwRiRAABK0bBwlQIJIyA1w1YwsKAuxCAQBoC1CfSAgIQ8ErAa31CwPKaMdgFgRgRQMCKUbAwFQIJI+B1A5awMOAuBCCAgEUOQAACMSLgdf+EgBWjJMJUCHglgIDlNTLYBQEIeN2AERkIQAAC1CdyAAIQ8ErAa31CwPKaMdgFgRgRQMCKUbAwFQIJI+B1A5awMOAuBCCQhgD1ibSAAAS8EvBanxCwvGYMdkEgRgQQsGIULEyFQMIIeN2AJSwMuAsBCCBgkQMQgECMCHjdPyFgxSiJMBUCXgkgYHmNDHZBAAJeN2BEBgIQgAD1iRyAAAS8EvBanxCwvGYMdkEgRgQQsGIULEyFQMIIeN2AJSwMuAsBCKQhQH0iLSAAAa8EvNYnBCyvGYNdEIgRAQSsGAULUyGQMAJeN2AJCwPuQgACCFjkAAQgECMCXvdPCFgxSiJMhYBXAghYXiODXRCAgNcNGJGBAAQgQH0iByAAAa8EvNYnBCyvGYNdEIgRAQSsGAULUyGQMAJeN2AJCwPuQgACaQhQn0gLCEDAKwGv9QkBy2vGYBcEYkQAAStGwcJUCCSMgNcNWMLCgLsQgAACFjkAAQjEiIDX/RMCVoySCFMh4JUAApbXyGAXBCDgdQNGZCAAAQhQn8gBCEDAKwGv9QkBy2vGYBcEYkQAAStGwcJUCCSMgNcNWMLCgLsQgEAaAtQn0gICEPBKwGt9QsDymjHYBYEYEUDAilGwMBUCCSPgdQOWsDDgLgQggIBFDkAAAjEi4HX/hIAVoyTCVAh4JYCA5TUy2AUBCHjdgBEZCEAAAtQncgACEPBKwGt9QsDymjHYBYEYEUDAilGwMBUCCSPgdQOWsDDgLgQgkIYA9Ym0gAAEvBLwWp8QsLxmDHZBIEYEELBiFCxMhUDCCHjdgCUsDLgLAQggYJEDEIBAjAh43T8hYMUoiTAVAl4JIGB5jQx2QQACXjdgRAYCEIAA9YkcgAAEvBLwWp8QsLxmDHZBIEYEDpz0lFV2+WGMLMbUuBLo0LaZDdy70kb2rYyrC9hdYgJeN2AlxsDrIAABhwSoTw6DgkkQgEAg4LU+IWCRoBAoIIGvvvrKKioqwp8kXQhYSYq2D19HHFBpYw5q6cMYrHBNwOsGzDU0jIMABEpCgPpUEsy8BAIQyIOA1/qEgJVHMHmkPAls2LDBli1bZkuXLrXVq1fbunXrrF27dta7d28bMGCADRkyxLbbbru0zm/atMmeeOIJu+222+zXv/61derUKdz32Wef2VlnnWXz58+3lStXWp8+fcoSHgJWWYbVtVPqxFp8ZhvXNmKcDwJeN2A+6GAFBCDQlASoT01Jn3dDAAINEfBanxCwyNvEE/jmm2+C+DRlyhRbu3ZtvTw6duxo06dPt9NOO81at25d674PP/zQTjzxxPB3d999NwJW4rMKAMUmgIBVbMLls77XDVj5EMYTCEAgXwLUp3zJ8RwEIFBsAl7rEwJWsSPP+q4JSLxauHBhEKV0qctK/77nnnsGkUqdVe+9957df//9dt1119lLL71kZ5xxhl1xxRXWtm3bGt8QsJiB5TrRy9A4jhCWYVCL5JLXDViR3GVZCEAgRgSoTzEKFqZCIGEEvNYnBKyEJSLu1ibw9NNP13ROzZs3z4488khr1qxZWkw6Ujh+/Hh76KGHgoA1efJka968ebgXAQsBi9+t0hBQ59WQ3pU2bH+GuJeGePzf4nUDFn+yeAABCDSWAPWpsQR5HgIQKBYBr/UJAatYEWdd9wQ082rChAmhu+qGG26w4cOH1yteRc68+OKL4b4vv/zS7rvvPtt9993t4osvthkzZtTyt1evXnbvvffaDjvsUGsGVvv27e3qq6+2Bx98MNx/xBFH2NSpU22vvfZK+24JY+oQW7x4sa1YscK6detmhx56qE2cONF69uxZ65lIROvevbude+65dskll9g999xjO++8c7DvuOOOCzO5HnjgAbvlllts+fLlYcaX5nKdcsopdswxx1irVq3yiltVVVV4rrq6Oq/neQgCEIBAsQh43YAVy1/WhQAE4kOA+hSfWGEpBJJGwGt9QsBKWibibw2B5557LhwZ3GOPPYKg06FDh4x0dORQApTmZUn0OvXUU7MWsDQ/68477wzD4VMvzdbS8HcNik+9dFxxzJgxpi6xupeEp5kzZ4bjji1atAg/jgQsiWQSou66667w9127dg3D6XfbbTc7++yz7frrr0/r56RJk8Kaded7ZYRiZghY2VDiHghAoCkIeN2ANQUL3gkBCPgiQH3yFQ+sgQAE/kPAa31CwCJLE0tAHVLDhg2zCy64IPyp7+hgXUASlI466igbOXKkzZ4927bYYousjhBqHXVb6eihRKV33303vPemm24Ka2nGloQpXR988EEQxx5//PEwc0sdV9tuu61t3LgxCFrnn3++SYCTIDZw4MBaAtYjjzxi++67r82dO9f23ntv+/jjj8O66uAaNGiQHXjggUGEU2eWBLlnn33WJF79z//8j/3hD3/I60uJCFiJ/TXCcQi4J+B1A+YeHAZCAAJFJ0B9KjpiXgABCORJwGt9QsDKM6A8Fn8Cl112WThqp06l6AuC2XilzqihQ4faNttsU/PFwWxmYI0dOzYIR6nD36O19HcLFiwIRwR1LVmyxAYPHhy6u6ZNm1bTZRXZJ/FK4puEqmuvvTasGdkgASvqDkv1J/L39ttvt1GjRtVydf78+aGb66qrrgpHHnO9ELByJcb9EIBAqQh43YCVyn/eAwEI+CVAffIbGyyDQNIJeK1PCFhJz8wE+x/NriqVgKV5VBK+Uq9IdNKXDtURtuuuu4b5WhKtdL+O/qmLqu716aef2plnnmmrV6+2RYsWheOB0VrPPPOMPfroo7bffvvVeizqONN8Ls3EOvjgg7M6NplNijzWbx/7QWX64ffZPM895U+gokMna33sEGszckz5O4uHrgh43YC5goQxEIBAkxCgPjUJdl4KAQhkQcBrfULAyiJ43FKeBEotYK1cuXKz43npBKyPPvooHCnU1w6zuaJ1062V+vz7778fjiVGA+T1M3VwHX/88WEWmIa/V1RUZPPKze5BwMoLWyIfajPiZGv7szMS6TtONw0BrxuwpqHBWyEAAU8EqE+eooEtEIBAKgGv9QkBizxNLIGoI0mDy88555ysOUQzsEaMGBGOBGroeTZHCLMVsFKPAmZjVLYCltbSbC3N3Lrxxhs3GyavrxDqCOEuu+ySzWtr3YOAlTOyxD7QbKuO9u3FDyfWfxwvPQGvG7DSk+CNEICANwLUJ28RwR4IQCAi4LU+IWCRo4kl8MILL9gJJ5wQjt/l8xXC1HlRxRCwUo8VZhOkTB1YqWvomOJ///d/m+ZlqdNLRxF1aci75mF17tw5m1fW3IOAlROuRN+MgJXo8DeJ8143YE0Cg5dCAAKuCFCfXIUDYyAAgRQCXusTAhZpmlgCX3zxhZ199tk2Z86c8DU/DXLP9CXCF1980YYPHx7mVN133322++67B36FFLA+//xzmzJlil1//fVhltVhhx2WVYxyEbBSF9SXCP/2t7/ZuHHjwpcI083PymQAAlYmQvw8IsARQnKh1AS8bsBKzYH3QQAC/ghQn/zFBIsgAIH/T8BrfULAIkMTTaC6ujrMf9J13XXX2VFHHVXvHKh169bZ+PHjQ8fSFVdcYZMnT7bmzZsXXMDSguoIO+WUU8LXAufOnWvt27evFae33347zMnSMPeFCxdajx49akS0dJ1bkSgmoW7p0qXWv3//WutFQ+F1rBIBK9G/EkVzPgxxHzLc2gyt/QXMor2QhSHwbwJeN2AECAIQgAD1iRyAAAS8EvBanxCwvGYMdpWEgLqPJNpImNq4cWMQsyZNmhSOFbZs2dI2bdpkEoTuv//+IHC99NJLdsYZZwQBq23btjU2Rt1Pr732mi1YsMCqqqrCzz777DM766yzwrG8bGdg6Tm9UwKWxDJ1fF144YW20047BXuef/55u+iii4IQpfld6iKTkJapA2vJkiU2ePDgMEh+1qxZ4euG8nHDhg3BZnV96cuEmpHVpUuXnPhH/koQ5IIABCDgiYDXDZgnRtgCAQg0DQHqU9Nw560QgEBmAl7rEwJW5thxR5kTkIj15JNP2rRp0+wvf/lLvd527NjRpk6dGgQuDW5PvVKFKv19165dbdmyZfb9738/LwFLa6hoSFiL5lPVNUwdWLNnz66ZV5VJwJJQJbFLRxPTXd26dbPbb7/d+vXrl3PEEbByRsYDEIBAiQh43YCVyH1eAwEIOCZAfXIcHEyDQMIJeK1PCFgJT0zc/w8BiVBPPfVU6Eb64x//GL7SJ9HqgAMOsAEDBthxxx3XYGfS3//+dzvvvPPs4YcftsrKynC070c/+lHeApYskyildRYvXmwrVqywdu3ahQ4qdWfpq4GtWrWqcSCTgKUbNffrd7/7nd122232zDPP2Pr1623XXXcNw+zHjBlj3bt3zyslELDywsZDEIBACQh43YCVwHVeAQEIOCdAfXIeIMyDQIIJeK1PCFgJTkpch0ChCCBgFYok60AAAoUm4HUDVmg/WQ8CEIgfAepT/GKGxRBICgGv9QkBKykZiJ8QKCKBVfO3sqqdNxTxDQleuuXWVvGd06yix/QEQ8B1CORPwOsGLH+PeBICECgXAtSncokkfkCg/Ah4rU8IWOWXa3gEgZITmjMvPgAAIABJREFUQMAqPvKK7tOsYqeLi/8i3gCBMiPgdQNWZphxBwIQyIMA9SkPaDwCAQiUhIDX+oSAVZLw8xIIlDcBBKwSxLdlF2vxo7dL8CJeAYHyIuB1A1ZelPEGAhDIhwD1KR9qPAMBCJSCgNf6hIBViujzDgiUOQEErBIEGAGrBJB5RTkS8LoBK0fW+AQBCORGgPqUGy/uhgAESkfAa31CwCpdDvAmCJQtAQSs4oeWI4TFZ8wbypOA1w1YedLGKwhAIBcC1KdcaHEvBCBQSgJe6xMCVimzgHdBoEwJIGAVMbAa4r7DmVbR7RdFfAlLQ6B8CXjdgJUvcTyDAASyJUB9ypYU90EAAqUm4LU+IWCVOhN4HwTKkEBVVVXwqrq6ugy9wyUIQCDOBLxuwOLMFNshAIHCEKA+FYYjq0AAAoUn4LU+IWAVPtasCIHEEUDASlzIcRgCsSHgdQMWG4AYCgEIFI0A9aloaFkYAhBoJAGv9QkBq5GB5XEIQMAMAYssgAAEvBLwugHzygu7IACB0hGgPpWONW+CAARyI+C1PiFg5RZH7oYABNIQQMAiLSAAAa8EvG7AvPLCLghAoHQEqE+lY82bIACB3Ah4rU8IWLnFkbshAAEELHIAAhCIEQGvG7AYIcRUCECgSASoT0UCy7IQgECjCXitTwhYjQ4tC0AAAnRgkQMQgIBXAl43YF55YRcEIFA6AtSn0rHmTRCAQG4EvNYnBKzc4sjdEIBAGgIIWKQFBCDglYDXDZhXXtgFAQiUjgD1qXSseRMEIJAbAa/1CQErtzhyNwQggIBFDkAAAjEi4HUDFiOEmAoBCBSJAPWpSGBZFgIQaDQBr/UJAavRoWUBCECADixyAAIQ8ErA6wbMKy/sggAESkeA+lQ61rwJAhDIjYDX+oSAlVscuRsCEEhDAAGLtIAABLwS8LoB88oLuyAAgdIRoD6VjjVvggAEciPgtT4hYOUWR+6GAAQQsMgBCEAgRgS8bsBihBBTIQCBIhGgPhUJLMtCAAKNJuC1PiFgNTq0LAABCNCBRQ5AAAJeCXjdgHnlhV0QgEDpCFCfSseaN0EAArkR8FqfELByiyN3QwACaQggYJEWEICAVwJeN2BeeWEXBCBQOgLUp9Kx5k0QgEBuBLzWJwSs3OLI3RCAAAIWOQABCMSIgNcNWIwQYioEIFAkAtSnIoFlWQhAoNEEvNYnBKxGh5YFIAABOrDIAQhAwCsBrxswr7ywCwIQKB0B6lPpWPMmCEAgNwJe6xMCVm5x5G4IQCANAQQs0gICEPBKwOsGzCsv7IIABEpHgPpUOta8CQIQyI2A1/qEgJVbHLkbAhBAwCIHIACBGBHwugGLEUJMhQAEikSA+lQksCwLAQg0moDX+oSA1ejQsgAEIEAHFjkAAQh4JeB1A+aVF3ZBAAKlI0B9Kh1r3gQBCORGwGt9QsDKLY7cDQEIpCGAgEVaQAACXgl43YB55YVdEIBA6QhQn0rHmjdBAAK5EfBanxCwcosjd0MAAghY5AAEIBAjAl43YDFCiKkQgECRCFCfigSWZSEAgUYT8FqfELAaHVoWgAAE6MAiByAAAa8EvG7AvPLCLghAoHQEqE+lY82bIACB3Ah4rU8IWLnFkbshAIE0BBCwSAsIQMArAa8bMK+8sAsCECgdAepT6VjzJghAIDcCXusTAlZuceRuCEAgDYEDJz1llV1+CJsyINChbTMbuHeljexbWQbe4AIEzLxuwIgNBCAAAeoTOQABCHgl4LU+IWB5zRjsShSBb775xr766iurrIynaICAVX7pOuKAShtzUMvycwyPEkfA6wYscYHAYQhAYDMC1CeSAgIQ8ErAa31CwPKaMTnYdffdd9tJJ53U4BPdunWzfffd14YNG2Y//vGPrVWrVjm8gVuLSeCDDz6w2bNnW69evWz48OE1r/rwww/txBNPtPfee8/uvfde23XXXYtpRqPWRsBqFD6XD6sTa/GZbVzahlEQyIWA1w1YLj5wLwQgUJ4EqE/lGVe8gkA5EPBanxCwyiC7shGwUt0888wz7dJLL7W2bduWgffxdyGK31133RUEq+hCwIp/bOPsAQJWnKOH7akEvG7AiBIEIAAB6hM5AAEIeCXgtT4hYHnNmBzsqk8ASV3io48+sqVLl9pFF11k69evtzvvvNMGDhyYw1u4tVgEsolfsd5dqHXpwCoUST/rcITQTyywpHEEvG7AGucVT0MAAuVAgPpUDlHEBwiUJwGv9QkBqwzyLRcBZMmSJTZ48GA766yz7PLLL7eWLZlx09QpkEv8mtrW+t6PgOU1Mrnbpc6rIb0rbdj+8ZzHlrvHPFHuBLxuwMqdO/5BAAKZCVCfMjPiDghAoGkIeK1PCFhNkw8FfWsuAsjTTz9tffv2tVNPPdWuvvpqa926dS1b3nzzTbvjjjtMQteaNWvC3KWjjz7aJk6caN27d69170svvWRDhw61bbbZJnR0rV27Nohiy5cvD8+dccYZNnbs2PCON954w2bOnGn3339/WEMi2rnnnltrzUxH5lLfJ587depkn332WRDj5s+fbytXrrSKigqbO3euPfLII7Zx40br37+/TZo0yQ488EBr1qzZZtz1zoULF9rixYttxYoVpllhhx56aPC3Z8+etZ6J7BMH2X7JJZfYPffcYzvvvLPNmDHDjjvuuLC+7pOf6ngT708++STw+NGPfmQTJkyoWTfyR9xSL3XJnX/++WGd+mZgbdq0Kdg7b968wFtddf369QvxGDVq1GbHQ1PjLltlt44sRjE++eSTbdy4cdaxY8e8crOqqio8V11dndfzPAQBCECgWAS8bsCK5S/rQgAC8SFAfYpPrLAUAkkj4LU+IWCVQSZmK2DpS3c333xzECrSdWD96U9/Cj+TsFL3krBz1VVX2aBBg2pEnUiA6dy5cxgMf8EFFwSxJvW64oorbO+99w5iVt11+/TpE0SUSBhrrIClQfYPPvjgZja0a9cu7ZFJ2TNmzJggMtW99IwEt9NOO81atGhRI0xJUGrfvn0Ygi/bdXXt2tWWLVsW/GxoTd0rjrfffnsQm/IVsDZs2BBs05901+GHH27XXnut7bLLLjU/jgSsgw8+2CLxq+6zJ5xwQhACO3TokPNvBQJWzsh4AAIQKBEBrxuwErnPayAAAccEqE+Og4NpEEg4Aa/1CQGrDBIzk4AlwUJfstN96pBSZ5I6jiR0RNff//53GzlypOmf06dPN3XkSMiQWKJuJnUcff755+G5SKxIFWAkzFx55ZWhW6uystIWLFgQuo2+9a1vha4edQbpf2+11Vb24osvBgHt0UcftRtuuCF0g+lqrIAl0Unrjh8/3rp06WLvvvtuENVuuukmGzJkSBDvttxyy/AufflP73388ceDuKaOq2233TawkdijDqjnnnuulvAV2Sce+qKjOr0kWn388cemd3/xxRfBx9tuuy28V8PyxVD8X3311fB36vYSWwlM0RD9XIa4p4qQ6uqaNWuWHXHEEUFkS31HXTEqErDku4RDdY+pE0/XH/7wh+D/unXrggB47LHH5vxbgYCVMzIegAAESkTA6wasRO7zGghAwDEB6pPj4GAaBBJOwGt9QsAqg8TM5SuEElokzkjoiTqLJIroOOGUKVOCYKMuo7rH7SQ2SQTScTwJMc2bN6/VQXTjjTfaKaecUvOcOrEkJGm9dMcVI5vPOeccu/jii8N6jRWwfv7zn5s6vtQdFV2RyCZfo+N++lk0C0zvnjZtWg2L6DmJV8OGDQtCVSQ2pQpYqcJb6jNitMcee9gtt9yyWSfTs88+G44Z6mhidARSz+YiYEmU0xHBF154IXSAHXLIIbUyWEKl4qBuOh1h1BFKXZGApW6xBx54wHr37l3znOKvr1IqL9TVpZjkeiFg5UqM+yEAgVIR8LoBK5X/vAcCEPBLgPrkNzZYBoGkE/BanxCwyiAzsxGw1K2jTp2f/exnm812UgeRRI933nkndE6pm6rupY6lESNGhL/WPTo2GIlD6jBatGiR7bbbbjWPff3110EQueyyy8KROYkuqVe6WVyNFbAkUKnTK/VKt+aXX34ZRCvdHx39q+vvp59+GjqoVq9eXeNbtNYzzzwTusf222+/nLIn9chlxFAL5CJgrVq1KnTOSQi77rrrQudX3StaT0Kj/kiMjHirQ06iYt1jgtEz0fytnBwzs8f67WM/qNx8xliu65TT/RUdOlnrY4dYm5FjysktfIFA7Ah43YDFDiQGQwACBSdAfSo4UhaEAAQKRMBrfULAKlCAm3KZ+gQQdetobpWO9km4UpeNBq7XvV555ZXQbRQlaUO+9OrVy+69994wlLw+QSZ6Xt1NGhiuYeMaol5sAUtD3HU8LpOA9dFHH4Xjkg899FBWYYvWzSSwpS721Vdf2T//+U97/fXX7a233rI///nP4biihqanMsxVwBJ7xaohoSmdOJhpeD8CVlapkNdNbUacbG1/dkZez/IQBCDQeAJeN2CN94wVIACBuBOgPsU9gtgPgfIl4LU+IWCVQc41NANLM6zOPvtsu/76623gwIFhSPfWW29dy+v6homnQ5NOwJIolnokrq6AlU5YKkYHVrYCVupRwGzCn4uApU61a665Jsz20pcBMzHMVcDKRmhCwMomqqW7p9lWHe3bix8u3Qt5EwQgUIuA1w0YYYIABCBAfSIHIAABrwS81icELK8Zk4NdmYa4v//++2EOlQZ0a2C55kRFA8T1mkjAqk+Iqs+UTM9FHVheBSzNi4q6ybLBnakDK5WzBtcfcMABYdaUhsNr2LsuDXDXlfreXI4Q0oGVTaR83YOA5SseWJM8Al43YMmLBB5DAAJ1CVCfyAkIQMArAa/1CQHLa8bkYFcmAUtL6Rjf6NGjQ1eQBq7rGFp0RUfqXn755fCVQQ0Zz+YqtYClweoakr7jjjvWdHx99tlnYSC9Osuy7cDS1xQ1sF5daZplddhhh2XjbsYh81EcTj/9dPvVr3612XwqFYEBAwaELyTmK2BlMwNLA+Q10yzdDKx0A/XlfDadXQ1BYgZW/XQ4QpjVrxc3QaBoBLxuwIrmMAtDAAKxIUB9ik2oMBQCiSPgtT4hYJVBKmYjYGkm0+WXXx4Gq2tOlL5g17179+C9Bq5feOGF4WuA5557bvj36AuFEZ7oq3wa1B59Ya/QAlbqlwvrCkv6Ut6cOXPCVxA1jD46spiPgCWfIpFHw+Xnzp1r7du3r5UJb7/9dpiTpWHuCxcutB49emQUsKKOM7HVlxxTr1T+jZmBle1XCDXfSx13xx57bDCDGVil/0UPQ9yHDLc2Q2t/wKD0lvBGCCSbgNcNWLKjgvcQgIAIUJ/IAwhAwCsBr/UJActrxuRgVzYClpZ744037KSTTgpihsQWfYkvEqpefPFFGz58uK1du9amTp0ahCIdfdu4cWO4X8KX/pkqzhRawEoV0vS1vKuvvtp23nlnk7Clr/ZJgFMHmY7mNVbA0vFBdSlJ6JHfEu122mkn0xcVn3/++TAkfenSpTZz5swwQ6x58+YZBaxIFJPts2fPtl122SVE8dVXX7VLLrnE7rjjjvC/6xOwxF33tWrVKtyX7siihLybb77Zxo0bFwbpz5o1Kwh6iqPeo64rCW4nnHBC6EqLvjZYbAGrqqoq2FxdXZ1D5nIrBCAAgeIT8LoBK77nvAECEPBOgPrkPULYB4HkEvBanxCwyiAnsxWw5Oo999wTxA/NaNJz0Vf7JIw8/PDDpuNv69atS0tF3Vn6E83PKrSApZdKSPvpT39qq1evrmVDt27dglgjkUhXYwUsraFfyvHjx2/2rujF6sCSENW5c+d6BaVUI1NnYNUFKLFp+vTpwW6JhMuWLauZiyVx6aijjgpCnS4diZRYp/+tTq66s7o0mF/Cmv6kuw4//HC79tprawQ03YOAVQa/6LgAAQjkRcDrBiwvZ3gIAhAoKwLUp7IKJ85AoKwIeK1PCFhlkGa5CFgSPySQ3HTTTZbu+Nybb74ZOoWWLFlia9asCUJX//79g7DVr18/q6ioqCFWDAFLi6tTTMcFZYM6rgYNGmSTJ0+27bbbLnSQFUrA0jrqclLHkmZ/aU5Yu3btgqin7qxjjjmmphsqujedoJSaQvoKoY4kLlq0KAzHl3Alm8V6++23D11lmr+lLqoxY8aER3W8UMKcfqZnNOhd/n/55ZdpBSw9o04x2Ttv3jxbvnx54KT4DB06NLwrdUg/AlYZ/JLjAgQgkDcBrxuwvB3iQQhAoGwIUJ/KJpQ4AoGyI+C1PiFglV2q4RAESk+AI4SlZ84bIQCB7Ah43YBlZz13QQAC5UyA+lTO0cU3CMSbgNf6hIAV77zCegi4ILBq/lZWtfOG0tiyRTer2Ha0VfQ4vzTv4y0QgECsCXjdgMUaKsZDAAIFIUB9KghGFoEABIpAwGt9QsAqQrBZEgJJI1BSAevfcCu2n2gV370qaajxFwIQyJGA1w1Yjm5wOwQgUIYEqE9lGFRcgkCZEPBanxCwyiTBcAMCTUmgKQQs26KbtejzSlO6zbshAIEYEPC6AYsBOkyEAASKTID6VGTALA8BCORNwGt9QsDKO6Q8CAEIRASaRsDawVr0eZUgQAACEGiQgNcNGGGDAAQgQH0iByAAAa8EvNYnBCyvGYNdEIgRgaYQsDQDq2LHGTGihKkQgEBTEPC6AWsKFrwTAhDwRYD65CseWAMBCPyHgNf6hIBFlkIAAo0mUFIBa4sdrKLraMSrRkeNBSCQDAJeN2DJoI+XEIBAQwSoT+QHBCDglYDX+oSA5TVjsAsCMSJQVVUVrK2uro6R1ZgKAQgkgYDXDVgS2OMjBCDQMAHqExkCAQh4JeC1PiFgec0Y7IJAjAggYMUoWJgKgYQR8LoBS1gYcBcCEEhDgPpEWkAAAl4JeK1PCFheMwa7IBAjAghYMQoWpkIgYQS8bsASFgbchQAEELDIAQhAIEYEvO6fELBilESYCgGvBBCwvEYGuyAAAa8bMCIDAQhAgPpEDkAAAl4JeK1PCFheMwa7IBAjAghYMQoWpkIgYQS8bsASFgbchQAE0hCgPpEWEICAVwJe6xMClteMwS4IxIgAAlaMgoWpEEgYAa8bsISFAXchAAEELHIAAhCIEQGv+ycErBglEaZCwCsBBCyvkcEuCEDA6waMyEAAAhCgPpEDEICAVwJe6xMClteMwS4IxIgAAlaMgoWpEEgYAa8bsISFAXchAIE0BKhPpAUEIOCVgNf6hIDlNWOwCwIxIoCAFaNgYSoEEkbA6wYsYWHAXQhAAAGLHIAABGJEwOv+CQErRkmEqRDwSgABy2tksAsCEPC6ASMyEIAABKhP5AAEIOCVgNf6hIDlNWOwCwIxIoCAFaNgYSoEEkbA6wYsYWHAXQhAIA0B6hNpAQEIeCXgtT4hYHnNGOyCQIwIIGDFKFiYCoGEEfC6AUtYGHAXAhBAwCIHIACBGBHwun9CwIpREmEqBLwSQMDyGhnsggAEvG7AiAwEIAAB6hM5AAEIeCXgtT4hYHnNGOyCQIwIIGDFKFiYCoGEEfC6AUtYGHAXAhBIQ4D6RFpAAAJeCXitTwhYXjMGuyAQIwIIWDEKFqZCIGEEvG7AEhYG3IUABBCwyAEIQCBGBLzunxCwYpREmAoBrwQQsLxGBrsgAAGvGzAiAwEIQID6RA5AAAJeCXitTwhYXjMGuyAQIwIIWDEKFqZCIGEEvG7AEhYG3IUABNIQoD6RFhCAgFcCXusTApbXjMEuCMSIAAJWjIKFqRBIGAGvG7CEhQF3IQABBCxyAAIQiBEBr/snBKwYJRGmQsArAQQsr5HBLghAwOsGjMhAAAIQoD6RAxCAgFcCXusTApbXjMEuCMSIAAJWjIKFqRBIGAGvG7CEhQF3IQCBNASoT6QFBCDglYDX+oSA5TVjsAsCMSJw4KSnrLLLD23rLZvZ2ce0sh90ax4j6zEVAhAoZwJeN2DlzBzfIACB7AhQn7LjxF0QgEDpCXitTwhYpc8F3giBsiMQCVhyTCLWgvFtys5HHIIABOJJwOsGLJ40sRoCECgkAepTIWmyFgQgUEgCXusTAlYho8xaiSCwadMm058WLVqUjb/ffPONffXVV1ZZWZmXT6kClhZYfm7bvNbhIQhAAAKFJuB1A1ZoP1kPAhCIHwHqU/xihsUQSAoBr/UJAStGGfjSSy/Z0KFDbe3atVlZfdddd9mJJ56Y1b3pbrr77rvtpJNOsosuusjOP//8vNfRgxdffLHNmDEjpzVOPfVUu/rqq61169Y5PVfMm9944w274IILbNy4cdanT59ivqpka3/wwQc2e/Zs69Wrlw0fPjyv9yJg5YWNhyAAgRIQ8LoBK4HrvAICEHBOgPrkPECYB4EEE/BanxCwYpSUCFhNH6xIiFu5cmXZCFiRUNkYwbPWEcL2zWzBBI4QNn22YgEEICACXjdgRAcCEIAA9YkcgAAEvBLwWp8QsLxmTBq7IgFrv/32c9eZlA/GDz/8MHSIvffee3bvvffarrvums8yJX0GASs97poh7u2b2dkDGOJe0qTkZRCAQIMEvG7ACBsEIAAB6hM5AAEIeCXgtT4hYHnNGAQsl5FBwEoflqqqqvCD6upql3HDKAhAILkEvG7AkhsRPIcABCIC1CdyAQIQ8ErAa31CwPKaMUUQsDZs2GDLli2zJUuW2PLly239+vXWrVs323fffe20006zfv36WUVFRc2b083Aevrpp61v376m42Y77bSTnX322fbf//3fdsghh9hVV11lO+64Y9ZEs+nA+uyzz+yss84yzZ668cYb7dZbb7W5c+da586dbeLEicHu5s2bh6Hqq1evtltuucUef/xxW7duXfBHM8NGjRplbdtuPlRcg8v/93//1xYsWGAPPfSQrVmzJtiuDreBAwfamDFjwnt0RX7XdS46dpfKavLkyXbzzTfbvHnzTF1z/fv3t3PPPdcOPvhg0zufeOIJu/zyy0MM1HV2+umn2ymnnJLWRjFauHChLV682FasWBHideihhwbfe/bsac2aNasxKZWn7HnzzTdtzpw5wXYNZ5dPYrnnnnuGZ+o7kprPzDMErKzTnhshAIESE/C6ASsxBl4HAQg4JEB9chgUTIIABAIBr/UJAStGCdqYI4Tvv/9+ED3uu+++tB63a9fObrjhhjDEOxJFGhKwJNJIGJFopGvIkCFBtNlyyy2zJpqLgPU///M/ttdeewVBJroefPBBO/bYY8PX8zTsXd1Rn3zyyWbvP/zww+3aa6+1XXbZpeZnEpJ0bHH8+PFByEt3SfCZP3++bb311lkLWOLy+eef2/XXX19rSQlPt912m/3lL39Ja+eUKVPs0ksvtVatWtU8p3hLRBPnupfiNXPmzCDgRV9DjHi+9tprQaSSUFn3kh0SwyQ4IWBlnarcCAEIxJiA1w1YjJFiOgQgUCAC1KcCgWQZCECg4AS81icErIKHungL5itgff3113bhhRcG4WTs2LHhK3rbbrttMPSdd96xa665xq688srQ2XPHHXdY165dw88aErD0c60l0aVDhw728ccfW6dOnXJyPhcBS0KSxJfrrrvOjjrqKFM3mYQbfaHwnnvuCV8F3G233eySSy6xgw46KHQcSbRTF5TErSOPPDKIUbJV1wsvvGAnnHCCffrpp0EU089btmxpX375ZeiQmjZtWvjao0Q5iUjRVd8RwoiV7jv66KODuLTHHnsELuedd16wQ91Wbdq0CbE44ogjQrebRCZ1sendEpbUVaVLXwbUVxjVTXbGGWcE8VEx27hxYxC09FXI5557zu68887QWaUr4vnII49Yx44dQ2xGjBhhErteeeWV0H2lTjP9Ux1gemdqnBszxJ0OrJxSn5shAIESEvC6ASshAl4FAQg4JUB9choYzIIABOjAIgcaTyDbrxD26tWr1lB0iVQalq7jeDqO1qNHj1rGvP7666HzSp1DqcPUGxKw1M2UKrjk412uAtY555wTRDgdGYyujz76KAhM6jqSb9/73vdqmaLuLAl2Ona4dOnScJxPl8QsdS/Nnj07CDqpR/HUnSXRS11RdY/TZRKw9H4JapEQpXdJaFKH2t///vdw9FKxiK7oiKTsefTRR+2www4LP5KwNXjw4OCvxLSoyyp6TmsOGzYsHP9Ud5mOSKYKWOn8kvAl8e/AAw8Mwlck5hXiK4SP9dvHflDZzCq27mrtz55hlb32zicleAYCEIBAwQnwH4gFR8qCEIBAgQhQnwoEkmUgAIGCE/Ban+jAKnioi7dgvgJWJosi4UNC16JFi0Ink66GBCx1GaWKIJneke7nuQpYEoY00yr10i/WgAEDgpiT2lWUes+f/vSnMA9LQpb+pIpV9dkd+V73mUwClmZZ/frXvw6dVtEVCYjyN5Vv9PNozUjcUheYRCv5q5lle++9uRikzrEzzzwzHOGM1ox4PvPMM0EM0yyv1CvKn2222SbENuqYK6SApfdJxOp094P5pATPQAACECg4Aa8bsII7yoIQgEDsCFCfYhcyDIZAYgh4rU8IWDFKwXyPEKa6qGHnOtamIedvv/12mMn0xz/+MQwI17Vy5Urr06dP+PeGBCwdb1OXko7w5XvlKmCl2ha9Ux1jEq+yueqzWV1QskWdaC+//LI99dRTgYkY1X0mk4CVTiSL/NRRTg2MjwbD1ydgqats5MiR4bhfNlfEJRPPUglYsrnz489mYzr3QAACECg6Aa8bsKI7zgsgAAH3BKhP7kOEgRBILAGv9QkBK0Yp2RgBSzOj9BU/dQdJmKnvipuAlTp7KlMoU8UoHRPUVwc1M0tHC+u7chWw0n3BLxKWIlGw7qywuh1YqUcBM/mknyNgZUOJeyAAgaQS8LoBS2o88BsCEPgPAeoT2QABCHgl4LU+IWB5zZg0duUrYEm80qBwfRlPA7179+4djpdpKPgPf/hD69KlSxijlArjAAAgAElEQVQUruHfcRWw0glHDYVWHWejR48OYp6Gq++///7h6OR3v/vd8LVD/fzkk0/OuQOrkALWe++9V2smWaZU9dKBVdFlG+u04LeZzOXnEIAABEpCwOsGrCTO8xIIQMA1AeqT6/BgHAQSTcBrfULAilFa5itgRcO7DznkkPAVv+22266W1xJx9LU6zU6Km4C1atUqO/zww+24444Lvkmgy3RFg9N1nE+innzXFwFTLx2PnDx5cpMIWBqmrwHysi11sHsmvzwIWBKv2v/XBQxxzxQsfg4BCJSMgNcNWMkA8CIIQMAtAeqT29BgGAQST8BrfULAilFq5itgpZtlFbmto3T6uWYu6YqbgPXuu+/aqFGjwjBzfRVRYlbqJf9uvvlmGzduXM0XB9evXx++BFhfh5P+XsPYNYOqKY4Qyv5bbrkl2CDf9AXF9u3b1/JL88sUMw1zj74s2ZQCVlVVVbCvuro6Rr9RmAoBCCSBgNcNWBLY4yMEINAwAeoTGQIBCHgl4LU+IWB5zZg0duUrYC1fvtwGDRpk3//+98Pg9X322ceaN29u+jqexBF1+nzyySexFLBSBbhu3bqFmVbytW3btqZh6Bryft5559n2229fcxxPRyonTJhgt912W/gqob7m16FDB9PX/zS8ffr06WG4va76BCxx07HLqHOrIZEw1xlYem+qiDZ8+HC78MILbaeddjIN4X/++edNRxU1u2vmzJnheOj/a+9OgKyszvyPP+ybIpsLmgRUHHS0SKI9QcVAAog6ICjgAIpCRGRRQBAtI6CoiAwKCuICigIqLiAMLuWooIXjhjIxOpNBJ9HIlIL7RnAF/Nfv/Oftud3cpu/tvt39nH6/t8pS6Xvf9zmfczj13l+f97zqz8oGWJMnTw5+jRo1yvtvBQFW3mR8AAEEqknA6wVYNTWf0yCAgGMB5ifHnUNpCKRcwOv8RIAV0cCsaICVuQdW6ea2atXKtIn4H/7wh7DqZ82aNda3b9/wthieQqg6dUvg7Nmzbfr06Vl7U8HW3LlzQ7BVp06d8J7MPbBKf0jvGzBggI0ZM8ZOOumksIJrn332KWGSfEbHnThxYlar5D0VCbD0WU0aF1xwQVhdlu2lFVhz5swpfqphRQOs5BbTJMRUe2bNmmUNGzbM+W8HAVbOVLwRAQSqWcDrBVg1M3A6BBBwKMD85LBTKAkBBIKA1/mJACuiAVrRAEtNVIilIGbp0qXh6XsKdfr3728jR44Mm5drNY9Cm2nTpoVVSVrRE0uApfZpZZKCHoVwa9euLd6cvXfv3jZu3Dhr3759iZ5OnkJ4ww03hM3rdVthjx497Nxzz7V+/fqF1VgjRoywN99801asWGFHHnlk+Lwc9Zm77747nENe+uehhx6yoUOHhpVR+v/MV0UDLB1Dn9Utgro9UqGb9vjq0qVLuL2wT58+JVZLVTTA2rFjR3DT6jyNMW1eP3/+/Jz2E0vaSYAV0URCqQikTMDrBVjKuoHmIoBAFgHmJ4YFAgh4FfA6PxFgeR0x1IVARAIvL2xhRR22mzVuZ/X+frHVadktouopFQEEarOA1wuw2mxO2xBAIDcB5qfcnHgXAghUv4DX+YkAq/rHAmdEoNYJFAdYalnjdla/y19qXRtpEAIIxCng9QIsTk2qRgCBQgowPxVSk2MhgEAhBbzOTwRYhexljoVASgVKBFhmVr/HDymVoNkIIOBNwOsFmDcn6kEAgeoXYH6qfnPOiAACuQl4nZ8IsHLrP96FAAJ7ECDAYngggIBXAa8XYF69qAsBBKpPgPmp+qw5EwII5CfgdX4iwMqvH3k3AghkESh5C+HPrH6Xt3FCAAEEXAh4vQBzgUMRCCBQowLMTzXKz8kRQGAPAl7nJwIshi0CCFRa4P82cf+Z1fv7u9jEvdKiHAABBAol4PUCrFDt4zgIIBCvAPNTvH1H5QjUdgGv8xMBVm0febQPgWoQKCoqCmfZuHFjNZyNUyCAAAK5C3i9AMu9BbwTAQRqqwDzU23tWdqFQPwCXucnAqz4xxYtQKDGBQiwarwLKAABBMoQ8HoBRochgAACzE+MAQQQ8CrgdX4iwPI6YqgLgYgECLAi6ixKRSBlAl4vwFLWDTQXAQSyCDA/MSwQQMCrgNf5iQDL64ihLgQiEiDAiqizKBWBlAl4vQBLWTfQXAQQIMBiDCCAQEQCXq+fCLAiGkSUioBXAQIsrz1DXQgg4PUCjJ5BAAEEmJ8YAwgg4FXA6/xEgOV1xFAXAhEJEGBF1FmUikDKBLxegKWsG2guAghkEWB+YlgggIBXAa/zEwGW1xFDXQhEJECAFVFnUSoCKRPwegGWsm6guQggQIDFGEAAgYgEvF4/EWBFNIgoFQGvAgRYXnuGuhBAwOsFGD2DAAIIMD8xBhBAwKuA1/mJAMvriKEuBCISIMCKqLMoFYGUCXi9AEtZN9BcBBDIIsD8xLBAAAGvAl7nJwIsryOGuhCISIAAK6LOolQEUibg9QIsZd1AcxFAgACLMYAAAhEJeL1+IsCKaBBRKgJeBQiwvPYMdSGAgNcLMHoGAQQQYH5iDCCAgFcBr/MTAZbXEUNdCEQkQIAVUWdRKgIpE/B6AZaybqC5CCCQRYD5iWGBAAJeBbzOTwRYXkcMdSEQkQABVkSdRakIpEzA6wVYyrqB5iKAAAEWYwABBCIS8Hr9RIAV0SCiVAS8ChBgee0Z6kIAAa8XYPQMAgggwPzEGEAAAa8CXucnAiyvI4a6EIhIgAAros6iVARSJuD1Aixl3UBzEUAgiwDzE8MCAQS8CnidnwiwvI4Y6kIgIgECrIg6i1IRSJmA1wuwlHUDzUUAAQIsxgACCEQk4PX6iQArokFEqQh4FSDA8toz1IUAAl4vwOgZBBBAgPmJMYAAAl4FvM5PBFheRwx1IRCRAAFWRJ1FqQikTMDrBVjKuoHmIoBAFgHmJ4YFAgh4FfA6PxFgeR0x1IVARAIEWBF1FqUikDIBrxdgKesGmosAAgRYjAEEEIhIwOv1EwFWRIOIUhHwKkCA5bVnqAsBBLxegNEzCCCAAPMTYwABBLwKeJ2fCLC8jhjqQiAiAQKsiDqLUhFImYDXC7CUdQPNRQCBLALMTwwLBBDwKuB1fiLA8jpiqAuBiAQIsCLqLEpFIGUCXi/AUtYNNBcBBAiwGAMIIBCRgNfrJwKsiAYRpSLgVaDrRf9mDfY72mt51IUAAggggAACCCCAAAIIIJBFoGWzOtbvmAZ29gkNin9KgMVQQQCBWitAgFVru5aGIYAAAggggAACCCCAQAoEzjy+gY34TcPQUgKsFHR4bW7izp07bdq0aXbdddfZ3LlzbeLEiVmbq4F+6qmn2tatW+3kk0+2e+65x9q0abPbe5PjLViwwJ544gnr0qVLwfk+/fRTO+uss+yDDz6wBx980Dp27FjhcyTHevLJJ/d4jGOPPdZ69uxpI0aMsPbt21f4fMkHv/nmm2C9cOFCe/7556vEqdJFmhkBViEUOQYCCCCAAAIIIIAAAgggUDMCWom1ckJTAqya4eeshRZ45JFHrF+/fnbeeefZvHnzrGnT/z+4M1/Lli2zYcOGhT9q27atPfroo3bMMcfs9r5PPvnEzj777PDnZYVcla2/JgKspGaFZYsWLbKuXbtWqhkEWJXi48MIIIAAAggggAACCCCAAAI5CBBg5YDEW+IReOutt2zQoEHWrFkzW758ubVr165E8d9//71ddtll9thjj1mvXr3slltusdtvv91GjRq1WyPfeOMNGzhwYPjnmmuusXr16hUcoioCLBV53333WevWrXerd8eOHbZp06awSu3++++3M844I6ycatmyZYXbRoBVYTo+iAACCCCAAAIIIIAAAgggkKMAtxDmCMXb4hDYtm2bXXDBBfYv//IvWW/727JlS7hlr3HjxjZ58mQbM2aMde/e3W688UZr0qRJiUYqBBo6dKitWbPG+vbtWyUA1R1gJY34/PPPwy2EL7/8cpkr0HJtMAFWrlK8DwEEEEAAAQQQQAABBBBAIF8Brbwa+KsGNvg4NnHP1473OxdQGDVp0qSs+2C98MILdsopp9iFF15oF198sY0ePdoUapVerZWs1HrxxRfDSqWDDz64uNUff/yxLV682B566CF77bXXwiov7Sk1btw469Spk9WpU6f4vUlApb2mLr/8cpsxY4Y98MAD1qFDB7viiivs17/+dZl7YP35z38OdWpV2dKlS61bt257lE/OpTeVtQIrOUBZoVN5gVqywu2AAw4oPkd5AZaOKcOVK1fa+vXr9+il+nQ8BZAyXrdune29995hXy3dFtqnTx9r1KhRhUZgUVFR+NzGjRsr9Hk+hAACCFSVgNdNSKuqvRwXAQTiEWB+iqevqBSBtAl4nZ/q/Pjjjz+mrTNob8UFkpDqzDPP3G1lVRJuaVWVNnK/9tprw8bvTz31lJ144oklQip9/tBDDy1xjJdeeims2nr99dd3K1BBy8yZM0MoVr9+/fDzJBBq3rx5CF7uvffe8OfJ3lsKtrJt4v7++++HlWR//OMfcwqvMs+VS4Cl42t/rzfffLPECqxCB1gKvLTSS31S+pXNa/v27XbppZfarbfemnUAXHTRRcG49Gq5XEYLAVYuSrwHAQRqQsDrBVhNWHBOBBDwJcD85Ks/qAYBBP5PwOv8RIDFKM1LILlNMAlyDjzwwPD55PZC7W2VPPHv6aefDnthaY+rKVOmFK+eSp5UeOWVVxbvj5WEPs8++6yNHTs2rKjSsb/++mtbvXq1TZ061T777LOw4bs2ks8MlfRkwM6dO9vNN98cNoz/8ssvw8oi/bt0gPXhhx+Gc+YTXuUaYGl106uvvmrXX3992AfsnHPOCTUpYMs8RllPRcxnBZZWqqkda9euDV5aoSavH374IQRaCg7VF5leWnF1+umnh43lFTZqpZry61deecUUXv3Xf/1XhZ8ISYCV118j3owAAtUo4PUCrBoJOBUCCDgVYH5y2jGUhQAC5nV+IsBicOYlkNz+d+edd5YIO5Lw5bDDDjP9bJ999rHNmzebVlopWEn+TCfTxuZXXXVVidVJuqVNt7GNHDkyhCvaKD55KWTRbXta1TR8+HBbsGBB+HmyokkBVrbN4kuveGrRokVxeHXXXXfZb3/72xK3JO4JIvNcuYDptjy1SU8jTF6FXIG1atUqGzBgQAgHtXF+siotOZfCq8GDB4dgL/HS5vIKBnXLpMK1zJf6RKvb5s6daxMnTsyliSXeQ4CVNxkfQACBahLwegFWTc3nNAgg4FiA+clx51AaAikX8Do/EWClfGBWpPnJBuyZodEjjzwSVkZlrrbS6qkJEyaEvZm0R5P2sPr222/D/lgfffRRcaiV/JlubSt9u2FS3yeffBICLK3U0v5Yhx9+eHGApb209Lljjz22RHMyAyOthLrjjjvsueees3zDKx00lwAr2U9KT1ZUeJQZwmUeo7IrsJIQUft9Pfroo2HVWelXYr9hw4ZiL62MU10///nPwx5hCvAq84TEzHM+3e0f7BcN/m9/soqMKz6DAAIIIICAR4G6LVtbk74DrenZIzyWR00RC3j9ghgxKaUjgECBBLzOTwRYBergNB1Gq3sU0mhfqzlz5oT9p7SiSv+UDqCSfbGSsCu5BbFHjx7FtxXqqX0Kp957773i2w9Le2bbzLy8FU3Jz1WvNkbXpvAKmTJvq8u138raxH3Hjh32zDPPhL2lFMRpI/n+/ftb3bp1dzt0efXmegth4vX444/nVP7zzz8fNmpPbp/UHmXJSyu0VK/6U3uGZas7l5MQYOWixHsQQAABBGIWaHrmcGt27tiYm0DtzgS8fkF0xkQ5CCBQAwJe5ycCrBoYDLGfUntL6XY/rYrSaiytNNL/Z3viYLLpu34+a9assEeUnlT48MMPF2/sXl6wI6/KBFi6xVBPMxw6dGhYfaXVWwqxDjrooJy7orynEGqV2bBhw8I+XQrrhgwZstvtieW1M9cAK5fVYJkNSwIs/Zn2ztJKtEWLFoVbPDNfegqhbiHUbaD5vgiw8hXj/QgggAACsQnUadHK2qz819jKpl7HAl6/IDomozQEEKgmAa/zEwFWNQ2A2nQa7UmlJwzOnj07rLhq2rRpWMHTvXv33Z5MmKy40h5Ny5cvD08K1O2GCr6SDeCrYwXWsmXLrFu3bjZ9+vTwpL2y9o4qq5/KC7Bkcv/994d9pFq1apX16YaFDrDKuhUxl7Gm2xC1kb3CPa3k0q2GemmTd+2Hte++++ZymOL3EGDlxcWbEUAAAQQiFCDAirDTnJfs9QuiczbKQwCBahDwOj8RYFVD59fGUyRPGNSG4PXq1Qurm7JtAJ7s16Sn8t19990hHGnTpk1YjdWwYcNAk8seWFu3bg0bj+s2uNJ7YJUV5GQLjN59991Qq25XVIimW+tyeZUXYOkY27dvD7cSai+vbEFQeQFWcmvmIYccEmpr3bp11pVnuXjl0qbkPQrf/uM//sPOP//88CTCbPuJlXc8AqzyhPg5AggggEDsAtxCGHsP+qvf6xdEf1JUhAAC1S3gdX4iwKrukVBLzpc8YfDoo48OT8DTE/eeeOKJrIFQsum7Vj7p1kE95e6ss84qIZHrUwi10it5omF5gVC2n2c+0fCMM84IgVouG5nnEmCpQZs2bQq3D77++ut200032fjx44tvJdy2bZtdcMEF4fbF0nuFqa758+fbRRddZCeddNIeAyydJ/FSqKcN6ps3b17CU5vda18xbeaulWFt27YNm+fr3KtXrzbtQZb5SjZ910bvBFi15C8pzUAAAQQQKIhA2MR94BBrOqjkE3wLcnAOkmoBr18QU90pNB4BBIKA1/mJAIsBWiGBZE8q3Q6oV8eOHUvcFph50GRl0V577RVWW61YscKOPPLIrIHLs88+a2PHjrXLL7883GKoYEWBy9SpU8P+UpkbsFckwNJJv/rqKxs3bpzptkLtBaX9uerU2fMT9HINsDKDKD3tT+HREUccEdq6c+fOsNG9bl/s3bt3uN2yQ4cOpmBLt1dqVZraePzxx5cbYGnVmerW7X8KzHTcQw891Hbt2mX/+Z//aVdffXVwU2ioVWFaJbdq1SobMGBACBmvv/768PRCrYLTyjGdXwGXnkyoPbL222+/vMZFUVFReP/GjRvz+hxvRgABBKpawOsFWFW3m+MjgIB/AeYn/31EhQikVcDr/ESAldYRWYB2a/WS9nzSS6uqMm8LzDx8sun7ypUrw6qgW265JTwNsPTrpZdesjFjxoTVS6Vfer/CGJ1PK770qmiApc9qc3mtAmvRokWJkKksllwDLH1eG6WPGjUqBEgXXnhh2CusSZMm4dBaofW73/2ueM+p5HzaZF6hklZW6bWnWwiTz2hS0YquZP+q0rXLWk+JTPazyrzFMVs7VYNuCdVeYfm+CLDyFeP9CCBQXQJeL8Cqq/2cBwEE/AowP/ntGypDIO0CXucnAqy0j8xKtF+D+tRTTzXtT6XN2UvfFpgcOtn0fdq0aVn3ycosQeGPQhztc/Xaa6+Fpwf27NkzrJjq1KlTiZVSlQmwduzYEQI31VQ6ZMpGkk+Apc8/88wzYa+tv/3tb6bgrlevXsWH1T5cul1QK6K04kr7ZU2aNCk8FVGfyTXA0vtUl1Z56Rx6EqKCPq2w0uosPVWwUaNGJZrz3XffmfYjW7Jkib344ovh/Fo9p9spR4wYYe3bt6/QiCDAqhAbH0IAgWoQ8HoBVg1N5xQIIOBcgPnJeQdRHgIpFvA6PxFgpXhQ0nQECiVAgFUoSY6DAAKFFvB6AVbodnI8BBCIT4D5Kb4+o2IE0iLgdX4iwErLCKSdCFShwMsLW1hRh+1VeAYO7U6g4f5W9yejre7BU92VRkEIZAp4vQCjlxBAAAHmJ8YAAgh4FfA6PxFgeR0x1IVARAIEWBF1VoFLrdv+Mqt76DUFPiqHQ6BwAl4vwArXQo6EAAKxCjA/xdpz1I1A7RfwOj8RYNX+sUcLEahyAQKsKif2e4KG+1n9X7/vtz4qS72A1wuw1HcMAAgg4PYx9XQNAggg4PX6iQCLsYkAApUWIMCqNGG8ByDAirfvUlK51wuwlPDTTAQQ2IMA8xPDAwEEvAp4nZ8IsLyOGOpCICIBAqyIOqvApXILYYFBOVzBBbxegBW8oRwQAQSiE2B+iq7LKBiB1Ah4nZ8IsFIzBGkoAlUnQIBVdbZuj6xN3H82weq2u8RtiRSGgAS8XoDROwgggADzE2MAAQS8CnidnwiwvI4Y6kIgIoGioqJQ7caNGyOqmlIRQCANAl4vwNJgTxsRQGDPAsxPjBAEEPAq4HV+IsDyOmKoC4GIBAiwIuosSkUgZQJeL8BS1g00FwEEsggwPzEsEEDAq4DX+YkAy+uIoS4EIhIgwIqosygVgZQJeL0AS1k30FwEECDAYgwggEBEAl6vnwiwIhpElIqAVwECLK89Q10IIOD1AoyeQQABBJifGAMIIOBVwOv8RIDldcRQFwIRCRBgRdRZlIpAygS8XoClrBtoLgIIZBFgfmJYIICAVwGv8xMBltcRQ10IRCRAgBVRZ1EqAikT8HoBlrJuoLkIIECAxRhAAIGIBLxePxFgRTSIKBUBrwIEWF57hroQQMDrBRg9gwACCDA/MQYQQMCrgNf5iQDL64ihLgQiEiDAiqizKBWBlAl4vQBLWTfQXAQQyCLA/MSwQAABrwJe5ycCLK8jhroQiEiAACuizqJUBFIm4PUCLGXdQHMRQIAAizGAAAIRCXi9fiLAimgQUSoCXgUIsLz2DHUhgIDXCzB6BgEEEGB+YgwggIBXAa/zEwGW1xFDXQhEJECAFVFnUSoCKRPwegGWsm6guQggkEWA+YlhgQACXgW8zk8EWF5HDHUhEJEAAVZEnUWpCKRMwOsFWMq6geYigAABFmMAAQQiEvB6/USAFdEgolQEvAoQYHntGepCAAGvF2D0DAIIIMD8xBhAAAGvAl7nJwIsryOGuhCISIAAK6LOolQEUibg9QIsZd1AcxFAIIsA8xPDAgEEvAp4nZ8IsLyOGOpCICIBAqyIOotSEUiZgNcLsJR1A81FAAECLMYAAghEJOD1+okAK6JBRKkIeBUgwPLaM9SFAAJeL8DoGQQQQID5iTGAAAJeBbzOTwRYXkcMdSEQkQABVkSdRakIpEzA6wVYyrqB5iKAQBYB5ieGBQIIeBXwOj8RYHkdMdSFQEQCBFgRdRalIpAyAa8XYCnrBpqLAAIEWIwBBBCISMDr9RMBVkSDiFIR8CpAgOW1Z6gLAQS8XoDRMwgggADzE2MAAQS8CnidnwiwvI4Y6kIgIgECrIg6i1IRSJmA1wuwlHUDzUUAgSwCzE8MCwQQ8CrgdX4iwPI6YqgLgYgECLAi6ixKRSBlAl4vwFLWDTQXAQQIsBgDCCAQkYDX6ycCrIgGEaUi4FWAAMtrz1AXAgh4vQCjZxBAAAHmJ8YAAgh4FfA6PxFgeR0xKa/rxx9/tB07dliDBg1SLhFH87te9G/WYL+j4yjWeZUtm9Wxfsc0sLNPYOw77yrKi0TA6wVYJHyUiQACVSjA/FSFuBwaAQQqJeB1fiLAqlS31syH77vvPhs6dKjde++9dtZZZ+2xiBdeeMFOOOEEGzVqlN14443WpEmTmik6j7N+/PHHNmfOHPv5z39uQ4YMyeOTvt/66aefhv764IMP7MEHH7SOHTu6Kbiy44QAq/BdeebxDWzEbxoW/sAcEYGUCXi9AEtZN9BcBBDIIsD8xLBAAAGvAl7nJwIsryNmD3XV9gArn/bF1H0EWDH1Vs3XqpVYKyc0rflCqACByAW8XoBFzkr5CCBQAAHmpwIgcggEEKgSAa/zEwFWlXR31R40n4CnsitrqrYl2Y+eT/tqor7aeM7KjhNWYBV+VBBgFd6UI6ZTwOsFWDp7g1YjgECmAPMT4wEBBLwKeJ2fCLC8jpg91JVPwFPZYKImePJpX03UVxvPWdlxQoBV+FHBLYSFN+WI6RTwegGWzt6g1QggQIDFGEAAgRgEvF4/EWDFMHpK1ZhPwFNWMJEc4+qrr7YRI0bYLbfcYg8//LC99dZb1rlzZxs+fLgNGzYs655Z3333nT322GN25513mo6vV48ePWz8+PHWrVs3q1u3bomKdeucjr169erw/m3btoX9n37961/bhRdeaJ06dbI6deqEcw8aNMhef/31Ep9XjdOmTSv+M53/2WeftbvuusvWrVtnP/zwg3Xp0sXOO+8869OnjzVq1Gi3Xk1qvu2228JndP4xY8aEz8ydO9euuOIKe/7558NxMl/aj2vx4sX20EMP2WuvvWbt2rWznj172rhx44rrTt6f3CLYvn17u/zyy23GjBn2wAMPWIcOHcLx1d7Se2Al/VDeMCy939muXbtsw4YNoba1a9fa5s2bg738zjnnHGvWrFnWQ7777rs2f/58W7VqlX322Wd28skn22WXXWbffPNNpfZKI8Aqrwdz/7lWXg38VQMbfBybuOeuxjsRKFvA6wUYfYYAAggwPzEGEEDAq4DX+YkAy+uI2UNdhQywFGB8/vnnIQwp/br44ovt2muvLREIffjhhyG8WbFiRdYKZ82aZfpc/fr1w88VSikgS4Ku0h9SILR06dIQvuQSYG3fvt2mTJli8+bNy3r+s88+O2wAv++++xb/fE+fUUjXuHFjW7hw4W4B1ksvvRRCrtKBmg68995728yZM2306NHFbU0CrObNmwczhU56tW3b1h599FFTsFXRAEtBmMIpvfR0Rm3If80114QwsPSrV69etmDBAjvssMNK/Oi5556z888/Pzhnvlq1amWDBw+2W2+9tcKb/RcVFYVDbty4McK/UZSMAAK1WcDrBVhtNqdtCCCQmwDzU25OvAsBBKpfwOv8RIBV/WOh0mcsZIClYk4//XSbPn26HXXUUaaVSgpeFIQPoF0AACAASURBVELttddeIXg55phjioOTK6+8MgQ3CkkUbh199NGm1UDPPPOMXXrppfbRRx+FVUddu3Y1BUdaYbVkyRLT5yZMmGAtW7YM73/77bfDn91///1htZcCl2TVUFnt27lzZ1gtpfNopZVWNf3yl78MK760suif//mfbdGiRaH2zOAtOZ6eajh79mzr3r17qOHJJ5+0Sy65pDjQyVyB9f7775vCMK30Gjt2bFhRdeCBB9rXX38dVpJNnTo1rGC65557rF+/fsEnCbB0XK1iu/nmm4Pdl19+GQIv/TvXpxD++OOPwUYB2e9//3ubNGlScZAoXwVRhx9+eFjl9Zvf/MYaNGhgChe1wkzhloJJhXLy1itpjwImtVn90qJFC9uyZUvoT4VXelX0aZUEWJX+a80BEECgigS8XoBVUXM5LAIIRCTA/BRRZ1EqAikT8Do/EWBFOBALGWApaFFQcvDBBxdL6HayiRMnhgAkc+XPn/70JzvjjDNMK3YUcmlFUeZLt6UNGDAgBC5aHaT3Dxw4MARjutUtCVOSz7zyyit22mmnhVvx1KbWrVuHH5XVvr/+9a82ZMgQa9OmTbh98YADDihx/q+++iqsDnv11VfDCrEjjzwyrC7TCrCXX3451KzwKvP11FNPhRq1kikzwFK9ur1w5MiRIRDKvCVP4ZJqVMCVGb5lBli33357CIMyX/k8hXD9+vXhFs7evXuH0C05f9Ked955J/TbEUccUeIcWp2lYFDhmYI23dqZaZptVV3itmzZMgKsCOcDSkYAgT0LeL0Ao98QQAAB5ifGAAIIeBXwOj8RYHkdMXuoq5ABllYX6ZY73UaX+VIApRVOmXsvPfjgg+FWsySgqlevXqX0klsGdbvf8uXLi2/7K6t9jzzySFjtpFVYCtiyvRTCKPjRbYnaC0p/8U499dSwb5X2+dJKqMxXEggp7EkCrG+//Tas4tKqJAVcJ5544m6n+uSTT0KApZVN2h9Lq6GSgOrFF18Mnzv22GMrFGAl4dUvfvGLECLuv//+xcdJ2qN+0O2aDRs23K023SqoWzIVZOkfrapL2qNja3Vc6VcSPrICq1JDmg8jgIBDAa8XYA6pKAkBBKpZgPmpmsE5HQII5CzgdX4iwMq5C/28sZABVukN0pNWZguwrrvuunArXekNxXOR0cqgL774wrSK6r333jPtL6XNx7Uxum7tUzimjdX1Kqt9yflzOV/SriR0K6udui1RG8Tr2EmApVBL4ZTqzKwr87yZq9SSz5W3wqq8n+v4mzZtst/97nfhVHffffduK6yS9uRikIRRCuTKa08SjPXt2zesOGvSpEkupyh+z9Pd/sF+0aBOXp/x8ua6LVtbk74DrenZI7yURB0IIFBAAa8XYAVsIodCAIFIBZifIu04ykYgBQJe5ycCrAgHXxLwZLtNrXRzcnkKYeYT/vYUYGULtcrj01P8brrpJlOt2jMq2yvXACs5f3nn1M+TwCrzaYvZ2qn3JsfNNYjSZ6oiwNIeVgqdPvjgg7BaLNl7LLO9uT61UJ9JAizt21Xe3lvJajitGktbgJX4Nj1zuDU7d2wuw4v3IIBARAJeL8AiIqRUBBCoIgHmpyqC5bAIIFBpAa/zEwFWpbu2+g+QSyiTVJXcTlb6VsHyjpEtrMo3wEoCmTVr1oR9s44//nj71a9+FTZDT8IZ7SGlVy4rsPI9f3Jc3W7nfQVW8nRH7QuWPJUx28gqr9+yfSaXFWVvvvmm/dM//VPoo7QGWHVatLI2K/+1+v9Cc0YEEKhSAa8XYFXaaA6OAAJRCDA/RdFNFIlAKgW8zk8EWBEOR21IrqcAagP0bPs6ZTZJYYSeYFd636jygpA97YGV7K1Up86ebxlLzjFmzJjwhMDS+08lt63tt99+OQVYFdmDq7w9sPRkQG3WvnLlyrz2wNq6dWvYY0vBU+k9sLSCKtuth2XdQqinNerJinqioVaqaaP6smzz6ftkHHz//fd22WWXhWCqrD29nn766TCmKroHVsy3ECZOBFgRToaUjEAOAl4vwHIonbcggEAtF2B+quUdTPMQiFjA6/xEgBXhoErCEz3lL9uT9ZImKUhROKNVWE888YR16dKluLUVCbDKewph8pRAPW1QYcxtt92220bwSQHaE0ubkOu2vlxvIUzOr2Po6Yh6emHmK3kC38yZM+3hhx+2/v37Fz+F8A9/+EMIqYqKikp85plnnrGhQ4eaTCvyFEI9wVBPRNxnn32KN3HPJ8BSzdpEXwGTPLTZev369csclUnfb9iwIbRHoVPmS09IVD3nn39+OK42u1cYlmzSnu2pigrQ9L477rgj1QEWtxBGOBlSMgI5CHi9AMuhdN6CAAK1XID5qZZ3MM1DIGIBr/MTAVaEgyozpGjXrl0IifR0Pt2mp7Dib3/7mymwuf766+2xxx4z3T44e/Zsa9asWaUCrMyA6PTTT7fp06fbUUcdFY759ttvhyfe3X///WHPq/Hjx9tdd90VArTevXuHMOWwww4rfu+MGTNMTwzUq6wAa/Lkyab3NWrUKLyvdOilwKd79+7WoEGDsBJKgZlWGf32t78NYYxWdumVhHWdO3cOIdEJJ5wQ/lzhlVY+vf766+H/MwMsPV1QG58/++yzwU+b1+vWR+0npScWTp06NezppaBO9nqVt0l76Z8feuihYcWVjj1u3Ljw78w+yjY01fdqj2pT38tHfaHP6VZBrfyaMmWK/fSnPy2xCkx7kWl1lWqXq1bltW3bNgR3Wp13ww03hNOlcQVW2MR94BBrOuicCGcDSkYAgfIEvF6AlVc3P0cAgdovwPxU+/uYFiIQq4DX+YkAK9IRpU3EFQopmNq2bVuZrVDQofftu+++Jd5TkRVYOoCCEK0SUnCT7aUVPgqJFKZl7oFV+r164qBCINWhAOnRRx8t3hdLG8+fcsopxe3S6iAds2HDhiE00molBVTZXgrDFGQdd9xxxT/WCiOFOvPmzdvtI7q9UcfVzzIDLL1RT0rUz5OAK/PDuh1SK71Gjx5dvGIq3wBLxxs0aFDW45cuNDNYUt+r3xUgZnsp2FIopWAr81bE5AmHWr2V+dL7NU4UhlU0wEpWtm3cuDHSv1GUjQACtVXA6wVYbfWmXQggkLsA81PuVrwTAQSqV8Dr/ESAVb3joKBn02ocbb69fPlyW7t2rWl/JL0UDinAOfPMM61r167FK5gyT17RAEvH+O6778LKLt2qprBJL92eqNVWffr0KXE+BV4333xz2CdKT7pTbbplT/tHaZWQVkwpENOxRowYEY6llVaLFy8OP9NntNH7/Pnzi/fQ0vm1MkorvNatWxdCrV/+8pdhE3Ido3RYl1mzwi19RnUonNLT+RSkLVy4cLcAS59T/apF9b/22mth1VPPnj3DiindwpgZEFVXgKW6du3aZQqiVJv6fvPmzaFNWu2m2tq3b591rCXtWbJkiW3ZssVOPvnkEAgqFNPKNAKsgv4V5WAIIOBAwOsFmAMaSkAAgRoWYH6q4Q7g9AggUKaA1/mJAItBm2oB3RI4YcIEW79+fdhTqvS+WqnGyaPxrMDKA4u3IoBAtQp4vQCrVgROhgACLgWYn1x2C0UhgICZeZ2fCLAYnrVaQCu4dJueNpbXqjPtY5X5euONN2zw4MG2//77Z/15rcYpYOMIsAqIyaEQQKCgAl4vwAraSA6GAAJRCjA/RdltFI1AKgS8zk8EWKkYfultpDY2122FyeblF110UQixdu7cGW4J1O2DTz31VNjPShu616tXL71YlWj5ywtbWFGH7RU7QuN2VvfAYVb34GkV+zyfQgABBPYg4PUCjE5DAAEEmJ8YAwgg4FXA6/xEgOV1xFBXwQR0e+CwYcPCPlHZXmVtdF+wAlJwoEoFWP/rU/en46zu381NgRZNRACB6hTwegFWnQacCwEEfAowP/nsF6pCAAFuIWQMIFCjAu+++27YTP7xxx8PG8PrKYk9evSwIUOG2D/+4z9m3ei+RguO7OSFCLCscTur3+UvkbWcchFAwLsAXxC99xD1IZBeAean9PY9LUfAu4DX+YkVWN5HDvUhEIFAYQKsn1n9Lm9H0FpKRACBmAS8XoDFZEitCCBQNQLMT1XjylERQKDyAl7nJwKsyvctR0Ag9QKFCLC0B1bdQ65IvSUACCBQWAGvF2CFbSVHQwCBGAWYn2LsNWpGIB0CXucnAqx0jD9aiUCVClQqwGr8M6vbdhjhVZX2EAdHIL0CXi/A0tsjtBwBBBIB5ifGAgIIeBXwOj8RYHkdMdSFQEQCRUVFodqNGzdGVDWlIoBAGgS8XoClwZ42IoDAngWYnxghCCDgVcDr/ESA5XXEUBcCEQkQYEXUWZSKQMoEvF6ApawbaC4CCGQRYH5iWCCAgFcBr/MTAZbXEUNdCEQkQIAVUWdRKgIpE/B6AZaybqC5CCBAgMUYQACBiAS8Xj8RYEU0iCgVAa8CBFhee4a6EEDA6wUYPYMAAggwPzEGEEDAq4DX+YkAy+uIoS4EIhIgwIqosygVgZQJeL0AS1k30FwEEMgiwPzEsEAAAa8CXucnAiyvI4a6EIhIgAAros6iVARSJuD1Aixl3UBzEUCAAIsxgAACEQl4vX4iwIpoEFEqAl4FCLC89gx1IYCA1wswegYBBBBgfmIMIICAVwGv8xMBltcRQ10IRCRAgBVRZ1EqAikT8HoBlrJuoLkIIJBFgPmJYYEAAl4FvM5PBFheRwx1IRCRAAFWRJ1FqQikTMDrBVjKuoHmIoAAARZjAAEEIhLwev1EgBXRIKJUBLwKEGB57RnqQgABrxdg9AwCCCDA/MQYQAABrwJe5ycCLK8jhroQiEiAACuizqJUBFIm4PUCLGXdQHMRQCCLAPMTwwIBBLwKeJ2fCLC8jhjqQiAiAQKsiDqLUhFImYDXC7CUdQPNRQABAizGAAIIRCTg9fqJACuiQUSpCHgVIMDy2jPUhQACXi/A6BkEEECA+YkxgAACXgW8zk8EWF5HDHUhEJEAAVZEnUWpCKRMwOsFWMq6geYigEAWAeYnhgUCCHgV8Do/EWB5HTHUhUBEAgRYEXUWpSKQMgGvF2Ap6waaiwACBFiMAQQQiEjA6/UTAVZEg4hSEfAqQIDltWeoCwEEvF6A0TMIIIAA8xNjAAEEvAp4nZ8IsLyOGOpCICIBAqyIOotSEUiZgNcLsJR1A81FAIEsAsxPDAsEEPAq4HV+IsDyOmKoCwEEEEAAAQQQQAABBBBAAAEEEEAgCBBgMRAQQAABBBBAAAEEEEAAAQQQQAABBFwLEGC57h6KQwABBBBAAAEEEEAAAQQQQAABBBAgwGIMIIAAAggggAACCCCAAAIIIIAAAgi4FiDAct09FIcAAggggAACCCCAAAIIIIAAAgggQIDFGEAAAQQQQAABBBBAAAEEEEAA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DwKfDjjz/aG2+8YfPmzbM1a9bYZ599Zj169LAxY8ZYnz59rFGjRj4LpyoEEIhaQPPO4MGDbcqUKXbWWWeV2ZaPP/7YFi9ebEuWLLG33nrLOnbsaMOHD7cRI0bYvvvum/Vzu3btsvXr19v8+fNt3bp14T2a18aPH2/dunWzunXrRm1H8QggUFiBZM647bbbwpyhayHNNb1797Zx48ZZ+/bts55w+/bttmzZMlu6dKlt2LDB2rVrZ/379w9zTVmfYX4qbN9xNARqu4C+q7355pt2xx132KpVq2zz5s3WuXNnGzp0qA0ZMsRat25dsGuh6v5eSIBV20cv7UOgwAKapB588EG74IILwsVa6dfYsWNt9uzZ1qxZswKfmcMhgECaBT788EMbNWpUCM3vvffeMgMsBVYKql544YXduHTxdvfdd9sRRxxR4mc7duywG2+80a655hrbtm3bbp+bNWuWXXzxxVa/fv00dwFtRwCB/xX47rvvwrXOFVdckdVEoZQCKoXfmS/NYwq3VqxYsdvnyvoM8xPDDgEE8hEo77taly5dwi/5FLhnvioy15R3rqr4XkiAlc9o4L0IIBBWMwwaNMi++OILmzFjhg0YMCCsuHr11VfDFzx9aVy0aJGdd955VqdOHcQQQACBSgvoN4cKzR9//PFwrLICrG+++cYmTpxoCxcutMmTJ9ukSZOsbdu2tnXr1jBf3XrrrXbOOefYzTffbM2bNy+u67nnngsru/bbb7/wpbR79+7hZ08++WSY17Zs2WIrV660Xr16VbotHAABBOIXUJB+9tln2yGHHGIKuDVnNGjQIMwVN910k91www2mL4maq5JVVTt37gzzy+WXXx5WQGhOOvjgg0NorhXt119/vRUVFdk999xjBx10EPNT/MOEFiBQIwKlv6udfvrpYWGBroXmzp0b5ietSl+wYEGJBQcVuRaqie+FBFg1Mqw4KQJxCihl1yoFfaHTBZqWu2eGVMntPbrw0vJ4fXHkhQACCFRUQKscHn74Ybv66qvDF8MmTZrYRx99VGaA9corr9hpp51mJ5xwQgixWrZsWXzqr776Kqx8WL16dfhHtwfqpXNceumlYWWWvjj269evRLlPPfWUDRw4MIT1pS/2KtouPocAAvEK6BbACy+8MATcCqiSwDtpkX6uIF237jzwwAPhl356/fWvfw3BlVZyZgZb+plWPlx55ZU2c+ZMu/POO8MqUuaneMcIlSNQkwK6/hk9erTNmTMnzEWZ39V0DTVy5EjbtGlT+MVcp06dKjzX1NT3QgKsmhxdnBuByAQ+//zz8BvH//7v/y4x6SXNyPwi+MQTT4TfPvJCAAEEKiLw7bff2mWXXRZWJmiZuy7EtNLzqquuKjPAuu6668Lqhttvvz3cblj6pX0gFETpVkHto6WLur/85S9h9dXee+9t9913nx144IElPqZ5T18m33nnnXD7dOkl9xVpG59BAIF4BbQi9MwzzyyeM7LtJaNf4g0bNiyE79OmTQuN1fyhueb3v/99mIPq1atXAiEJ4Pv27Rt+WajAnvkp3nFC5Qh4FMhcqf78888Xf1eryFxTU98LCbA8jixqQsCpQLJM9Cc/+UlYqZC5uiEpOUn9y/oC6bRplIUAAs4EdJGl2wC1klNhlDZf15c+7TmT7RbC5KJs+fLlplVTxx577G4t0ipRrabSz2655ZbwBVS3PWvFlvZpUEjWuHHjEp/TbT/6AqpwTMc98cQTnUlRDgIIeBNIAizdrqMVEHol81fmqqzMurXKNHk4RRKmMz9561nqQSBugffffz8sRtCiA10vae89vSoy19TU90ICrLjHINUjUK0CyeSmL5PJbwdLF6CLLj3hIvO3jtVaJCdDAIFaIaCl6bqtRvvKJK89BViffvpp+PL3wQcflLlSKrnYOuCAA8JqK62cyGXO2tN5awU2jUAAgYIJJLcY6vbnZDV6WaseMk+abQ5jfipYt3AgBFItoOsp3TaoX8Y99thjYaW6bmlObi+syFxTU98LCbBSPZRpPAL5CeQyUSXvIcDKz5Z3I4BA+QKVDbCSL4g6Uz4BVnJht6enH5ZfPe9AAIE0CCT75mnj5OSBEbkEWMl7Xn755eIQPpcvlcxPaRhVtBGBigskc4SOoBVX8+fPtz59+ljdunWLD1qRuaamvhcSYFV8LPBJBFInkM9EpX1oFGKV3uMhdWg0GAEECiZQqADr+++/D0vnk5VY5a0aTS7sMjdXLlijOBACCNQagX//938PT0zVSw+GOOKII8J/5xNg6UlgDz30kB111FE5rRBlfqo1w4eGIFAlAnrC6dq1a8M89Mc//jGsbJ86dWrY6F177emVT4CVXAvV1PdCAqwqGSYcFIHaKZDPRMUKrNo5BmgVAjUpUKgAK7lYy/UWQlY41GSvc24E4hB46aWXbMyYMfbFF1/Y0qVLrVu3bsWF5xNgsQIrjv6mSgRiFHjvvffCw260l3HmE+XzCbCS1eg19b2QACvGkUfNCNSQgC6qevXqFZ6+wx5YNdQJnBaBFAvsKcBKnoaji7OynhaYbQ+s5Mlgewrd2QMrxYOOpiNQjsCuXbtM+11dcskl1qJFC7vtttvsuOOOK/EpPVX14osvtltvvdUyn/yV+aZse2AxPzH8EECg0ALJtZAexpU8MKIic01NfS8kwCr0iOB4CNRigXyeNqHfPp5zzjm1WIOmIYBAdQsU6imEWhkxb948a9q0aV5P3lm/fr117dq1upvN+RBAwKmAnuSluWTGjBkhtNJ/H3744VmrzfUphPXr1w+3OOvJq/k8GYz5yekgoSwEnAl8/fXXNmHCBHv11VeLf+FXkbmmpr4XEmA5G1CUg4BngS+//NLOO+88+/Of/5x1hYMu5C699NKw70Py5B3P7aE2BBCIS6C8lVBaGTpp0iQra7P1VatW2YABA8Lj7KdMmRKevrN58+awqrR58+ZhSX2bNm1KoGhl14gRI+ydd94pc2VXXIpUiwAChRDYtm1bmEe0UfvIkSNt1qxZ1qpVqzIP/cgjj1i/fv1KzD+Zb37llVfstNNOs759+xavcmd+KkRPcQwE0iOQudpTD5Q48cQTd2t8tu9zFZlraup7IQFWesYzLUWg0gJ6rP21115r06ZNK3HfdHLgN954wwYPHmwHHXSQLVu2zNq2bVvpc3IABBBAIBEoL8DSbxBPOeUUO/nkk23hwoWm5fHJ66uvvrJx48bZ6tWrwz89evQIP0r2ptGKBwVY+oKZ+UqeKKbga8GCBdasWTM6BAEEUi6wffv28As73RI4ffr08N/JZshl0SSrFfbaa68Qsrdv3774rXrE/ZVXXmkzZ860zIdFMD+lfKDRfAQqILB48eKw4GDUqFFZt3xJrmt69uxpeq+ulSoy19TU90ICrAoMCj6CQJoFkpBK+8zMmTPH9PSuRo0ahWWo2t9BXyAXLVoUJk6tbuCFAAIIFEqgvAArCakUoGtFxFVXXRWC9K1bt4ZbfPRlU7c2J4+2T+pKLua0ekI/Uwim15NPPhnmtS1bttjKlSvDHoC8EEAg3QI7d+60uXPnhtBKq640R+i2v/JemSFV7969wxfLDh06mFZy6dZDPSmsqKgoBOn6RSDzU3mi/BwBBLIJvPvuu+H7mb6TTZ48OaxM17WQgnf9Ak9PIPzss8/C9zUtPKjMXFMT3wsJsBj3CCCQl4DSdm30p8dEa/Ir/Ro7dqzNnj2bVQp5qfJmBBDIRaC8AEvH0CoH3fKnC7fSr86dO5d4tH3yc32x1JdJHV9fJku/8vmSmks7eA8CCMQr8Kc//cnOOOMM27RpU7mNKL0C4sMPPwwrQVesWLHbZ9u1a7fb0wv1Juancpl5AwIIlBJ47rnn7Pzzzw/XRKVfe++9d1jtOXr06BLhe0Xmmpr4XkiAxXBHAIG8BTRZKXHXbwzXrFkTgizdjqPHR/fp0yesyOKFAAIIFFoglwBL5/z444/DsvglS5aEi7eOHTva8OHDQ7CljZGzvfQkMW2CPH/+fFu3bl14i+a18ePHmzZ9r1u3bqGbw/EQQCBCgeRpXbmUnu0WHq2C0CpRPexmw4YNpuCqf//+Ya7JvK0w8/jMT7lo8x4EEMgU+J//+Z8w1+iW5eRa6KSTTrJzzz3XOnXqlPVOmYrMNdX9vZAAi3GO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UIsFx3D8UhgAACCCCAAAIIIIAAAggggAACCBBgMQYQQAABBBBAAAEEEEAAAQQQQAABBFwLEGC57h6KQwABBBBAAAEEEEAAAQQQQAABBBAgwGIMIIAAAggggAACCCCAAAIIIIAAAgi4FiDAct09FIcAAggggAACCCCAAAIIIIAAAgggQIDFGEAAAQQQQAABBBBAAAEEEEAA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UIsFx3D8UhgAACCCCAAAIIIIAAAggggAACCBBgMQYQQAABBBBAAAEEEEAAAQQQQAABBFwLEGC57h6KQwABBBBAAAEEEEAAAQQQQAABBBAgwGIMIIAAAggggAACCCCAAAIIIIAAAgi4FiDAct09FIcAAggggAACCCCAAAIIIIAAAgggQIDFGEAAAQQQQAABBBBAAAEEEEAA2ca5wwAAARBJREFU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X+H/BUBRqBJfEU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8" descr="data:image/png;base64,iVBORw0KGgoAAAANSUhEUgAABLAAAALlCAYAAADUsh+xAAAAAXNSR0IArs4c6QAAIABJREFUeF7snQe0FUW2hjdXgoARFbOYw+hgADGBmNFRwAAq0YAoRowMBlQMmBOYA2POmMAxgQlEUGYUcxwxjDn7zKhv/fVeXfse+oQ+6Vaf+/VaLJHTXb3r29X7VP9n165mf/zxxx/GAQEIQAACEIAABCAAAQhAAAIQgAAEIACBQAk0Q8AK1DOYBQEIQAACEIAABCAAAQhAAAIQgAAEIOAIIGAxECAAAQhAAAIQgAAEIAABCEAAAhCAAASCJoCAFbR7MA4CEIAABCAAAQhAAAIQgAAEIAABCEAAAYsxAAEIQAACEIAABCAAAQhAAAIQgAAEIBA0AQSsoN2DcRCAAAQgAAEIQAACEIAABCAAAQhAAAIIWIwBCEAAAhCAAAQgAAEIQAACEIAABCAAgaAJIGAF7R6MgwAEIAABCEAAAhCAAAQgAAEIQAACEEDAYgxAAAIQgAAEIAABCEAAAhCAAAQgAAEIBE0AASto92AcBCAAAQhAAAIQgAAEIAABCEAAAhCAAAIWYwACEIAABCAAAQhAAAIQgAAEIAABCEAgaAIIWEG7B+MgAAEIQAACEIAABCAAAQhAAAIQgAAEELAYAxCAAAQgAAEIQAACEIAABCAAAQhAAAJBE0DACto9GAcBCEAAAhCAAAQgAAEIQAACEIAABCCAgMUYgAAEIAABCEAAAhCAAAQgAAEIQAACEAiaAAJW0O7BOAhAAAIQgAAEIAABCEAAAhCAAAQgAAEELMYABCAAAQhAAAIQgAAEIAABCEAAAhCAQNAEELCCdg/GQQACEIAABCAAAQhAAAIQgAAEIAABCCBgMQYgAAEIQAACEIAABCAAAQhAAAIQgAAEgiaAgBW0ezAOAhCAAAQgAAEIQAACEIAABCAAAQhAAAGLMQABCEAAAhCAAAQgAAEIQAACEIAABCAQNAEErKDdg3EQgAAEIAABCEAAAhCAAAQgAAEIQAACCFiMAQhAAAIQgAAEIAABCEAAAhCAAAQgAIGgCSBgBe0ejIMABCAAAQhAAAIQgAAEIAABCEAAAhBAwGIMQAACEIAABCAAAQhAAAIQgAAEIAABCARNAAEraPdgHAQgAAEIQAACEIAABCAAAQhAAAIQgAACFmMAAhCAAAQgAAEIQAACEIAABCAAAQhAIGgCCFhBuwfjIAABCEAAAhCAAAQgAAEIQAACEIAABBCwGAMQgAAEIAABCEAAAhCAAAQgAAEIQAACQRNAwAraPRgHAQhAAAIQgAAEIAABCEAAAhCAAAQggIDFGIAABCAAAQhAAAIQgAAEIAABCEAAAhAImgACVtDuwTgIQAACEIAABCAAAQhAAAIQgAAEIAABBCzGAAQgAAEIQAACEIAABCAAAQhAAAIQgEDQBBCwgnYPxkEAAhCAAAQgAAEIQAACEIAABCAAAQggYDEGIAABCEAAAhCAAAQgAAEIQAACEIAABIImgIAVtHswDgIQgAAEIAABCEAAAhCAAAQgAAEIQAABizEAAQhAAAIQgAAEIAABCEAAAhCAAAQgEDQBBKyg3YNxECg/gUse+cWeemOuffLNH2VrvG0rs+07trCDtm1ZtjZpCAIQKA+BX2f/y/7n0gts7ttvlKfB/2+lxbob2AIHHmnNV129rO3SGAQgkJDA3K/ttzeOsj8+u9ds7jcJL85x+vwdrG6ZvaxupVHla5OWIAABCEAAAiUQQMAqAR6XQiBtBKa98ZuddOdPFTP7oG1a2m5dWlSsfRqGAASSE/i895b2x/ffJ7+wgCuar7K6LXrFjQWcySkQgEClCPz+3kX2+5tHV6p5m2+DydZs0e4Va5+GIfDrr79a8+bNrVmzZsCAAAQgkJMAAhYDBAJNiMB1U3+x66f+WrEeD+7WwvbqVnwW1ldffWUHH3ywPfHEE4lsHDdunO26666JrinmZG/fZ599ZpdffrmtssoqxTRTtWvi7P3pp5/spJNOshtvvNHuuece23DDDatmT1O4UYh8P9umS0XRLzH5mbK2/8cff9hbb71ld999t02dOtX+/e9/u/bXWWcd23rrrW2XXXaxVVdddZ4XnbQ9n2WFRmNVJfDss8/azjvvbAMHDrTRo0fb/PPPX9X7Z97s9/+cYr+/c2rFbFAGVt3KJ5bcfmjcSu4QDZRM4Oeff7Z//vOfNnv2bBs5cmSjP0sld4gGIACBihNAwKo4Ym4AgXAIIGCV5ou0vSAjYJXm72KuRsAqhtqf12jMnnPOOXbddddlbaht27Z20EEH2bBhwxq87KTt+SyNFFc3JoHQhBgErMYcDdy7FAJvv/22i+UbbLBBEGJwKX3hWghAoDoEELCqw5m7QCAIAqELWNkghfayEIQzCzCCF/oCIJX5FASs4oEqs3HEiBH28MMP27rrrmtHHnmkdenSxRZaaCFTVtbXX39tDz30kF166aWml57jjjvODjjgALfsRAfjvXj2XJmMQGjfSQhYyfzH2eEQQMAKxxdYAoG0EEDASounsBMCZSCAgFUGiClqghf66jsLAas45nPnzrVzzz3XtBx48ODBdvzxx9sCCywQ29jTTz9tw4cPN9VMueyyy2zjjTdGwCoOO1cVSQABqzhwoXErrhdcVU4CCFjlpElbEGgaBBCwmoaf6SUEHIFaFrB+//1304vt9ddfb9OmTXPZGnqx7dWrl/Xt29fatGnTYBTcddddduihh9rRRx9tQ4cOdddde+219t///te6du3qXqK32WYba9WqVf11uQShuPtna0cv67LR2/r999/ntDXf8P3hhx/sjjvucH+ee+45W3/99W2//fZzbSqLJVqzK5fA8vHHH9utt95qYqNJ5bLLLmvdunWzfffd1/7yl7/EFlf94osv7JZbbrGJEyfaSy+95K7529/+ZkOGDLHll1++3vR8Ly5RfxxxxBH118neBx980N1DzLR8THW7+vfvP49/dFHS83WNanBMnz7d9V33kDCS6x7+msmTJ9f7UPXQNGZUi+2ss84KqsZYGmpgqf6JnsMOHTrY2LFjbemll8467JWNdeWVV9opp5xiBx54oP3973+3Fi1azJOB9emnn9pVV13lfLrIIovYFlts4Z756Lj0N9Hzq1pb9957r6vBp/GvsaZnSeM5M4ZEx7PGq67TGNYzoLGw++6724ABA2zRRRedpx/Zntctt9zSxowZ4+yIq7Gn2KRn/IEHHqi/j2qC6fmM61Mxz3M26En5+Hbef/99u+aaa1yNG8Vk9fGQQw5x8Thz2ZCPTbpGy0j1PI4fP94WW2wx22effdzzNd9885m3RTFBNdLEJVes97Yk5afrstkvW6mBle+bad7Ps30PROO/sipvvvlmF1v1HOp7VM/tZptt5jIxn3rqKbv44ovdc+3jrr4Pot/xxXy/Jxl/hcw1ZOtFF13kxvI//vEP22677eYB8ttvv9n5559vF154ofuO23zzzevPSTJey83PG6E5j2plTpo0yWbMmJFzTpA5t1Axdj2/iqf6TpUfFeP1rOqz6PlRMN27d7dLLrnExc5yz5WSj1iugAAEQiSAgBWiV7AJAhUiUKsCll4I9dKr7I24Q5PC008/3VZeeeX6j/2Eb//993cCRlzNHYkwKirqJ8bZBCzd/8wzz3QvanHHXnvtZSeccIJrRxOyK664wr2oxh0S3E477TT30lbIIXFKbWuCmXmo2PWcOXNc//wLcTYB68033zS9iEsAyzz08q/+9ezZs8FHmtBqyZdeMjIPCVmavG+yySbuo2IELHEVi2z1kCTSHXvssfV1kJKeL7vy+W633XZzRe+j/sh1zVZbbeUm51OmTAmmSH4aBCwJUiqGfeKJJ5qeyXw7UX377bemlz+NTX+ufz4/+eQTJ5ToBVjicPTQC69efjt27Fj/z3omdX+9RGae70+KPsPR8bzppps6QUXPQuax0047OTFTNvoj1/MqkebLL780PYuZAla+Z+3kk0+2HXbYoZ5FMc9ztnhTDB+1lc1mxYZ+/fo5USta98bHpjfeeMMV7NfLrz+8AJDPlrhYn8sWfSZ7Mvnlukb+7N27t4tLFHEv5Fvqz3PyCVjZvo/lIz2fzz//fOxzKtFLQrb/wamY7/dCxl/SuYa+TyUwKxboezr6g5ioKFYpm1SHvi+XXHJJ9/ekz3u+/iblJxv0vX7UUUe57+7MQ+K+vnsHDRpUv4Q7OrfQDzla7p0ZT3Wd5mk9evTIK2AtuOCCZZ0rJRupnA0BCIRMAAErZO9gGwTKTKAWBSz9yqlfayWk6OVUk0RlWqgujsQbLUtSdkTmy6Sf8PkXGE1+d9xxR3edfuGVcPLKK6+4yZbf4TBOwIreX1lKur9+Ka6rq7MXX3zRCT9PPvlkfTuvv/66e0HX5Ewv7Mrw0Av4O++8416iJHwUuqtidNnV9ttv72oCrbTSSm5ieN9999mpp57qsh5kVy4BK/orsDK2vH1qZ8KECc5OZSTJrnbt2rlR+dFHH9lhhx3mMpeUSaFrNPn+7rvvXPbRBRdc4Djo1+fFF1+8KAFL2RUSEfWLrdiob+KtlwKJSnrRvemmm+p3Ukx6vvotMVHiprLtJODpxVm+U+aFfgVW+9GXo6i/xWTUqFGuXpNEjMcff9yNGy/ohbLLY+gCln/x0a6DUX8mDX/RXUz1oiR/SmDQUsTo86UMIMULZfPo8ONm9dVXd+NsvfXWc3FAL6vKdpIIpedIArUyEnX4F3H9XeNA7alel45HH33UxQFlUEQzLzTeVL9LMUFCi8Txv/71rzmfV7X3n//8xz1r6oNedpXdJRFF9mnMqT0xVLaZxmIxz3Mu1sXw+fzzz+2YY45x9cx8fGjfvr0pK0xxxIvSUQEo+gKsF26J/BKE1U/5Qzv9KZarXe1CqZgtgVzZdxIGJVhKiJR4GRUOk/KLxjdlBirLT+LiwgsvnNP+pOO1nOenvQZW9PtYWYV6NtZcc02TUC1fyrf6fm/durUTVfQdrzgtEVQxt2XLls73+q7TUcz3e77xJ/Ep6VxD9ivL+8MPP3TP/gorrNDA7ZobSMw9/PDDXba0YlIx47Xc/JRZrZimZ1/ivUS4pZZaymVSKfbpe93PjyRG6YjyU/zVnGDvvfd23/8S6jQXEz/Ns/R31TbUkW0JYTnnSuV81mgLAhBofAIIWI3vAyyAQNUI1KKA5X/B1GRHL0ZKU48eWkakCaR+0Yy+gPoJnyZamiBrOUg060PLE7RsQRkC5513nnthjBOw/P016fQvkNH7+19g9eKrFzIJVNpBTZNV/Yne009mlWYvMUqT8lyHn/j5XzWjy4gyhbVcApZezvWCrBduCTp6OfTH//zP/zhbNJHVS6fPXNFyB3HN/OVb1ynjSy8VyqDwyyKKycCSP/Vyrl/etYQretxwww3uJUdClibKOpKe/9577zlfSJTThFov2NFDYpyECP3qr5ejNdZYw2XIaFwowyXO31ouIf/pl2cErMJCW7lqtUUFLIkcEqp8gXdZojGoZX16+fUvUBJ7zj77bJeVJX9quWD0iI7lqLDsx7PGjMa5hGh/RJcOaYxqvOjw401t6mV2tdVWa3CNfzmOCs7R5ZLKMpWYnpmd5secxp1iisZt0uc5m6eK5SNhQfZoaZcE8OjyLv9c3XnnnQ0ymKIvwJkio+xTnJJ4IY6Z/PS5F/TlDx/ri+EnEcF/P8TFt2z2FzbaK3NWrQhY+u5RXTsvRImWhBLFeAm4mT/uRMdMdAleMd/v+cZfsXMN/12pmCOxyh+//PKLmxPouffCfanjtVz8/PMbF0e9TyTsan6kH4D0fEf5SfDKzDjz8xU9X/KxfpDSkU3AklhdrrlSZZ46WoUABBqLAAJWY5HnvhBoBAK1KGD961//cpNCZSBpMhhX+NlPZqOikf83vcxGM4u8W/wvp5o8+1924160C7l/1NX+fAliyqbYdtttbYkllsi7ZCpuuOSa4GW+MOcSsDTxVD0hCVRaGqMXz7XXXjurgBY9P7NuR7ZhXYyA5funlxll02i5VnQ5Vua9kp6v7BBlVkRFsMw2VXNIv457Ec37T0s9leGmjIDo4V+yVbcLAauwIFduAWvWrFlOOO3UqVMDA/yLkp43X2OlEAuVTaiXz6iQ6sezskUkLGWOy7iabn68xYkz2Z5XH4f08iybl1tuuXlMVrbEwQcf7P5d50jQTvI8F8Ig1zmZfPyLuQTBbPHBvyBny8CSQKVYFD1eeOEFlw2if88m8OuHCi379bFeYpOE9mL5KQPVbxIQtSXO/lI5lnJ9rQhY+i7PjKvK2tMzoziR+QOLmPnxFxW3ivl+jwowceOvkO/6uLmGzySKij3R512Zy/5HsmKedy1v9/ctBz///Or7NPqjVXR8/vjjjy77WD/QeZ/k45ctzmcTsMo5Vyrl2eJaCEAgPAIIWOH5BIsgUDECtShgedFCLynR4t9RiHHiiZ/wZct2imYe+JeYuAlYIfeP2hJXp0lLI7TEUTWmlJURzRrJNRh8xlG2JYd+MqxfrvPVwPI7uykLS4degpXNppdFFVWNvqD7jC0tI4wrNh1nczEClpYFaRmDXvz94YtqaxmCMs60jMQfSc/3/Ap54Pz4yufv6Ms7AlYhZP8vs0YZQ0nGU1zL+YSwQgQsZc5JEHr33Xddlt3MmTPrN4WIxphixnO+59VnO7766qv1z5WeXWU6aDlyviOauZXkec7XbvTzQvgU4k+fVaNlxsrQ0vLAfDt4+mevEHu9MKYxlZSfBIF849GLaSrM7e0vxK5KnVMrAlZcZrJ/rrVMWwJtZn3IXAJWku/3Qsdf0rmGz+J87LHHGixz9CJotO5fsc97nHDmx1pSfv75VbZ4IYf/nsvHL6mAVc65UiH94BwIQCA9BBCw0uMrLIVAyQRqUcDKtntdoQJWrslo5sQ4bgJWyP0zHed3IVNdj9dee63Bx6pho1+gM7NH4pwfN3GPnucnlNFdzbJNMrV0wWebqe5PtPiqxCwVTPe7h+UTCsolYKkdiQlaXqG6Wl5c8+2rbpWyp6LF+ZOc7/kV8mD5cVKIv327CFiFkP2/2ik+YyhbxkshLeUbl9kELL0Yq+6ddgN75plnst6qVAGrmOfV26xnM9+RufSw0Oc5X7tJ+eTzg+4Xl3WR7wU4Wucnn81ewFLMUA2uJPy0pFgZbdHdWzPvly1rJJ9dlfq8VgSsuO9jP57ELi5zMpeAleT7vdDxl1TAkt2Z2b7+Xoo70dpdxT7vub6XkvKLLsUuZLxWSsDSvcs1VyqkH5wDAQikhwACVnp8haUQKJlALQpY+TJiBC1XBla25TzRDCw/QSuXgOUdqZotqp2lGjaTJ092mR46lGWkZUlRYSbO+fkyOnyavwoR58vAiravX2C1DEu/wOqPF46OP/54V/NKmV35XvAy7S0mYyXahjKbXn75ZVe0Wjb53RK1dFQ1jDJ/lS/k/HyCQhzzfONNQqCEEP1BwCo8ZPmaZoXuQqhaZMq41GYIKuatbLx8wkmcgCV/yU9qQ6KtivhLPFZ7KiK91lprOQFV/ixVwMr3vMZlYBWSNZaPcr7n2Rezj2unGD6VysAqRDzOJjQlWTZaiP1vvfWWi4WdO3cmAyvfAIx8nm8XwnILWEm+3/MJWPlif7a5hv7d18/Sj0FaLqj/V12vzGWFxT7vlRCwcgm4cS7Pxy9pBlb0HqXOlRIMUU6FAARSQAABKwVOwkQIlItALQpYhdSl8EVU42pgqV5KXO0sv/xOE0pf4yFXDaxsNZGS+E5CkQqf6tfauBocmW3lq6nja4d88803iQSszImjdoeTeKVaMBLWtNwnacZMPgHLCxi5ft32dumlWsustLxQOxHG1TuK9iHb+f6FJNtLTpzv/NIhX5Q/s+aaFyGUSYSAVfjo93ViVBRdY2zppZfOebEvXC4/5NpkIdpI3MthtCi/RCotaYsWSY8uCS1VwMr3vH7wwQdOGFbWgRecvZgioTuaqVE42YZn6kUw83nOVVeuGD6F1MDyLLLVwIp7dgqJ9ZlciuFXiP1+w42o/cX6pBzXkYF1boMC717QSfL9nk+AKWT8xc015F+/M6gKtmuTAWVeK55kFnYvZryq/XIKWMXUuJQN+fiVImBlPiNJ50rleMZoAwIQCIcAAlY4vsASCFScQC0KWIXuDKSsneiW9n7CpxfmuN0L/Quyai35XXaK2YUwunOWXkpV90I762VOXOX8aPZOIQJWvl3N1EfVcokuLYqbZPq6G3qRveiii0xFZaOHzzbQ1va+YHWuXQh1bXQXIxWrl+CkX5y1Fbd2fNN//SFGyoCZNGlSfZaLn0Rrp7Lo7pH+Gp9ddt999zkBS0XnJaoVer6ybLxoojYzd77Sv/ldzTQ+/A513p9alhk3bvzuldr9EgGr8JAWZT148GAnmMZtyKAW/cufsvCi9d+KycDKl/GgOljaCUtL0EoVsPzzqhp3sjtz19C459W/+KqAvHYzlA2ZNfJkm+o8aQcyiXnioP9P8jxn81SxfPzzH7eLnwQ6Lf3Vy3wSAcvHej17eh5Vmy96RHde9Zl8Wv4oYTIJP3HLtYtiNvsLH+3lPxMBK17ASvL9nk+AKXau4b3tdyQeNGiQvf/++/bSSy/NU0OymOdd47WcApbs9d/vffr0cTsKK9M1eqi2nOYW+h7WXGWFFVYou4DlM1bLMVcq/xNHixCAQGMSQMBqTPrcGwJVJlCLAlb0pUXF0JXBpJ0F9ZI3Z84cJxQp00ZF0s8666z6YuTReioSeHSdsi90aJmaxBBlMEVflOJekKP333DDDV1WUJcuXUzLcnT91Vdf7Sap/kVOL5vaYloTQt1z8803dxlN+tVf99W/LbzwwgUVR9dkV9lhEtjUzsiRI+2vf/2ra+v+++93/dUvlfkELF9kVr8Ma5cvZSRJYFImivqgF0C9bKp9vcyrb34Cq+WJEqb23ntvW3zxxd29VddDWW3K/BI/1fXyk/+pU6e6HcJ0jQQKZZ1oovrII4+YRJ+oSOBfIsVVXDp27Oh2RtQLpLJIVDxZPjvnnHPcvZOeL9FEYpquFyPtbKb2WrRo4erfqEaZsl6i99D40HjS9uIdOnRoMG7Ub032fb0dBKxkAS5ahF9jRgWY9Sz7DCF9LpHz2muvdTWUNFY1LrSFu45iBKyoKCJRZZdddnHtaYypFpwEXd1LR6kClp5XvexJwNbuhXqetEwx1/Oq+0ZFNNVzUj06PZ+//vqrWx6t8av/ejGvmOc5m6eK5fP555+7Z0SZVnrRHTJkiHtG1Z6eKcVEHUkELMVaL/JJTJfovcMOOzh/SViWmK2Yt8wyyzSIn0n5yS7V0lMs126iYq54JWE/l/3JRnt5z0bAihewRLnQ7/d8Alaxcw3vaf/jh55V3WuPPfZw8atVq1YNBkMx47XcApb/LtYPf9rIRbFvxRVXNAnC+gFBy+/1bETnBPn45cvA0nxAMczvtOoFv3LMlcr7tNEaBCDQ2AQQsBrbA9wfAlUkUIsClvDpZVOZQZr8xB0SdyTyRGtK+Qnf7rvv7l5+ojvdqQ3Vqjj22GNNv5b6jIdsE7B899fLqgQdTcwkmkh00v/HHbqvXsJ23nnnBkuZsg2TuJ16/LkSyvQrr5a15auBpUmzagr52lKZ99NuW6o1pVoy/lCdLDGKK5Csfkhg6tu3r+OXWUsn2r7a3nXXXd2LYlQkyNU3Xa+XWAkMm2yyiWsu6fm6Rj6VLyTQxR16+TnjjDNcrRt/5PKh+iFBQkILAlby4KYXJ4mAWoKZ69BSOwkj0SytYgSsXONS95dIpp1B9aIZ3dEs35LYbC+UEuHUlsZH5qEMqw8//NBlK0Z395SN2sFML4uZGxn4NnSteHgxr5jnOY53sXzU1owZM5wI5AVA376eWz3rqi0WrSGV7wVY1+sciYDKNIs71PbJJ5/shC2/FLQYfmo7G0PdQ5kpij0sIUz2jFe7BlaS7/dCxl++7/q4uUaUkF8qr3/zWb2ZBIsZr+UWsGSTlsvrR51scwItz5To7+tP5uOXLT77Zcr6AU+HYoKK9UukL+dcKdlI5WwIQCBkAghYIXsH2yBQZgK1KmAJk34Z1NbxyprRMi6JUqrZpNpUElH8i51HGp3wacmSMqX00qxCzj169HAZAxIvovVwcr0gJ7m/P1eTWS2H0UupXook5PTr12+e++YbBsq4UBF433cVgVeWhvqvbKdoMdZck0xlHWjpwEMPPeTs0tG1a1cnpulX2EyG+txfM3HiRCeWqR+qSyTxLJOf77eWBMpHyqzRC+CAAQNcMXvdJ7MGlu/b7bff7grLy6/KtFNGnVhFl2HJnqTn+2umT59ut956a/3YUTHvnj17untkFoiPjjffF022NY4kYEmA1K6JCFj5Rm785xII9dKkjBrtCqhxpUM+2XTTTa1///5uuVz02dTnxQhY3pfKnpNopBdsP+4lXut+yrpR5qHEMr/EtlgBS237nbXuuOMO189cz2uUkOKErlFmmJjo+dHzqXEnEbeurq4B0GKe5ziP+F0Ik/Dx7WiplJ4RZUfq2d1yyy1dhqfikJ73JBlYvk3Zo/ikWKWMTnFRTNAPBYo7mTHBX5eUXzS+Kf4oGzWX/cWN9vJcRQZWfAaWvk8K/X7PJ8BEx1+SuUbUw37Zup5diTQ+2yhuFCQZr5UQsHxM1feYBHcJ0vphShnRisHaBTiaPZaPX674rPpi+oFM84LVV1/didTaQKPcc6XyPG20AgEINDYBBKzG9gD3h0AVCaRVwKoEomJ2tKqEHbQJgUoT+GybLhW9xRKTn6lo+02lcQlOyizzS1ujdeJqjYFehpXBkWQDhVpjUM7+pEXAKmefc7XF93u1SHMfCEAAAtUngIBVfebcEQKNRgAB60/0THAbbRhy4yoTQMCqMvAst/NZW9l2RvMbR2y//faxO6OG0YvCrFCNHNUfVL0vZbJFj2jB/rjPC7sDZ0UJIGA1HA98v/NxiFWNAAAgAElEQVR8QAACEKhdAghYtetbegaBeQggYCFg8Vg0PQIIWGH43O9C+MYbb7h6c1qeqqVE0Y0PVE8uurNiGJYnt8JvqBDdHEEbMGgZoZb+SeDSJgjRWl/J78IVngACFgIWTwMEIACBpkIAAaupeJp+QsDMHnphrp096eeKsThom5a2W5cWFWu/nA3zC205adJWyAQqKWDVtV/KFrv5vpC7H4xt+Qqiy9DMYuzBGJ/QkEI2VMgstp7wFpweIVBpAWu+jndasyV6p4Y53++pcRWGQgACEEhMAAErMTIugEB6CfzPT2aj7vzRXnjv97J3YuX2dXbBwNa2wPxlb7oiDTLBrQhWGg2QwE8PTbLvzjml7JY1a9vWFhpxkrXcbIuyt12rDUrEUpbV+PHj6wuQa+MDFYvfY489bKONNpqnGHtaWfgNFbTDp5ZPaoMMFeJXsfW4DRjS2s8g7J77tc3919Zm//NC2c1ptsjmNl+nKWVvt5IN8v1eSbq0DQEIQKBxCSBgNS5/7g4BCEAAAhCAAAQgAAEIQAACEIAABCCQhwACFkMEAhCAAAQgAAEIQAACEIAABCAAAQhAIGgCCFhBuwfjIAABCEAAAhCAAAQgAAEIQAACEIAABBCwGAMQgAAEIAABCEAAAhCAAAQgAAEIQAACQRNAwAraPRgHAQhAAAIQgAAEIAABCEAAAhCAAAQggIDFGIAABCAAAQhAAAIQgAAEIAABCEAAAhAImgACVtDuwTgIQAACEIAABCAAAQhAAAIQgAAEIAABBCzGAAQgAAEIQAACEIAABCAAAQhAAAIQgEDQBBCwgnYPxkEAAhCAAAQgAAEIQAACEIAABCAAAQggYDEGIAABCEAAAhCAAAQgAAEIQAACEIAABIImgIAVtHswDgIQgAAEIAABCEAAAhCAAAQgAAEIQAABizEAAQhAAAIQgAAEIAABCEAAAhCAAAQgEDQBBKyg3YNxEIAABCAAAQhAAAIQgAAEIAABCEAAAghYjAEIQAACEIAABCAAAQhAAAIQgAAEIACBoAkgYAXtHoyDAAQgAAEIQAACEIAABCAAAQhAAAIQQMBiDEAAAhCAAAQgAAEIQAACEIAABCAAAQgETQABK2j3YBwEIAABCEAAAhCAAAQgAAEIQAACEIAAAhZjAAIQgAAEIAABCEAAAhCAAAQgAAEIQCBoAghYQbsH4yAAAQhAAAIQgAAEIAABCEAAAhCAAAQQsBgDEIAABCAAAQhAAAIQgAAEIAABCEAAAkETQMAK2j0YBwEIQAACEIAABCAAAQhAAAIQgAAEIICAxRiAAAQgAAEIQAACEIAABCAAAQhAAAIQCJoAAlbQ7sE4CEAAAhCAAAQgAAEIQAACEIAABCAAAQQsxgAEIAABCEAAAhCAAAQgAAEIQAACEIBA0AQQsIJ2D8ZBIB0EOnfu7AydNWtWOgzGSghAoMkQ+Ne//uX62qlTpybTZzoKAQikgwDxKR1+wkoINEUCocYnBKymOBrpMwTKTAABq8xAaQ4CECgbgVAnYGXrIA1BAAKpJUB8Sq3rMBwCNU8g1PiEgFXzQ48OQqDyBBCwKs+YO0AAAsURCHUCVlxvuAoCEKglAsSnWvImfYFAbREINT4hYNXWOKM3EGgUAghYjYKdm0IAAgUQCHUCVoDpnAIBCNQ4AeJTjTuY7kEgxQRCjU8IWCkeVJgOgVAIIGCF4gnsgAAEMgmEOgHDUxCAAASIT4wBCEAgVAKhxicErFBHDHZBIEUEELBS5CxMhUATIxDqBKyJuYHuQgACMQSITwwLCEAgVAKhxicErFBHDHZBIEUEELBS5CxMhUATIxDqBKyJuYHuQgACCFiMAQhAIEUEQp0/IWClaBBhKgRCJYCAFapnsAsCEAh1AoZnIAABCBCfGAMQgECoBEKNTwhYoY4Y7IJAigggYKXIWZgKgSZGINQJWBNzA92FAARiCBCfGBYQgECoBEKNTwhYoY4Y7IJAigggYKXIWZgKgSZGINQJWBNzA92FAAQQsBgDEIBAigiEOn9CwErRIMJUCIRKAAErVM9gFwQgEOoEDM9AAAIQID4xBiAAgVAJhBqfELBCHTHYBYEUEUDASpGzMBUCTYxAqBOwJuYGugsBCMQQID4xLCAAgVAJhBqfELBCHTHYBYEUEUDASpGzMBUCTYxAqBOwJuYGugsBCCBgMQYgAIEUEQh1/oSAlaJBhKkQCJUAAlaonsEuCEAg1AkYnoEABCBAfGIMQAACoRIINT4hYIU6YrALAikigICVImdhKgSaGIFQJ2BNzA10FwIQiCFAfGJYQAACoRIINT4hYIU6YrALAikigICVImdhKgSaGIFQJ2BNzA10FwIQQMBiDEAAAikiEOr8CQErRYMIUyEQKgEErFA9g10QgECoEzA8AwEIQID4xBiAAARCJRBqfELACnXEYBcEUkQAAStFzsJUCDQxAqFOwJqYG+guBCAQQ4D4xLCAAARCJRBqfELACnXEYBcEUkQAAStFzsJUCDQxAqFOwJqYG+guBCCAgMUYgAAEUkQg1PkTAlaKBhGmQiBUAghYoXoGuyAAgVAnYHgGAhCAAPGJMQABCIRKINT4hIAV6ojBLgikiAACVoqchakQaGIEQp2ANTE30F0IQCCGAPGJYQEBCIRKINT4hIAV6ojBLgikiMDmh0+1Fu03SJHFmAqBhgQWbdvMendqYYO6tgBNjREIdQJWY5jpDgQgUAQB4lMR0LgEAhCoCoFQ4xMCVlXcz01qhcDcuXOtrq7O/eH4kwACFqOhVgj037SFDdmiZa10h36YWagTMJwDAQhAgPjEGIAABEIlEGp8Sr2A9f3339vEiRPt7rvvtpkzZ9q7775r7dq1s6233tp23XVX69mzp7Vt2zbUcdGk7Pr555/tpptusiuvvNL5Sn4aPXq0HXLIIRXn8NRTT1nXrl3tgAMOsAsuuMBat25tX3zxhQ0YMMA+/vhju+2222yNNdawH3/80Y444gi74oorbNq0abbZZps5237//Xd79NFH7dprr7WLLrrIFltsMffv2c6veIcCuwECVmAOwZyiCSgT687hbYq+ngvDIxDqBCw8UlgEAQhUmwDxqdrEuR8EIFAogVDjU2oFrD/++MMeeughO/zww+3111/P6gcJEGPHjrUNNmB5U6GDtVLnXXPNNbbffvs1aP7WW2+1PfbYo1K3rG+3VAHLi11qUCIcAlZDlyFgVXwIc4MqEUDAqhLoKt4m1AlYFRFwKwhAIFACxKdAHYNZEIBAsBnsqRSwJF7dcsstNmzYMDe0lFWjv3fo0MGaN29uv/zyi7322mt23nnn2fXXX28bbbSR/eMf/7C11lqLodiIBE499VQ78cQT7dJLL7WhQ4c6XzXmEZeBlc2ebAJWY9of0r0RsELyBraUQoAlhKXQC/NaXhDD9AtWQQACLHFmDEAAAuESCHX+lEoB64UXXrA999zTfvjhBxs/frxtueWW1qxZs3m8r+WFI0aMcIJJdOlYuMOkdi0LcakdAlb5xhsCVvlY0lLjEFDmVZ8uLWzPTSji3jgeqNxdQ52AVa7HtAwBCKSFAPEpLZ7CTgg0PQKhxqfUCViqo3T88ce77CrVUtKStDjxyg+xd955x/r16+fqHN1zzz223nrrNRh9c+bMsXHjxtn999/vliKqDtKOO+5ohx56qK244ooNztXnWu621FJL2Q033GCzZ8+2M88806ZMmeKuO+igg1xmkeorqd0xY8bYhAkTXBu77babHXfccQ3azGxvxowZds4559jUqVNde3vvvbcNGTLEllhiiVhxTrW/7rrrLnf/L7/80mWgKdtM2Wjdu3dvUGg8uoROWVBaunfjjTfac889V3+v/fff39Wl0iHxT7WpdN2dd95pHTt2nMcGDWrVGOvbt6+dffbZ1qpVq9gnW0vuBg4cOM9nUVHR1zIrtD++sc8++8y0NPH22293fRED1T477LDDGrAuZQmhzxyLdmDdddd1dbNWWGGF2JpZ/lyJZMoWFMMnnnjC2bfNNtu48SWmmWNXQp/Gqfokvy644IKuDpfG+U477ZSVcWOH1M6dOzsTZs2a1dimcH8IQAACDQiEOgHDTRCAAASIT4wBCEAgVAKhxqfUCVgq0t6/f3/77bffnDCw0kor5fS5zvvkk09s8cUXt5Yt/9xZSssQVfj9yCOPdIXfMw8JDeeff77tsssu9SKDF5wkKP3tb3+zk046yb777rsGl0rI6dSpkxOzMmtzSYiQaOSFsULa0zUSMyRo+UP9kQByxx13xPZdosfll1/uhDsvkHgBR9lqKkguMSXzkBCl4uWLLrqo+8gLT1dffbUT0jIPFUMXP4l0Eo2yHfkErG+//TZxf3SvJ5980iS6xdVAk/+uu+46J+TpaAwBS3aJm+6dechHEjglNvqllNGMwTiWqvemaySQhnYgYIXmEeyBAAQ8gVAnYHgIAhCAAPGJMQABCIRKINT4lDoBK06IKMbpfhniBx98YMccc4zLNpJw89VXXznB6JRTTnHZSMqc8S/nXnBS5pUEknPPPddla7Vo0cJuvvlm18YCCyzgrlOmlv5/kUUWsVdffdVl6Tz88MNOWFLmkY5oe/r/o48+2glCyvBS5tgJJ5zgRLpoppIEOe3cp6wgZXtJRFtmmWVcex9++KFdeOGFzi5l+aj+19JLL91AwNH/SBQ77bTT3K58Oh544AEnIEnIu/fee61Xr14N7Ft//fXt4osvbrCb4zfffOOygt5///2ChMRsSwiL7c9///tfGzRokD322GP13NRXiWHKzJP/JNZdddVV1r59+5IELMFIWsRdmWHy2+TJk52YKb7y06+//upsGTVqlGkMKpOvd+/ejrcyriSYbr755m6nxFVXXdUktD7zzDNus4JXXnnF+crvjFjMuK/UNQhYlSJLuxCAQKkEQp2AldovrocABNJPgPiUfh/SAwjUKoFQ41PqBCyfzSOBQiJAMUdUNJEQNHLkyAYFxefOneuWBqp9/ZFINN988zUQnDKXLyoT6+CDD3aCRFy9LW/3scce68SnzPYkcih7q23btvVd0rJHiUT//ve/3bKyLl26OJFqwIABJkEoLgPNL5n86aef3BI3n7nlhT+JPL4tfyOJJKeffrrrqzJ8ZKMOLddUDbFHHnnEZXutvfba9bYVunzQX5BNwCq2P35Hw6OOOsrZHl2+6O3W7pMSDbfddtuqC1haCqllo3HjS0y8gKoln14cPOOMM9wyU2WODR48uMHQVmacsrWUFSgxNLQDASs0j2APBCDgCYQ6AcNDEIAABIhPjAEIQCBUAqHGpyYpYCnLStk7b7zxRtb6TtHlfcqu0rJB/29agqeaS2uuuWb9eJMoJgFIIkScABGXOebb+89//pM1s8Yv04tmbuUa5D5TSMJQ1EZ/f2WMSWTzywR9W9mEQS/EZC4j9HZFM7Zy2VVsEfe4/kick3Cl4vxeoMr34JeyhFBtJ8nA0i6YEkVVZ0x1yrSkNPPQBgTDhw+3mTNn1vtJgqM2J1B9LdUpUwZZpp/y9bOxPn+k+4a2Xot5N1JoLHu4b+UJ1C26mLXu1cfaDJp3eXHl784dIFA4gVAnYIX3gDMhAIFaJUB8qlXP0i8IpJ9AqPEpdQKWf8kvJQPrrbfeckKB6mJJuFlsscXmGWFxO9TFiVrRC32xb9WX0jKw6JFLwFLWlUQyLUvMPJT9tN1227ksMP2JFv2WkKalfFr6pyV1zz77rD3++OP19a2mTZtWv9ws39LLbAKWrzm2+uqr12cK+eWDEsmy2Z3Zj0IErEL74wVILf+MZpnlChPVFLC8fdoYoJDD+0m1zZS9J1HQH8rQUn2xPn36uNppdXV1hTRZ9XMQsKqOPJgbtum/t7Xd96Bg7MEQCGQSCHUChqcgAAEIEJ8YAxCAQKgEQo1PqROwtFOfBB3VmLrooousTZs2iX0e3f2vGAFLNarirvMCVlQ48sblErCytadr465TsW8tYVT/4wrQ+3uWQ8DymWVaduiXEfrlgxIBtdQyWhw/mzNyCVhJ+xMnLuYbBNUUsLx9Dz30UD6z3OdRP6l2lup2yb+ZvtUuhFpCuNpqqxXUbjVPQsCqJu2w7tVskXa2+J0PhmUU1kAgQiDUCRhOggAEIEB8YgxAAAKhEgg1PqVOwMpXMyluAEhsOu+881xR9b322ssVSC8lA6vcApaWiclGX4w92gefgeUzzqI71WknO9XF2njjjd21G2ywgStYrnpaEk/KIWDJFm+DX0aYdPmg2sgmYBXTn7QIWKphVmiGWOa41TLE559/3vlRmVxaaqhDRd5VD0tLWkM6ELBC8kZ1bUHAqi5v7pacQKgTsOQ94QoIQKDWCBCfas2j9AcCtUMg1PiUOgErWoA9s5B63HDRrnTaAU478k2YMMEtxyqkBtbLL79sffv2tWWXXdYtk4vWwCq3gKV6SNrtsGPHjvN0wYtFvq6WMol22GEH22qrreySSy5x9kUPv+Rv+vTpZROwPvroI1dUfLnllnNFyVVE/PPPP88qusX5IZuAVUx/ojWw4pZrxt2/mhlYxdToyhXqVGT/xRdftP3339/tRKi6XxItQzoQsELyRnVtYQlhdXlzt+QEQp2AJe8JV0AAArVGgPhUax6lPxCoHQKhxqfUCVgaEn4HNwk/48ePd8Wuo7Wh/LDRbnRacqWd3Xr16uWWZilDKckuhBJr/DK5fEsPi11COHv27Njd6lTXSsXmlcnjl+/l2oVRQoc+1zU6ypWB5Xndd999bodCFatXTSa/m2Ihj2k2AavY/uTahVD2RHcBPP74402CXteuXRvsEBmXyZXNziRF3HV/b5+Ev3HjxtlCCy3UAJP3rcawdpPU7pAqTK8C+3fffbdtvfXWDc73Rd+V0YWAVciI45xKE3BF3Pv0szZ7NNwxs9L3pX0IJCUQ6gQsaT84HwIQqD0CxKfa8yk9gkCtEAg1PqVSwJJQo5f+YcOGufGhZYFDhw51uwKqHpOWXz3zzDNulzqdp+LoymDq3r17/XjyIpgKgR9zzDFueaGW8ik7S+KDluy1a9fOZUZ17tzZXVdJAUvLAbXznLJs9HcVmv/73//uxAwJcKNHj7bmzZvblClT3DKyv/zlL6bsrA033NDmm28+09JKCSXq83fffVdWAUuN+UwpFafXkrZCd//zwLMJQ8X2xwtAs2bNchlhBx98sBMn5ftHH33U7QL49ddf1/uvXBlY2jFSGXl+TGTrl0TH/fbbz7Hq16+f898qq6xiKlT/0ksvufEl344ZM8ZGjBjhfOhFt80228zOOecct3uhxrOWWeqeErgk1nohNqTg6HnIHxwQgAAEQiIQ6gQsJEbYAgEINA4B4lPjcOeuEIBAfgKhxqdUCljCLSFASwIlPuUqZL7uuuu6pXabbrppgywtiWASEI488sjY6yV6KXtLYpHP7qqUgKXsnPXXX9/Gjh07z0hSNpXqd/maR9GaUZknS3BTVtS///1vJ8JpNztlnnkBKjMDKXp9rkwonSdhb8iQIY7ZFltskWj5oK4vpAZWkv7o3KefftoOPPBAUwZb5iERUAKfxE0Jf6UKWFH7dS9lTE2cONEJiRLQVJcqs3i/HnoJa75+VaaNSXyra+OE2GjB+BtvvNEGDBjQ4DZ+zIpRrs0F9JwUW69LN0TAyv8lwBkQgEDjEAh1AtY4NLgrBCAQEgHiU0jewBYIQCBKINT4lFoBy8P99NNPTTvkSUzQMrEvv/zSZU5JsFLmS+/eva1t27ZZR+OcOXNc5pIyZfSyv8Yaa9iOO+7o6matuOKKsWJAuWtgqT0thVQ9J+0sKMFDS8gkzmjnuVatWjWwQyKWCqorq+y5555zwoZqe/ksNIlMu+22m1vqd9JJJ7nsnjgBJ4mAJcFPgpCygKLtFvqY59uFMGl//H21a5/Euttvv72exTbbbOP8p5piXnwsVcDS/d58803TcsQHH3zQWrRo4bL7unXrllXA0jUSmHSeMvnkXwlryrBSdlacb7XsddKkSXbttdfWj2eNSdVjk4CYOSYRsAodgZwHAQg0VQKhTsCaqj/oNwQg8CcB4hOjAQIQCJVAqPEp9QJWqA4vxK58GV2FtFGtc3wdrAsvvDC2RlO17OA+YRIgAytMv2AVBCBgFuoEDN9AAAIQID4xBiAAgVAJhBqfELAaccSkScDyOxEqg0gZT6oXxgEBT2DGFYtY51W/B0glCbRc0uqWG2Z1K51QybvQNgRqjkCoE7CaA02HIACBxASIT4mRcQEEIFAlAqHGJwSsKg2AuNuELmDNnTvX6urqXP0qFRVXIXIt9dNSNg4IRAkgYFVvPNStONLqVjm1ejfkThBIOYFQJ2Apx4r5EIBAGQgQn8oAkSYgAIGKEAg1PiFgVcTdhTUauoA1Y8YM22677ep3NVRBexUr9wXlC+slZzUFAghYVfRyy/bWvNt/q3hDbgWBdBMIdQKWbqpYDwEIlIMA8akcFGkDAhCoBIFQ4xMCViW8XWCboQtY//nPf+yAAw5wReX79OnjMrCWX375AnvHaU2JAAJWFb2NgFVF2NyqFgiEOgGrBbb0AQIQKI0A8ak0flwNAQhUjkCo8QkBq3I+p2UINBkCCFjVczVLCKvHmjvVBoFQJ2C1QZdeQAACpRAgPpVCj2shAIFKEgg1PiFgVdLrtA2BJkIAAasKjlYR9xWGW12HY6pwM24BgdohEOoErHYI0xMIQKBYAsSnYslxHQQgUGkCocYnBKxKe572IdAECHTu3Nn1ctasWU2gt3QRAhBIE4FQJ2BpYoitEIBAZQgQnyrDlVYhAIHSCYQanxCwSvctLUCgyRNAwGryQwAAEAiWQKgTsGCBYRgEIFA1AsSnqqHmRhCAQEICocYnBKyEjuR0CEBgXgIIWIwKCEAgVAKhTsBC5YVdEIBA9QgQn6rHmjtBAALJCIQanxCwkvmRsyEAgRgCCFgMCwhAIFQCoU7AQuWFXRCAQPUIEJ+qx5o7QQACyQiEGp8QsJL5kbMhAAEELMYABCCQIgKhTsBShBBTIQCBChEgPlUILM1CAAIlEwg1PiFglexaGoAABMjAYgxAAAKhEgh1AhYqL+yCAASqR4D4VD3W3AkCEEhGINT4hICVzI+cDQEIxBBAwGJYQAACoRIIdQIWKi/sggAEqkeA+FQ91twJAhBIRiDU+ISAlcyPnA0BCCBgMQYgAIEUEQh1ApYihJgKAQhUiADxqUJgaRYCECiZQKjxCQGrZNfSAAQgQAYWYwACEAiVQKgTsFB5YRcEIFA9AsSn6rHmThCAQDICocYnBKxkfuRsCEAghgACFsMCAhAIlUCoE7BQeWEXBCBQPQLEp+qx5k4QgEAyAqHGJwSsZH7kbAhAAAGLMQABCKSIQKgTsBQhxFQIQKBCBIhPFQJLsxCAQMkEQo1PCFglu5YGIAABMrAYAxCAQKgEQp2AhcoLuyAAgeoRID5VjzV3ggAEkhEINT4hYCXzI2dDAAIxBBCwGBYQgECoBEKdgIXKC7sgAIHqESA+VY81d4IABJIRCDU+IWAl8yNnQwACCFiMAQhAIEUEQp2ApQghpkIAAhUiQHyqEFiahQAESiYQanxCwCrZtTQAAQiQgcUYgAAEQiUQ6gQsVF7YBQEIVI8A8al6rLkTBCCQjECo8QkBK5kfORsCEIghgIDFsIAABEIlEOoELFRe2AUBCFSPAPGpeqy5EwQgkIxAqPEJASuZHzkbAhBAwGIMQAACKSIQ6gQsRQgxFQIQqBAB4lOFwNIsBCBQMoFQ4xMCVsmupQEIQIAMLMYABCAQKoFQJ2Ch8sIuCECgegSIT9VjzZ0gAIFkBEKNTwhYyfzI2RCAQAwBBCyGBQQgECqBUCdgofLCLghAoHoEiE/VY82dIACBZARCjU8IWMn8yNkQgAACFmMAAhBIEYFQJ2ApQoipEIBAhQgQnyoElmYhAIGSCYQanxCwSnYtDUAAApsfPtVatN8gEYglF25m23dsYYO7tUh0HSdDAAIQSEIg1AlYkj5wLgQgUJsEiE+16Vd6BYFaIBBqfELAqoXRRR8g0MgEihGwvMm7btjCDt62ZSP3gNtDAAK1SiDUCVit8qZfEIBA4QSIT4Wz4kwIQKC6BEKNTwhY1R0Hwd7tjz/+sLlz51qLFmTDBOukBIZV25+lCFjKxLr54DYJesepEIAABAonEOoErPAecCYEIFCrBIhPtepZ+gWB9BMINT4hYDXi2Prxxx/t73//u33yySfWpUsX69atm3Xq1Mnmm2++rFb9/PPPNm3aNJs6dar776mnnmqbbLJJSb347LPP7LzzzrN1113X+vXrV1JbIV38xRdf2IABA+zjjz+22267zdZYY4285onniSeemPM8tSPme++9t/NZXV1d/fny6RFHHGFXXHGF889mm22W957ZTijGfrXVGP4sScBaqJndfAgCVtEDhQshAIGcBEKdgOE2CEAAAsQnxgAEIBAqgVDjEwJWI46YqNghMzbddFO7+eabrUOHDlmteuaZZ2znnXe2jz76yJ1TqkiiNm666SYbOHCg3XjjjU7wqZWjGAGoEAHL81lwwQVt1KhRTrBq3ry5++cQBKzG8GcpApZqYO3VjSWEtfLc0Q8IhEYg1AlYaJywBwIQqD4B4lP1mXNHCECgMAKhxicErML8V5GzomLHHnvs4bKEHn74Ydt2221j76dlYRdccIETuRZddFGbPHkyAlYOz5QiYGUTBuUDZcxdd911dvrpp1u7du3szjvvtM6dO5d9jBRjf2MJksUIWEsu1Mx6rNsc8arsI4cGIQCBKIFQJ2B4CQIQgADxiTEAAQiESiDU+ISA1YgjJipgXXzxxXbJJZe47CplAcUtI/zqq69syJAhtvrqq9uXX35pV111FQJWlQUsfzsvJh511FF2/vnnuyysch9pErC8gDdr1qxyY3bvkssAACAASURBVKA9CEAAAiURCHUCVlKnuBgCEKgJAsSnmnAjnYBATRIINT4hYDXicIsKWA888IDLrNLSwOuvv96WXnrpeSx76qmnbNddd3VL/SZMmJC1zpKED31+9913m6757rvvXP0n1Ws65JBDrGPHjtasWTN7/fXXTZlfs2fPbnCvU045xS2N84fqbj322GM2fvx4mzJliv3666+uttN+++1nO+20k7Vq1ar+XN+nOXPm2JVXXumuGTdunC2xxBJ26KGH2l577WVHH310ve2qH6XPH3roIdfu1ltvbYcffrhtvvnmzsboIdHotddec5zuv/9+e+6559zHG2+8sfXu3duJe7qPP4oRgPwSwkKWZvqlelFe+ZYQisvYsWPtrrvuciLk9ttvbyNHjrS2bds6X6gvyrJr3bq1ZdqvWl4XXnih84Eyv3r06GHHHnusrbjiiq7LhfhT9t1zzz12zTXXuHa0DDKbL5M8GghYSWhxLgQgUE0CoU7AqsmAe0EAAmESID6F6ResggAEzEKNTwhYjTg6M8UO1bc66aSTnPAkISdTvNGSNQlSKhA+ZsyYWAFLIoaEHJ0Xd6i+lpa/de/evSDB4/vvv7fjjz/eLrrootj2Bg0a5ArAe+HI9+mVV16x9ddf34k1/rj33nvd8khf5Fx1t/RvEtiih0SVG264wYlS/pB4pSWWBx98sBN+4g6dLzZLLrmk+7iSApZ2bJSv5IdoBlYuAevJJ5+0/fff33GPHvKJfCbRMU7A+vDDD53Qdfnll8/DSsKkhDQV/88nYMmXI0aMsEsvvTSWn4RD9UfiWdIDASspMc6HAASqRSDUCVi1+s99IACBcAkQn8L1DZZBoKkTCDU+IWA14sjMFDvmn39+69mzpx100EFONIpmICkza/DgwU54kgCkpWuZO91JoFCG1bXXXuvEleHDh7taWb///ru9/fbb7t9uueUWt3ueliwq60dHtqLfv/32mxNnJHoo00q780mUUtaUMonOOussl2UlWySuKRMr2icJM1oWucMOO5hs84XOvYAloUp/lyjVvn17l30mG7U0sk+fPnb11Vfbwgsv7Gx8+eWXrW/fvvbDDz84UUyCTsuWLe2XX36xRx991GUxKZNM10gMqpSAJeHq3XffdWKS+C+33HJ26623uqw2HdkErE8//dSGDh1q9913n8tAO/LII22ppZYyiVMSjbyodMABB8yTgaXsNLESfwlg+vtbb73l2CkTTVlY0WWn2fypjKtddtnFZbcpy2vVVVc1CYMSTiVeSXRUJmAxOyciYDViIOHWEIBATgKhTsBwGwQgAAHiE2MAAhAIlUCo8QkBqxFHTKbY8Ze//MWJL/p3ZSAtvvji9dZJfOjfv79berbBBhvUZzFFl7q98MILTvhZZ5113BIxiVfRw+9gKLFFIsdiiy2WU8B65513rF+/fs4OCUMSXKLHt99+65YFPvvss3bHHXfY2muv3UDAyRRWMgWeww47zM4+++wGSxB9FpHELglDEll0SCwaNmyYy/aScBMV96L1qKLL+UrJwCpkWGgZnwQ6Lf3z9mQTsOS33XbbzYlYEo+8eKj7eI5aOppNwJJAJZHOi4C6Tll2Ege1lDAq9mUTsM444ww77rjjXAaexNDo4fkWW8/rke4b2notGi75zGRYt+TS1rrHTtZm8NBC8HIOBCAAgbIQCHUCVpbO0QgEIJBqAsSnVLsP4yFQ0wRCjU8IWI047DLFjk033dRlMknUiWbCKBNq9OjRTiiSsCXxw2cxFVKryXfRi0Na7qc6Un7ZXzbBQ9lCWpaXS9SQ6KK6Vl4UifZJApTEneiR7/NiRCe17/ugDC79kaBUTFu+BlauYaEstB133NGJjb7+lD8/TsBSlpjEJwlX2XaZ9AJXnIA1ffp0d52WF0YP708Ji4UIklqCueeee9q6667rsrm23HLLeUTOYh+HQgQs33brXfa0BQ4+sthbcR0EIACBRARCnYAl6gQnQwACNUmA+FSTbqVTEKgJAqHGJwSsRhxecWKHz6o5+eST6zONossHtbTwp59+yitgaanb119/bcqi+uCDD+zpp5+2yZMnu8LnEjAkZqh+UlT8UXH4AQMG1BPxGTuFIPKZT/mKmOf7vBDRSW3oPPXtjTfesKlTp9rjjz/ulvbFCUAqfh7tb67+xBVxV4aX7nXCCSfYpEmTXNaZBCkt5cs84vqn3SNVK0x+yGaHz57baqutshZx9/7y90wqYH3yySeOj+qO+WOjjTZyGwMoc09inJaHFnMkEbCUibXYTX/aUMz9uAYCEIBAoQRCnYAVaj/nQQACtUuA+FS7vqVnEEg7gVDjEwJWI46sOLFDNZEkImn5n18G+Mgjj7jlZz4rK5cI9Nlnn7md6lSjKVux80IFrEKykTy+SgtYEpEkvp122mmuyH22oxIClr9XVABSnTJlykWXAuq8ON8UIsp5MSrXLoSlCliyT+NDNcZUu0yCX/RQnTNl26222mqJn4pEAlb7pWyxm+9LfA8ugAAEIFAMgVAnYMX0hWsgAIHaIkB8qi1/0hsI1BKBUOMTAlYjjrI4sUPLBUeNGuUKsU+cONHWW2899/8Sb3xdrGwCVlRgUX0mLUns0qWLLbPMMm6XOh0q4K6jkAwsL2BlZmblQpYvwyrf59nEnieeeMItVZToIiFnk002sTXXXNNWX311V1hen6tvlRSw1O9XX33V9tlnH5s5c6adeeaZroB9tC5VyBlYUb9pWePzzz9vKhCvQvDqjw4VeVc9LL+8tNDHI4mA1WbQftZ2r/0LbZrzIAABCJREINQJWEmd4mIIQKAmCBCfasKNdAICNUkg1PiEgNWIwy2bmBOtPaUaUsrI2nrrret3Jsx2na8DdeCBB7odAjOXuGkQapdD7fhXiIDlaybFFWPPhi2fQJXv8zgBy1+jul3arU/F7DOXuqm+lHb2q7SApUww7eSogvISCcU8umtfsTWwvM+T2J90CWE2n6lPL774otvhUDsRxtXbyveYFCJg1bVfyubvsRPiVT6YfA4BCJSVQKgTsLJ2ksYgAIFUEiA+pdJtGA2BJkEg1PiEgNWIwy+bmKMsI4k0q6yyivXq1cv23XffBkXds12XK2NKNbGUMaRsrkKXEL788svWt29fR0gF2bV7YfRQmyqYPmbMGJswYYKrpZRPoMr3eZyAlW8Jnmpc7bfffi6TKIkAFOf6uBpYmed9//33rgaZluKJjzKW/I6P+XYhVMaWCvW3atWqvtloe0nsTyJgqW6a7q0sPi3BlCAaPX744QcbPny4EzaLEbA6d+7smps1a1YjPlHcGgIQgMC8BEKdgOErCEAAAsQnxgAEIBAqgVDjEwJWI46YbGKH//cnn3zSll12WZdJ5ethydxs1+kcCTnaIe+8886rr2X09ttvu9pR2jFQRzYB6+ijj3bneXElU/SSAKYi4y1atDAtV7zssstcwXHtZicxR5ld+QSqfJ/HiVUSeA455BC3rFKCmYQWCUZaBqfi7Squrh0adSQRgIoVsLxQo8LnEhslCilLTjsfZuvfp59+akOHDjVlWqkQ/2GHHeZ4qUC/6k6de+65ie3PJ2Bl+tPvdKiMsXPOOcctK23ZsqWJr7LbJHBFfZnk0UDASkKLcyEAgWoSCHUCVk0G3AsCEAiTAPEpTL9gFQQgYBZqfELAasTRmUvM8csBZZ7EKGX8SCDJJWDF7TLnu6e6URJ61O7s2bNdfS1fF8vvfPjdd9+503UviVUSN1QIXjvuSaCKOySGSchSTapctvlrixGwdG20BlamHarbpCL3WjrZo0cPu/rqq23hhRd2OxVKWCp1F8K4fqtWmYSnESNGmHbyk4il4ue5+idBUsv0JDxFjw4dOjjxSIxVt0yiYOvWrfPan03AyubPX3/91dmrZZhxh+y47rrrrHv37omfCgSsxMi4AAIQqBKBUCdgVeo+t4EABAImQHwK2DmYBoEmTiDU+ISA1YgDM5fY4Zfvff3113bPPfe4YuyFiEDaZW7cuHF2++23O6FEwtXAgQNt8ODBtvzyyztxRGKJRJ4hQ4a4JpVppewtfaZrVAx97Nix9TW0fv75Z3vsscds/PjxNmXKFCdqqXD67rvv7tqIFvzOJ1Dl+zyb6OR3IVSmkgqPywYtg9Pyyt69e7tsLNny2muv2R133GFrr712XgEozvWFLCH010WXLh533HE2evRok0gkAVDLCqdNm9agPpaumzNnjmOrbCj1Yfvtt3cCobh07do1UQZZNgErlz/ly0mTJrlstunTpzsbNEa0FFL8VlxxxaKeCASsorBxEQQgUAUCoU7AqtB1bgEBCAROgPgUuIMwDwJNmECo8QkBqwkPSroeDgFlZynzKUnB/HCsN5txxSLWedXv402av4PVLbOX1a00KiSTsQUCEGgiBEKdgDUR/HQTAhDIQYD4xPCAAARCJRBqfELACnXEYFdNEfCZXZdffrnLsooe0WL4cZ+nAUROAev/O1C3/KFWt/r5aegONkIAAjVEINQJWA0hpisQgECRBIhPRYLjMghAoOIEQo1PCFgVdz03gIC5JYOq06WaYb4YvmqMffXVV2755imnnGIrr7yy2wVQS/rSdhQiYNn8Haz5Zm+lrWvYCwEIpJxAqBOwlGPFfAhAoAwEiE9lgEgTEIBARQiEGp8QsCribhqFQEMC2ukvXwF1FYVXQXpfrD9NDAsTsFaw5pu9naZuYSsEIFADBEKdgNUAWroAAQiUSID4VCJALocABCpGINT4hIBVMZfTMAQaEvAF1FVAXzsFatdHFcPfcccdSyqgHgLnQgQs1cCqW/nEEMzFBghAoAkRCHUC1oRcQFchAIEsBIhPDA0IQCBUAqHGJwSsUEcMdkEgRQRyF3FfweqW3gvxKkX+xFQI1BKBUCdgtcSYvkAAAsURID4Vx42rIACByhMINT4hYFXe99wBAjVPoHPnzq6Ps2bNqvm+0kEIQCBdBEKdgKWLItZCAAKVIEB8qgRV2oQABMpBINT4hIBVDu/SBgSaOAEErCY+AOg+BAImEOoELGBkmAYBCFSJAPGpSqC5DQQgkJhAqPEJASuxK7kAAhDIJICAxZiAAARCJRDqBCxUXtgFAQhUjwDxqXqsuRMEIJCMQKjxCQErmR85GwIQiCGAgMWwgAAEQiUQ6gQsVF7YBQEIVI8A8al6rLkTBCCQjECo8QkBK5kfORsCEEDAYgxAAAIpIhDqBCxFCDEVAhCoEAHiU4XA0iwEIFAygVDjEwJWya6lAQhAgAwsxgAEIBAqgVAnYKHywi4IQKB6BIhP1WPNnSAAgWQEQo1PCFjJ/MjZEIBADAEELIYFBCAQKoFQJ2Ch8sIuCECgegSIT9VjzZ0gAIFkBEKNTwhYyfzI2RCAAAIWYwACEEgRgVAnYClCiKkQgECFCBCfKgSWZiEAgZIJhBqfELBKdi0NQAACZGAxBiAAgVAJhDoBC5UXdkEAAtUjQHyqHmvuBAEIJCMQanxCwErmR86GAARiCCBgMSwgAIFQCYQ6AQuVF3ZBAALVI0B8qh5r7gQBCCQjEGp8QsBK5kfOhgAEELAYAxCAQIoIhDoBSxFCTIUABCpEgPhUIbA0CwEIlEwg1PiEgFWya2kAAhAgA4sxAAEIhEog1AlYqLywCwIQqB4B4lP1WHMnCEAgGYFQ4xMCVjI/cjYEIBBDAAGLYQEBCIRKINQJWKi8sAsCEKgeAeJT9VhzJwhAIBmBUOMTAlYyP3I2BCCAgMUYgAAEUkQg1AlYihBiKgQgUCECxKcKgaVZCECgZAKhxicErJJdSwMQgAAZWIwBCEAgVAKhTsBC5YVdEIBA9QgQn6rHmjtBAALJCIQanxCwkvmRsyEAgRgCCFgMCwhAIFQCoU7AQuWFXRCAQPUIEJ+qx5o7QQACyQiEGp8QsJL5kbMhAAEELMYABCCQIgKhTsBShBBTIQCBChEgPlUILM1CAAIlEwg1PiFglexaGoAABMjAYgxAAAKhEgh1AhYqL+yCAASqR4D4VD3W3AkCEEhGINT4hICVzI+cDQEIxBBAwGJYQAACoRIIdQIWKi/sggAEqkeA+FQ91twJAhBIRiDU+ISAlcyPnA0BCCBgMQYgAIEUEQh1ApYihJgKAQhUiADxqUJgaRYCECiZQKjxCQGrZNfSAAQgQAYWYwACEAiVQKgTsFB5YRcEIFA9AsSn6rHmThCAQDICocYnBKxkfuRsCEAghgACFsMCAhAIlUCoE7BQeWEXBCBQPQLEp+qx5k4QgEAyAqHGJwSsZH7kbAhAIIbA5odPtRbtN4ANBCCQcgKLtm1mvTu1sEFdW6S8J3+aH+oErGYA0xEIQKBoAsSnotFxIQQgUGECocYnBKwKO57mIdAUCCBgNQUv08emRKD/pi1syBYta6LLoU7AagIunYAABEoiQHwqCR8XQwACFSQQanxCwKqg08vR9BVXXGHDhg2zI444ws4880xr2XLeF4p3333X+vfvb9OnT7d1113XbrvtNltjjTVib+/bu/HGG23AgAHlMLFBGz/++KOzVfeZNm2abbbZZjnvkfT8shucp8FTTz3VTjzxxIL6ctNNN9nAgQPtlFNOsVGjRlXb1Ea9HwJWo+Ln5hAoOwFlYt05vE3Z222MBkOdgDUGC+4JAQiERYD4FJY/sAYCEPiTQKjxCQEr8FGqgdOzZ09be+217eabb7YlllhiHouffPJJ6969e/2/33vvvdarV695zvNi0YwZM3KKXKUgSSpIJT2/FNuKuRYBqzBqCFiFceIsCKSFAAJWWjyFnRCAQJoJhPqCmGam2A4BCJSHQKjxCQGrPP6tWCuff/65DRo0yGbPnm0TJ060Tp06zXOvCy64wI488kg76qij7Morr7RDDjnEJLzMN998Dc798MMPXdbV8ssvb5dccoktuOCCZbc7dEEqaYcRsAojhoBVGCfOgkBaCLCEMC2ewk4IQCDNBEJ9QUwzU2yHAATKQyDU+ISAVR7/VqyV3377zS1HO+OMMyxu2d93331nBx98sL3wwgt2/vnnO+Fq/vnntxtuuMEWX3zxBnY99dRTtsMOO9jo0aPdMr9KHAhYLCGsxLiiTQhAoDoElHnVp0sL23MTirhXhzh3gQAEmjKBUF8Qm7JP6DsEIPB/BEKNTwhYKRih9913n/Xu3Tu2Dtbrr79ue+yxh3Xs2NGUiXX66afbrbfeGputpc/POeccu+eee6xLly71Pf/5559t0qRJdvXVV5tELh2qXbXffvvZTjvtZK1atao/1wtUc+bMcdle48ePt3HjxrmljYceeqjttddedvTRR8fWwPrss89clpjuf/nll1u/fv3sp59+iq2ZJTu6du1qBxxwgKtBpT5JwHvuuedcfa+9997b9t9/f2vXrt08Hvz+++/t+uuvt+uuu85mzpxpG220kQ0fPtyJdyNHjrQkSyjLlYH1+++/2xNPPGGXXXaZTZkyxb788ku37FO+Gzx4sLVt23YesdH3X35r3bp1g8/j6m198cUXLsNuxRVXtOOOO85OO+00x23VVVd1DHfeeWeT/8T/mmuucXYoCy+br5M8Gp07d3anz5o1K8llnAsBCECg4gRCnYBVvOPcAAIQCJ4A8Sl4F2EgBJosgVDjEwJWCoakF6mWXnrpeTKrvLil7CtlVXlhQwKRxB9//PDDD07E+eCDDxq04UUlZWzFHVq+eN5559XX3vIC1iuvvGLrr7++jR07tv4y1d7adtttYwUpZYr9/e9/dyKUF6+aNWvmBJW4ou9ewNpyyy3Niz+Z9vXt29cJZYsuumj9R5988okT0u644455uqN/V39fffXVgmuAlUPAkqA2ZswY9yfu2G677eziiy+21VZbrf7jqICXVMBaaKGFnOgo1jo0brT8dM0117QRI0bYpZdeGmvH4Ycf7mzMFMsKeUQQsAqhxDkQgEBjEAh1AtYYLLgnBCAQFgHiU1j+wBoIQOBPAqHGJwSsFIxSv0xQmUN33nmny7bS4ZcXSvx44IEHXCaNlhL26dPHttpqK5eR5cUIv1Ohsn58fay5c+faSSed5EQLXXvuueeaFyKU6XTCCSfYww8/7LKmlNklUSQqOHXo0MHV0lJmk0Sa5s2bO7syBSl9JuFEIllUvNK5+QQsnSPblE2kjCQd6qvEKPUpWrBePM4++2yXfSRRSDZvsMEG7h7amfGYY45xmU/5dmqMDolSBaw//vjDZbYpW0yZY8qA69Gjh2P19ttvO/633HKLZYpxpQhYDz30kMs6U2acaqZ98803LtNKGWC77LKLbb755m5sKDNL9j3zzDMm8UqipB9HSR8LBKykxDgfAhCoFoFQJ2DV6j/3gQAEwiVAfArXN1gGgaZOINT4hICVkpHpC7VH62D5Au/ffvut26FQgpLECi39U8F2/2/q4iOPPOJEnajg8/LLLzvhpGXLlk5EWWuttRrQUKaSlvn98ssvLqNJOyFGBadjjz12nmLxmYLUeuutVy9eKfOnf//+VldXV3+ffAKWsocylzxKdJE4pdpgEt9kh4533nmnflliZn+iQlIxAlaSYXLKKac423R89NFHbomgWMt3Ehajx8cff+z8pZ0k7777btt6663dx6UKWJkZeGpTddQk7mlppWyKHspkGzZsmKujVkx9NASsJCOEcyEAgWoSCHUCVk0G3AsCEAiTAPEpTL9gFQQgQA0sxkCJBHwB9ugOg/rS69mzp/Xq1as+20pCjYq064+yp7Skz4sXqnMVFbWUlbTnnns6AShu18KoUORFj6jgpPpKquEUPaKfP/jgg06YUSZQnHil6/IJWDvuuKPL3IouE9R1cTWg/HLKbP2JClzquzKi8h0+AyvfedHPowKWsuYkHKr+VLadH31flI2lP1paWYqANX36dOf7jTfeuIHZ3t8S8FQTS8szM7km6Wf03Ee6b2jrtWhW7OVcB4FgCdQtupi17tXH2gwaEqyNGJabAC+IjBAIQCBUAsSnUD2DXRCAQKjxiQyslIxNZVSpQLeKfXtBR4XKVTQ9M9smU8hR/SvtVNimTZsGywp9Rk7c7oYeS6ZQlG+Xwejnm266qUlM0XHhhRfaYYcd5sSZbILXtGnT3HJBHcUIOPn6E92xMamAFbUt25CJE9W8aBQVtTKvj+trMf33RdyV1RXXP9UHU100ZeH5Q0sNd911V7fsVMXfo9lxSR4NBKwktDg3jQTa9N/b2u57UBpNb/I2hzoBa/KOAQAEIBDsLl+4BgIQgECo8ycErJSMTS3j0w56yqJSHSwV5Nb/x+046Iu+qyi46i9J0FCm1IEHHtigsLvPLqqUgKW6SxLOVFdJ9stWX7/LY8+XgSXBpdAi5vn64+9VzV0I40StxhKwdF8Vsb/qqqvcDpKqIRY9tOOklhBGi8kX+nggYBVKivPSSqDZIu1s8TsfTKv5TdruUCdgTdopdB4CEHAEiE8MBAhAIFQCocYnBKxQR0yMXV4MkRDUrVs3l5E1//zzz7Mzoc80ev755+3222+3N954w44++ugGBeDVfL6MJZ1TSgbWtddeawMHDrTx48e7IuZDhw51YpSyyCohYOXrT1PPwIoOKQmKGh8q+H7//ffbzJkz3ccq8q56WEsssUSiJwMBKxEuTk4hAQSsFDrt/00OdQKWXqJYDgEIlIsA8alcJGkHAhAoN4FQ4xMCVrk9XcH2/A6DKoSuYt+qD6UC4GeeeaYrxB49fNH3f/7znzZ16lR78803XTbWwgsvXH9avhpY2tVPtbSU2RRXAytuWV1cRtVXX33lMr9UE0uZP6q7VQkBK18NLL8To3ZFrNYSwkJqYF1zzTXOj0lqYPmi69GlifmWEGYbmqp19uKLLzqRUTsRxtXPyjesEbDyEeLztBNgCWF6PRjqBCy9RLEcAhAoFwHiU7lI0g4EIFBuAqHGJwSscnu6gu35HQZ1i/XXX9+OP/54t7OdMrEyD1/0XUv4JE6ooLfOj9agKnQXwk8//dQmTpxonTp1ylp0PZ8g9eijj7psrJVXXtnZrHpLOsq5hNAXaW/evHmDe+g+EmmUTTZo0CArZhfCYmtgFboLobKgojtEerFy2WWXdXYvs8wy9S72gqB2hixUwPrpp5/sqKOOctl60d0OfaOqkzZ8+HAn7CFgVfAhpunUEXBF3Pv0szZ7NNy5M3UdacIGhzoBa8IuoesQgMD/EyA+MRQgAIFQCYQanxCwQh0xMXb5XQH9MjwtH1Q9rMy6UrrUF32XgCLxQlk+ytqKHnPnznVZP2PGjHHF088991zr3LmzO+W5556zE044wYkZEj5OP/10a9WqVdECVvRexx13nMvsktBUTgFLGWNnn322qX1lp6lf66yzjv388882YcIE1x9lYVVTwJLPlPmm7CbtenjOOedYjx49XN/ffvttx/+WW26xvn37uqV7fldAL3xNnjzZnXPkkUeaaorJfi2VlKCocwoVsOTTu+66y3bbbTfna9khQVKZe8pI0+6U8rN2JlSNrPbt2yd6Mvy4mTVrVqLrOBkCEIBApQmEOgGrdL9pHwIQCJ8A8Sl8H2EhBJoqgVDjEwJWykbkI488Ytttt52zWjvHZS4L9N3xRd8ldm2xxRbzZPH481TU22fmxKFQxtJ5551XXxMpyS6EmVlLWsao9t577z2XIbXVVluVVcCS/dpp79BDDzVlJ2UeErbef/99U3ZTtZYQygYJRBLT9CfukD8vvvjiBsXTJXxJ2Bo2bJipdlf06N27t8u623333RMJWLJjxIgRdumll8ba0aFDB7dUtHv37omfCgSsxMi4AAIQqBKBUCdgVeo+t4EABAImQHwK2DmYBoEmTiDU+ISAlbKB6es4TZ8+3dWmylwWGO2OL8B+xBFHxNbJ8ucqQ0m7G0oM09JDHcrSUV0m7UynzCt/lCJgRZfx+WLhCyywgMk+ZR9FBS/Z0bVrV1c7tpUpOAAAIABJREFUq9BdCL2NEmquv/56J8aoOPlGG23klsdJmNl3333drozVFLBk1++//25PPPGEXXbZZTZlyhT78ssvnT3aHXLw4MENCtv7fvhrxo4d665p165dfTF8FeYXnyQZWGrX+1oF9jWGZIcyw5QBNmTIkPqlnUkfCwSspMQ4HwIQqBaBUCdg1eo/94EABMIlQHwK1zdYBoGmTiDU+ISA1dRHZhPqv7LNVABfyxkz60o1IQwV6SoCVkWw0igEIFAGAqFOwMrQNZqAAARSToD4lHIHYj4EaphAqPEJAauGB11T65rP2tIyxUsuucTVjIoequelZZc777xz7OdNjVc5+zvjikWs86rfl7PJ8rXVckmrW26Y1a10QvnapCUIQCA1BEKdgKUGIIZCAAIVI0B8qhhaGoYABEokEGp8QsAq0bFcHg4BvwvhK6+8YieeeKJbEqei6KoHpl0QR44cabNnz866c2M4PUmfJUELWP+Ps27FkVa3yqnpg4vFEIBASQRCnYCV1CkuhgAEaoIA8akm3EgnIFCTBEKNTwhYNTncmmanchU+90RUyF1/2rZt2zQhVajXaRCwrGV7a97tvxUiQLMQgECoBEKdgIXKC7sgAIHqESA+VY81d4IABJIRCDU+IWAl8yNnB05AIpZ2GRw3bpxNnjzZVPReu+tpJ8Z99tnHunXrZnV1dYH3In3mIWClz2dYDIGmQiDUCVhT4U8/IQCB7ASIT4wOCEAgVAKhxicErFBHDHZBIEUE0iBgsYQwRQMKUyFQRgKhTsDK2EWaggAEUkqA+JRSx2E2BJoAgVDjEwJWExh8dBEClSYQtIClIu4rDLe6DsdUGgPtQwACARIIdQIWICpMggAEqkyA+FRl4NwOAhAomECo8QkBq2AXciIEIJCNQOfOnd1Hs2bNAhIEIACBoAiEOgELChLGQAACjUKA+NQo2LkpBCBQAIFQ4xMCVgHO4xQIQCA3AQQsRggEIBAqgVAnYKHywi4IQKB6BIhP1WPNnSAAgWQEQo1PCFjJ/MjZEIBADAEELIYFBCAQKoFQJ2Ch8sIuCECgegSIT9VjzZ0gAIFkBEKNTwhYyfzI2RCAAAIWYwACEEgRgVAnYClCiKkQgECFCBCfKgSWZiEAgZIJhBqfELBKdi0NQAACZGAxBiAAgVAJhDoBC5UXdkEAAtUjQHyqHmvuBAEIJCMQanxCwErmR86GAARiCCBgMSwgAIFQCYQ6AQuVF3ZBAALVI0B8qh5r7gQBCCQjEGp8QsBK5kfOhgAEELAYAxCAQIoIhDoBSxFCTIUABCpEgPhUIbA0CwEIlEwg1PiEgFWya2kAAhAgA4sxAAEIhEog1AlYqLywCwIQqB4B4lP1WHMnCEAgGYFQ4xMCVjI/cjYEIBBDAAGLYQEBCIRKINQJWKi8sAsCEKgeAeJT9VhzJwhAIBmBUOMTAlYyP3I2BCCAgMUYgAAEUkQg1AlYihBiKgQgUCECxKcKgaVZCECgZAKhxicErJJdSwMQgAAZWIwBCEAgVAKhTsBC5YVdEIBA9QgQn6rHmjtBAALJCIQanxCwkvmRsyEAgRgCCFgMCwhAIFQCoU7AQuWFXRCAQPUIEJ+qx5o7QQACyQiEGp8QsJL5kbMhAAEELMYABCCQIgKhTsBShBBTIQCBChEgPlUILM1CAAIlEwg1PiFglexaGoAABMjAYgxAAAKhEgh1AhYqL+yCAASqR4D4VD3W3AkCEEhGINT4hICVzI+cDQEIxBBAwGJYQAACoRIIdQIWKi/sggAEqkeA+FQ91twJAhBIRiDU+ISAlcyPnA0BCCBgMQYgAIEUEQh1ApYihJgKAQhUiADxqUJgaRYCECiZQKjxCQGrZNfSAAQgQAYWYwACEAiVQKgTsFB5YRcEIFA9AsSn6rHmThCAQDICocYnBKxkfuRsCEAghgACFsMCAhAIlUCoE7BQeWEXBCBQPQLEp+qx5k4QgEAyAqHGJwSsZH7kbAhAAAGLMQABCKSIQKgTsBQhxFQIQKBCBIhPFQJLsxCAQMkEQo1PCFglu5YGIAABMrAYAxCAQKgEQp2AhcoLuyAAgeoRID5VjzV3ggAEkhEINT4hYCXzI2dDAAIxBBCwGBYQgECoBEKdgIXKC7sgAIHqESA+VY81d4IABJIRCDU+IWAl8yNnQwACCFiMAQhAIEUEQp2ApQghpkIAAhUiQHyqEFiahQAESiYQanxCwCrZtTQAAQhsfvhUa9F+A0BAAAIQgEANEli0bTPr3amFDeraogZ7R5cg0HgEQn1BbDwi3BkCEAiFQKjxCQErlBFSQ3b8/vvvpj/NmzevoV7RlVwEELAYHxCAAARqn0D/TVvYkC1a1n5H6SEEqkQg1BfEKnWf20AAAgETCDU+IWDlGDQSYZ577jm75557bPLkyTZjxgx39hprrGHrr7++9e7d23r27Glt27YNeOhV17Q5c+bYSSedZPvvv79tttlm1b15Dd/tqaeesq5du9oBBxxgF1xwgbVu3Tqo3iJgBeUOjIEABCBQEQLKxLpzeJuKtE2jEGiKBEJ9QWyKvqDPEIBAQwKhxicErCwj9bXXXrNjjjnGJk2alHMsb7jhhjZ27FjbeOONGfNmduqpp9qJJ55o06ZNQ8Aq44hAwCojTJqCAAQgAIGiCCBgFYWNiyCQlUCoL4i4DAIQgECo8QkBK2Zsvvrqq7bPPvvYzJkzrUePHjZ8+HAnUC2yyCLWrFkz+/HHH00OvfTSS+2WW26xtdZay2699Vbr2LFjkx/pCFiVGQIIWJXhSqsQgAAEIFA4AZYQFs6KMyFQCIFQXxALsZ1zIACB2iYQanxCwMoYd5999plbpnX33XfbmDFj7Mgjj7RWrVrFjs65c+faeeedZyNHjrTDDjvMzj777Kzn1vbw/rN3CFiV8TQCVmW40ioEIAABCOQnoMyrPl1a2J6bUMQ9Py3OgEDhBEJ9QSy8B5wJAQjUKoFQ4xMCVsaIu+mmm2zgwIE2dOhQV2soX32rjz76yAYPHuyysm688UZbccUVXYu+nVNOOcVGjRo1z7j2Qo+uGTBgQIPPv/jiC5swYYIT0SRcfPfdd67uVrdu3eyQQw5xmV7KBNOh+x5xxBGm2lNXXnmljR8/3saNG2dLLLGEHXrooTZs2DCbb7757Pvvv7eJEyfaXXfdZVOmTLEvv/zSOnToYBtttJE7p3v37lZXV1dvR9T+IUOG2CWXXOJsev311901e++9t+211171tZi8wJLZ0cz+vffee3b99dc7O1RfTP3acccdna2eXWYbP//8sz322GOub7L9119/dcsT99tvP9tpp53mEQ0lLOq8yy+/3P1X/NS/PfbYw/kqn08z71+MP6644gq3jFJM5Y+HHnrI2b311lvb4Ycfbptvvnm9D6P3kx+1JFV85KPtt9/eCaTyc8g1sDp37uy6MWvWrFqN4fQLAhBIKYFQJ2ApxYnZEIBAGQkQn8oIk6YgAIGyEgg1PiFgRdwskUcCkYSaBx54oKAaTn/88Yd9/vnntuiiizbYda9YAUsCkQQjCUJxh0Sn6667zgkyUQHrlVdecYXlJX74495777VevXrZJ5984gSiO+64I7bNBRdc0Ik9/fr1qxdVvP0SUL766iu3nDLzOOqoo+z00093AlIhAtaTTz7pirurj5mH+nX++efbLrvs0kDYkU+OP/54u+iii2JtHzRokMuCk2CnI5oVF3eBRCwv8BXyhBfrDwlYEkLlAwlo0UO8b7jhBrcJQPTIxqddu3a25557uiWroRZxR8AqZDRxDgQg0BgEQp2ANQYL7gkBCIRFgPgUlj+wBgIQ+JNAqPEJASsySt966y0nFEiMuvnmm+tFkWIGcjEClhfQrr32WreTn2pvyRbthvj222+7f1PNLWU/XXzxxS6TyGdgSTCRCKRMqR122MFlXDVv3txatmxpo0ePdsXVlVWmNpZZZhnXpQ8//NAuvPBCO/fcc22bbbZxmVFLL720+8zbr79LVDr55JNtnXXWMWVDKatK4tUCCyzgsro6depUjyjbEsI333zTJDbpvyeccILrg/omO5WddNxxx9lPP/1kd955p3kx5LfffnOi1ogRI1ymlYrDS6RTVpMylc466yyXdRYV0l5++WXr27evLbTQQq5vXbp0cYKYfKtMtfvvv9/Zn5n1FufjUv0hoUr3PPjgg619+/ambD3xv+qqq6xPnz529dVX28ILL+xu/d///tfxUQaTNg+QkKqaa/KRlrJKvNKBgFXM08g1EIBAUyYQ6gSsKfuEvkMAAv9HgPjESIAABEIlEGp8QsCKjJhy1hkqRsB64YUXnLAhoeiaa65xAk/0eOaZZ2znnXd2SwjV/mKLLdZAwDr22GOdUKUlg/6QACKxRkKXxK+VVlqpQZvvvPOOy7ySeHTbbbe5JX1RAUvLBTOvi4pmKl6vrCZ/xAlYylLTckwJTco8kj1+CaS/7uGHH3Z91/I6iTzqg7dt8cUXd2LPUkst1cD2b7/91mWWPfvssy67bO2113Z9kAipNvQnep9HHnnEtttuOycqnXnmmU7cy3WU6o+4umjK6BIviYtit+qqqzbgHRXjvG2+nxIYEbBCDfHYBQEIhEog1AlYqLywCwIQqB4B4lP1WHMnCEAgGYFQ4xMCVkIByws0ce6PZvYUI2DlG1Je/NByOZ8hlktMyteePld9JwlKErpuv/12W3PNNRsIKgcddJBbojf//PM3aC5bDa84Aeubb75x9ap0D9mtTLHMQ8Xz+/fv7/7Z9+2+++5zy+yUhSXRKe6QqKNaXFpWqfpWM2bMcCKVlt1p6WHPnj1tySWXjK03VQifXOcU4w/P++OPP64XDCUeSrhSltUTTzzh6mNlHqqJtdtuuwUrYD3SfUNbr8X/1WXjgEBTIFC36GLWulcfazNoSFPobqr7GOoELNVQMR4CECgLAeJTWTDSCAQgUAECocYnBKyIswvJwKqWgKVaTl9//bXLQvrggw/s6aeftsmTJ7vC5+uuu269+BEVsFQ0XMXNsx1aiigx6d1333VL1pS59PjjjzvRREf0+mIFuDgByy/N9A9Brucr2rczzjjDLS0s5PDF8rXsT0sO/ZI7XausMi0r3H333W2ttdZqUKuskLZ1Trn8ESdgqcaYlg/Kz9EsuKhtYicxTjXNlM3WunXrQk2vynkIWFXBzE0CJNCm/97Wdt+DArQMkzyBUCdgeAgCEIAA8YkxAAEIhEog1PiEgBUZMT6jZrnllnNL3TKX8GUbXHHZSMUKQMpEUu0mFVXXLnRxR1IBS6KOakWpELrEq2xHpQQsz3X27Nl5n89o33KJhZkNRXd7VH+VmXXZZZfZiy++2ODUDTfc0BW633jjjfPaohPK7Y84ASvu3zKN8wxlNwJWQa7jJAhUhUCzRdrZ4nc+WJV7cZPiCIQ6ASuuN1wFAQjUEgHiUy15k75AoLYIhBqfELAi48wvdVMm1j333OMKgBdylEvA0m6BqnGkneu0BG7TTTd1Nqjoui+UruLnOnymTr4MrGhGkoqKqz2JIGpzgw02cMXFtUxQhdQrLWCphpWv3VUs10Ku8+coa+qNN94w1deaNGmSTZkyxX2kul4SKFdbbbWczVXCH8VmYL322msug0xjAgErySjgXAhUlgACVmX5lqP1UCdg5egbbUAAAukmQHxKt/+wHgK1TCDU+ISAlTHqVDxd9Zok6px99tlup798R1IBS7vrjRo1yrRELq5u1oEHHuh22JPgFD38MjKJToUKWBLjtCvhVltt5XYoXHbZZRu0qYws1Z6aPn16xQQsv0ROYpJ2GVQR+kIOX5A9rjh9IddnnvPee++ZCqtLIMwsPh/Xns+iK6c/4gSsX375xUaOHOmEKYlt22677Tzm+AL0oRZxZwlhMSOSa2qBAEsIw/diqBOw8MlhIQQgUGkCxKdKE6Z9CECgWAKhxicErAyPasmYRIK7777bTj75ZFdPKVe9oTlz5tgxxxzjhJmoGOUFB9U2knAUFaN0zcCBA03iUvSabIXRZaKyibRznoSvJEsIcy1l1O6A+lw26qhUBpYEu9GjR7sdElXTSn/XLnzRQzv+afdAFZH3OzC+/PLLrnaVDglOmcKXmGinwTFjxtiECRNs1113daKg7qFdC4cMaVhcWf3VvfWnEAGrEv7ItlzQF2kfOnSoE7Kiwqmy6FTE/qqrrqKIe7ERmOsgUGYCroh7n37WZo/BZW6Z5spNINQJWLn7SXsQgED6CBCf0uczLIZAUyEQanxCwIoZga+++qrts88+NnPmTOvWrZsNGzbMZcUstthiVldXZ1q2p9pK2i1PS9FUq0q1lVQ4vHPnzq5FL76oMLd28ZNg1apVK3vppZecMKbd8j766KMGApbP/trxf9k7EyirymNtFw0NAgEFAopGAYdookKMLQ4QUXGMIiIYBgVMEByAiEC8qIhxQiOiBlTEKY6giKAhJk5oiGjA9AoXo9erccLruIwY48IJxX+935/dOd2c7jP0Oadrn/3stVgaeu9vVz1VXfl8V321jz46PBMdcXv11VftkksuCXOddOUiYOnY3KBBg+z73/9+EEZkZ/PmzcMXAefOnRts/uSTTwouYGltdbGJly4xHT58uGkO1tSpU23SpEnhGOPGjRuDkCdhrq6gV1e0k4CnTrLKykrT8T7NuJJPBx98cBB31Jn27LPP2nHHHWft27e3WbNm2aGHHhoESHU5Pfzww6EDa6uttqp3WHpqOhQjHvUJWKnCqfhMnjzZunbtGnJEX2G88sorg2leO7CivK+urk5KTcdPCEAgJgS8bsBigg8zIQCBIhKgPhURLktDAAKNIuC1PiFg1RPW//u//7Pp06fXiEb1RV+zqiRwSZDp3LlzzW0SXyRC6WhY3UvCzp577mk6mpbagZU6c6nuM/qSnuxRx5REoGXLloW5WLnMwKq7pmxXl9Ff//rX0PWko3X6yp2ufIfQR89F75L4ou4hdT9JQJLP9Q2SV+eU/qR2H0kcFEMJVOkuiXkSsvbff//w44a46+fqhNOAfIlpzZo1a/CXuhjxaGhge6pwmmpYt27dQpecRMy6Ala0nmaYpeZS9HzqAP10X6mMvryZKormU+kQsPKhxjMQgEApCHjdgJXCd94BAQj4JkB98h0frINAkgl4rU8IWA1kpUQXzW2SsKPZROruUbeSBAUNAh84cGDo8FHnT7rriy++CMPDJbCoEyoSrUaNGhWGxKsrq67ooE4cdS8tWrTIJD5IuNJ9emb77bcPHUdTpkypOSKXScCSXTqCpiN1t99+u61ZsybYr+N2Oq6mI3s6Ljl48ODQBaUjeerQylfA0rvULfSb3/wmCFVaU3/UNaVLc6jUSaYjc7JFIlr//v2DsNWvX7+ajq1UnuL45JNP2q233ho4StTaa6+9wlBzHRNMFQ713KZNm2zFihVBqFIXneyQzxLndL+OImYSr6L3Fzoemb44qPdJTLzttttCl9yRRx4ZBDzFuW/fvghYSf5/EXyHAATyIuB1A5aXMzwEAQiUFQHqU1mFE2cgUFYEvNYnBKyySjOcgUDTEKADq2m481YIQCAzAa8bsMyWcwcEIFDuBKhP5R5h/INAfAl4rU8IWPHNKSyHgBsCq+ZvZVU7b2hae7boZhXbjraKHuc3rR28HQIQcEXA6wbMFSSMgQAEmoQA9alJsPNSCEAgCwJe6xMCVhbB4xYIQKBhAi4ErH+bWLH9RKv47lWEDAIQgEAg4HUDRnggAAEIUJ/IAQhAwCsBr/UJActrxmAXBGJEwJOAZVt0sxZ9XokRPUyFAASKScDrBqyYPrM2BCAQDwLUp3jECSshkEQCXusTAlYSsxGfIVBgAr4ErB2sRZ9XC+why0EAAnEl4HUDFlee2A0BCBSOAPWpcCxZCQIQKCwBr/UJAauwcWY1CCSSgCcBSzOwKnackcg44DQEILA5Aa8bMGIFAQhAgPpEDkAAAl4JeK1PCFheMwa7IBAjAi4ErC12sIquoxGvYpQ3mAqBUhDwugErhe+8AwIQ8E2A+uQ7PlgHgSQT8FqfELCSnJX4DoECEaiqqgorVVdXF2hFloEABCBQGAJeN2CF8Y5VIACBOBOgPsU5etgOgfIm4LU+IWCVd97hHQRKQgABqySYeQkEIJAHAa8bsDxc4REIQKDMCFCfyiyguAOBMiLgtT4hYJVRkuEKBJqKAAJWU5HnvRCAQCYCXjdgmezm5xCAQPkToD6Vf4zxEAJxJeC1PiFgxTWjsBsCjgggYDkKBqZAAAK1CHjdgBEmCEAAAtQncgACEPBKwGt9QsDymjHYBYEYEUDAilGwMBUCCSPgdQOWsDDgLgQgkIYA9Ym0gAAEvBLwWp8QsLxmDHZBIEYEELBiFCxMhUDCCHjdgCUsDLgLAQggYJEDEIBAjAh43T8hYMUoiTAVAl4JIGB5jQx2QQACXjdgRAYCEIAA9YkcgAAEvBLwWp8QsLxmDHZBIEYEELBiFCxMhUDCCHjdgCUsDLgLAQikIUB9Ii0gAAGvBLzWJwQsrxmDXRCIEQEErBgFC1MhkDACXjdgCQsD7kIAAghY5AAEIBAjAl73TwhYMUoiTIWAVwIIWF4jg10QgIDXDRiRgQAEIEB9IgcgAAGvBLzWJwQsrxmDXRCIEQEErBgFC1MhkDACXjdgCQsD7kIAAmkIUJ9ICwhAwCsBr/UJActrxmAXBGJEAAErRsHCVAgkjIDXDVjCwoC7EIAAAhY5AAEIxIiA1/0TAlaMkghTIeCVAAKW18hgFwQg4HUDRmQgAAEIUJ/IAQhAwCsBr/UJActrxmAXBGJEAAErRsHCVAgkjIDXDVjCwoC7EIBAGgLUJ9ICAhDwSsBrfULA8pox2AWBGBFAwIpRsDAVAgkj4HUDlrAw4C4EIICARQ5AAAIxIuB1/4SAFaMkwlQIeCWAgOU1MtgFAQh43YARGQhAAALUJ3IAAhDwSsBrfULA8pox2AWBGBFAwIpRsDAVAgkj4HUDlrAw4C4EIJCGAPWJtIAABLwS8FqfELC8Zgx2QSBGBBCwYhQsTIVAwgh43YAlLAy4CwEIIGCRAxCAQIwIeN0/IWDFKIkwFQJeCSBgeY0MdkEAAl43YEQGAhCAAPWJHIAABLwS8FqfELC8Zgx2QSBGBBCwYhQsTIVAwgh43YAlLAy4CwEIpCFAfSItIAABrwS81icELK8Zg10QiBGBAyc9ZZVdflhQi7fespkd2bPSRv2osqDrshgEIJAsAl43YMmKAt5CAALpCFCfyAsIQMArAa/1CQHLa8ZgFwRiRKAYAlbk/vH7VNr4w1rGiAamQgACngh43YB5YoQtEIBA0xCgPjUNd94KAQhkJuC1PiFgZY4dd0AgdgS++eYb++qrr6yysjTdS8UUsNSJtWB8m9jFAIMhAAEfBLxuwHzQwQoIQKApCVCfmpI+74YABBoi4LU+IWDFKG/ffPNNu+eee+zRRx+1Z5991j755BPbddddbf/997fhw4fbj370I2vdunWTePT0009b37597dRTT7Wrr746bzs+++wzO+uss2z+/Pm2cuVK69OnT9b+eOaTtRM53Pjhhx/aiSeeaO+9957de++9IRd0ffDBBzZ79mzr1atXyItSXEUVsNo3swUTELBKEUfeAYFyJOB1A1aOrPEJAhDIjQD1KTde3A0BCJSOgNf6hIBVuhzI+03qppFAMX78eFu/fn296xx++OF27bXX2i677JL3u/J9sCkFrDjwyZdrQ8/VJ2DdfffddtJJJ9ldd90VBK5SXMUUsDQDa/SPOEJYijjyDgiUIwGvG7ByZI1PEIBAbgSoT7nx4m4IQKB0BLzWJwSs0uVA3m+SOBQJETNmzLCBAwdax44drVmzZvbll1/a//7v/9rll19uCxcutEGDBoXupc6dO+f9vqZ8MJ8OrCTxySY25SJgbd2+mR3RqwXiVTZB5x4IQKBeAl43YIQMAhCAAPWJHIAABLwS8FqfELC8Zsy/7fr666/t/PPPt8suu8zuvPPOIGRJuKp7/etf/7KJEyfaHXfcYffff78df/zxzj1Lb16uAlbS+GQT1KYQsKqqqoJp1dXV2ZjIPRCAAARKRsDrBqxkAHgRBCDglgD1yW1oMAwCiSfgtT4hYDlPzVwEnUi4uOiii4LolXpt2rTJVqxYYfPmzbPly5eHo4j9+vWzoUOH2qhRo6xt27ZpSWie0i233GKLFi2yNWvWWLdu3YI49vOf/9y6d+9e80xDRwh11E2i2tKlS033RbO7NLNrwoQJ1rNnzxpRLhd/9fJc7s/EZ/Xq1cHXxx9/3NatW1cyPvIjnW3REUFxPvfcc+2SSy4JM9B23nlnUyee+KXOwNI6iufatWtrxVL5MHny5MBa/BcvXhyY171UpAYMGGAnnHCCXXHFFdaqVausfzsQsLJGxY0QgECJCXjdgJUYA6+DAAQcEqA+OQwKJkEAAoGA1/qEgOU8QXVEcNq0aWEw+g033GBjx461ioqKnKzesGGDzZw5M/xJd9U3O+tPf/qTjRs3zl566aXNHpOQdfvttweRR1d9ApaeHTNmTPh5uqvuOrkIUlqvEHz0tT7xvfjii4O4VvcqJp/oXQ0JWO3btw9ikmZa6eratastW7YsCIjZClgSNKN33HzzzSEmdS8xkNCVTwcfAlZOv5LcDAEIlJCA1w1YCRHwKghAwCkB6pPTwGAWBCCAgEUO5E8gmvGkriB1x4wePdr222+/mjlYDa2sAecSLCRE6St1s2bNsiOOOMJatGhhr776ql1wwQVhdpbW1eysDh06hOXefvttGzlypD355JM2derUIGxIONFRxRtvvNHU1XPwwQfbTTfdZF26dEkrYEk4U9fPbbfdFt5z5plnhvXVDZb67pNPPjkMn1cXWK4CViSeScjJh4+eV1eT+Oy2226hy+mggw6yyspKe/8CViEVAAAgAElEQVT990PHmoSdI488suB8UuPWkID1yCOP2L777mtz5861vffe2z7++GNr165d+Ge6rxDWd4RQYqI6tPbaa68a3pENWuuUU06x//u//wv50KNHj5wSFgErJ1zcDAEIlJAA/4FYQti8CgIQyIkA9SknXNwMAQiUkIDX+kQHVgmTIN9XSYR64IEH7JxzzqnVDSVBav/99w+ClESXrbfeerP5WO+++244IvjCCy+EDp5DDjmklhnvvfdeEC7UbaUjfv379w8/11E6/f2UKVPs0ksvrXWc7IsvvrCzzz7b5syZY48++qgddthhaQWs5557zoYMGWJ77LFHWC8SxyIDnn32WTvuuOPCcTaJLp06dcpLwGoMn48++ih0I7322mtBuPne975Xi4+6syS+STwqNJ9cBCx135166qm1bMv1K4RR3B577DG77777bPfdd69ZrzHHB7XIY/32sR9Ubj6braGcr9i6q7U+4hhrM2psvr8aPAcBCEAgIwGvG7CMhnMDBCBQ9gSoT2UfYhyEQGwJeK1PCFgxSil1P/3+97+3e++9N8yxqnvcTV8g1DFBdRJF16pVq0xH4CQUXXfddaFzp+4VdexIqNEfCR0Srq6//voagSoTpoZmYNX3bNQRpC8mLliwIHw5MZ8OrGj9fPhEws2wYcPClxxbtmy5mbkS93RUsph8GurAeuaZZ0Ic1HWXeuUqYOnZJUuW2ODBg0NXXuoxwuj44IMPPmjHHntspnBv9vN8BKxokdaDhtm3xk/O+Z08AAEIQCAbAl43YNnYzj0QgEB5E6A+lXd88Q4CcSbgtT4hYMU0qzT7Scf8/vznP9vDDz9sDz30UBjMrq4sHfE78MADg2cSuyTOpBvsHrleV3z6/PPPw/HBt956KzyvNTNdmQQsdTL985//tNdffz2sK7s1LF2D4Xv16lXznsYIWKk25sonk3/6uTqgJPQUg09DApa65NLFIR8BS8csR4wYYd/97ndrjhFGxwffeeedICRqLlmuV2MELHVidbr7wVxfyf0QgAAEsiLgdQOWlfHcBAEIlDUB6lNZhxfnIBBrAl7rEwJWrNPqP8bra4H6ctyVV15pqTOlGvryXn0C1qeffpp2tlJDqOoTsGTXNddcEwbQS2BLdxVDwKr7nkx8skmDSMAqJJ/ovaUSsL7++uvwhUodSY2OEWbThZaJT6MErC7bWKcFv830Cn4OAQhAIC8CXjdgeTnDQxCAQFkRoD6VVThxBgJlRcBrfULAcp5mdY/3NWtW/5whddBoqLeOFmow+c4775xXB1ahBBoNQZfoo2NpHTt2tAMOOMB69+5t2267bRhGrktim66owyjXDqzG8slG4KubIvV1PuUj8JVawNL7NANLx0qjY4SNPT4Y1sxjBlbke5uRp1jb0eOc/yZiHgQgEFcCXjdgceWJ3RCAQOEIUJ8Kx5KVIACBwhLwWp8QsAob54KvFnXHaOD2HXfcEb4EWN+VTljJZgZWNLA93YynFStW1BxHzFWgicSh008/3X71q19tNn8r8k1fMcxXwCoFn7p+6whhNCOsMXxS19UXIE877bRaRz0zCWX5HCHUO6PB/t/5znfs4osvtrPOOsv+8Y9/hEH6EhfzufIRsCq6bGNbHHEM4lU+wHkGAhDImoDXDVjWDnAjBCBQtgSoT2UbWhyDQOwJeK1PCFjOU0tfyVMXk457aci4hJMWLVqktVqDvvXVP32VUN01W265ZY1YkekrhJqhlTrAu6GvEOrl0TBwCSDnnXeeadB43759a+ZEtW7dOogjM2bMCF8/VGdY6qWZWPJHx9kac4SwUHxWr15tixcvDp1JqZe+cCiW48aNs9mzZwexR11wufL529/+FmKz3XbbbSYUpfqQOqusWAKWjhFeeOGF9tvf/jZ82VIxkG2KV/PmzfP6jaiqqgrPVVdX5/U8D0EAAhAoFgGvG7Bi+cu6EIBAfAhQn+ITKyyFQNIIeK1PCFgxyER1+YwePdo0gHv48OF2xhlnhCN4Eok2bdpkGvKt7hkJQhs3brQ777zTBg4cGDxLFWA0jH3WrFlB4JII9uqrr4Yv6y1cuNBOOOEEUxdQhw4dwnMaEK9B7hIkJNqMHz/e1Cml4ehPPPGETZs2LQxll+gj8SLdDKxI5Dn66KOD+LPLLruEtfXeSy65JHSU6WqMgKXnG8tH7OSrhpfLLn3NsW3btiZhSZ1hEui23377WoPUc+UTdT1pcL2YT548OXSkKaaXXXaZLVu2LIiNhRSwpk6dGvxp1arVZlmueB111FGhu07ipcTPww47LO/fBgSsvNHxIAQgUGQCXjdgRXab5SEAgRgQoD7FIEiYCIGEEvBanxCwYpCQEqEeeeQRmzRpkr300kv1Wqw5U1dddVXodkrt0tqwYYPNnDkz/El3qevo2muvrRGYonv0pUAd/1u7du1mj0l80ewkCWt6VzoBK3UGVt0FJKZNnz49CG9aXwKORLlcZ2BFIl1j+OidGoD/y1/+Mi0fCVviKmErdQZZLnwUQwmFOiaoGWWpl8RGxewnP/lJQQSsSJyK3iMBUuJmy5Yta14rcW7MmDG2dOlSO+iggxp1fFCLImDFoJBgIgQSSsDrBiyh4cBtCEAghQD1iXSAAAS8EvBanxCwvGZMGrv+9a9/2e9///sgOujIm7p3JCRpMLpEqGHDhtkOO+yQ1iN1aqlTad68ebZ8+fLwRcB+/frZ0KFDbdSoUaHjKN2lr/epk2rRokW2Zs2a0KV06KGH2sSJE61nz541gk5DXyGcO3dueF7im4Srk046KbxTXU0SwXQsMhoono+AFdndWD5iKl/VJSW2slXdY/K1e/fujeKjh6MYzJkzJ8RAgqOOJo4dO9ZefvnlcASzEB1YOp4pP8RWzDUoX+9UrkSXBLWIvY4Qqiss3+ODCFgxKiKYCoEEEvC6AUtgKHAZAhCoQ4D6REpAAAJeCXitTwhYXjMGuyBQRALRHKxrrrkmCKL9+/dv1NvowGoUPh6GAASKSMDrBqyILrM0BCAQEwLUp5gECjMhkEACXusTAlYCkxGXIRDN5FJXlrq1otln+ZJBwMqXHM9BAALFJuB1A1Zsv1kfAhDwT4D65D9GWAiBpBLwWp8QsJKakfidOAI6WlhRURHmjGmYv75EGB3dbCwMBKzGEuR5CECgWAS8bsCK5S/rQgAC8SFAfYpPrLAUAkkj4LU+IWAlLRPxN7EEVq1aFWalRcPdNZReX57s3Llzo5kgYDUaIQtAAAJFIuB1A1Ykd1kWAhCIEQHqU4yChakQSBgBr/UJASthiYi7ySXw2muv2amnnho+ADBkyJDQgaVB+oW4ELAKQZE1IACBYhDwugErhq+sCQEIxIsA9Sle8cJaCCSJgNf6hICVpCzEVwgUiQACVpHAsiwEINBoAl43YI12jAUgAIHYE6A+xT6EOACBsiXgtT4hYJVtyuEYBEpHAAGrdKx5EwQgkBsBrxuw3LzgbghAoBwJUJ/KMar4BIHyIOC1PiFglUd+4QUEmpQAAlaT4uflEIBAAwS8bsAIGgQgAAHqEzkAAQh4JeC1PiFgec0Y7IJAjAggYMUoWJgKgYQR8LoBS1gYcBcCEEhDgPpEWkAAAl4JeK1PCFheMwa7IBAjAghYMQoWpkIgYQS8bsASFgbchQAEELDIAQhAIEYEvO6fELBilESYCgGvBBCwvEYGuyAAAa8bMCIDAQhAgPpEDkAAAl4JeK1PCFheMwa7IBAjAghYMQoWpkIgYQS8bsASFgbchQAE0hCgPpEWEICAVwJe6xMClteMwS4IxIgAAlaMgoWpEEgYAa8bsISFAXchAAEELHIAAhCIEQGv+ycErBglEaZCwCsBBCyvkcEuCEDA6waMyEAAAhCgPpEDEICAVwJe6xMClteMwS4IxIgAAlaMgoWpEEgYAa8bsISFAXchAIE0BKhPpAUEIOCVgNf6hIDlNWOwCwIxIoCAFaNgYSoEEkbA6wYsYWHAXQhAAAGLHIAABGJEwOv+CQErRkmEqRDwSgABy2tksAsCEPC6ASMyEIAABKhP5AAEIOCVgNf6hIDlNWOwCwIxIoCAFaNgYSoEEkbA6wYsYWHAXQhAIA0B6hNpAQEIeCXgtT4hYHnNGOyCQIwIIGDFKFiYCoGEEfC6AUtYGHAXAhBAwCIHIACBGBHwun9CwIpREmEqBLwSQMDyGhnsggAEvG7AiAwEIAAB6hM5AAEIeCXgtT4hYHnNGOyCQIwIIGDFKFiYCoGEEfC6AUtYGHAXAhBIQ4D6RFpAAAJeCXitTwhYXjMGuyAQIwIIWDEKFqZCIGEEvG7AEhYG3IUABBCwyAEIQCBGBLzunxCwYpREmAoBrwQQsLxGBrsgAAGvGzAiAwEIQID6RA5AAAJeCXitTwhYXjMGuyAQIwIIWDEKFqZCIGEEvG7AEhYG3IUABNIQoD6RFhCAgFcCXusTApbXjMEuCMSIAAJWjIKFqRBIGAGvG7CEhQF3IQABBCxyAAIQiBEBr/snBKwYJRGmQsArAQQsr5HBLghAwOsGjMhAAAIQoD6RAxCAgFcCXusTApbXjMEuCMSIAAJWjIKFqRBIGAGvG7CEhQF3IQCBNASoT6QFBCDglYDX+oSA5TVjsAsCMSKAgBWjYGEqBBJGwOsGLGFhwF0IQAABixyAAARiRMDr/gkBK0ZJhKkQ8ErgwElPWWWXH3o1D7sKQKBD22Y2cO9KG9m3sgCrsQQESkfA6wasdAR4EwQg4JUA9clrZLALAhDwWp8QsMhNCECg0QQQsBqNMDYLjDig0sYc1DI29mIoBLxuwIgMBCAAAeoTOQABCHgl4LU+uRewLr74YpsxY0ZWcT3iiCPs7rvvtk6dOmV1v4ebPvvsMzvrrLNs/vz5tnLlSuvTp48Hs4pmwzfffGOrV6+2X/3qV7Z8+XL75JNPbNSoUTZnzhzbcssts3qvfpkGDBhg7777rt1///12/PHHZ/VcnG96+umnrW/fvnbqqafa1Vdfba1bt3blDgKWq3AU1Rh1Yi0+s01R38HiECgkAa8bsEL6yFoQgEA8CVCf4hk3rIZAEgh4rU8IWE2cfUkTsF544QU74YQT7MUXX6whf8YZZ9js2bNtiy22yBgNCWAScKZMmRLuPfnkk+3aa6+1tm3bZnw2zjcgYMU5euVlOwJWecUzCd543YAlgT0+QgACDROgPpEhEICAVwJe61NsBKxy7U5KmoAVCTEjR44MQlSu3XLqulLHVkVFhW211Vb21FNP2QMPPGC9e/f2+rufCLvowEpEmIOTHCFMTqzLxVOvG7By4YsfEIBA/gSoT/mz40kIQKC4BLzWJwSs4sY94+pJE7B0xPOkk06yiy66yM4///yMfOresGTJEhs8eLDpaOn3vvc9GzJkSFjnggsusObNm+e8Hg8UhgACVmE4el5FnVdDelfasP0Z4u45Tti2OQGvGzBiBQEIQID6RA5AAAJeCXitT2UrYEVCiTq3PvjggzBH6+233w7zki6//PKazp8333zT7rjjDpMwsmbNGtt1113t6KOPtokTJ1r37t3T5tMXX3xhTz75pN16661hjtPGjRvD7KpTTjnFjjnmGGvVqtVmz+mZ3/3udzZv3rzwjN5z+umn24knnmjTp0+vdwaWbL/lllts0aJFwb5u3brZoYceGuzr2bOnNWvWrOZdL730kg0dOtS22WYbu/POO23t2rXB1+h9Oqo3duzYMD/pjTfesJkzZ4YZUrokCp177rn1+lzfL1a29kW2yabUq1evXnbvvfcGHpkuMTz77LPtN7/5jf3hD3+w73znOzZixAj7+uuvbeHChdajR4+0S3z11VeBwQ033FAzd6tfv36Blbq56h4/zPV+vXTTpk22YsWKmviuX7/eGnpHZGg6fsrRn//857Vi4f0IYVVVVXCpuro6Uxj5OQQgAIGSEvC6ASspBF4GAQi4JEB9chkWjIIABMzMa30qewFL4pDEnHXr1oVE1MB0iTotW7a0P/3pTzZu3DiTuFL3klB01VVX2aBBg2qJRBs2bLDzzjvPfv3rX6dNbB2N0zynzp071/y8oWd+/OMfh/UfeuihzYa4//nPfw4iV13RRwu3a9cuCFCnnXaatWjRIrwrEon0bq2rriQNSU+9rrjiCtt7771NYlZdvyXC3XXXXVmLWLnYVwgBK5qftdtuuwVRr3379nbhhReGbqybb77ZxowZs1lMJEYpHtOmTUsbL4lYc+fOrYlXrvdrUcVXsdCfdNfhhx8e5nTtsssutX6cKf9uv/32IILpQsDi/0cgAAEI5EfA6wYsP294CgIQKCcC1Kdyiia+QKC8CHitT2UvYCmNJOT84he/sMrKSvv000/D7KS///3vJrFJ/5TIpWHgHTp0CGLEI488ErqRPv/8c1u8eLFF3SXq9JGopS4gdVqpq2uvvfYK85jU0aQv6914441hwPill14aOrE0dFziioQyCURXXnllWE8dO3qP7IqEpNQ5X+oWk33q9JLYJHu23XbbYP/SpUuDzerykTg3cODAWgKWBC8JcHqXusnk94IFC2zChAn2rW99yzp27Bi6j/S/xUID1SXsPfroo6FLSV+6y3TlY5/WzPcIYerw9lQbJewcddRRoStNopZimHpFopfErmuuuSbMypJg+MorrwSfJRxKtFMnnK5c70+Nr7rIZs2aZfoapkTFV199NeSeusM0uF5fmozsS+U3depUmzx5snXt2tX+9a9/hRzSEcuDDz7YbrrpJuvSpQsCVqaE5OcQgAAE6iHgdQNGwCAAAQhQn8gBCEDAKwGv9Sk2AlamwNadqRQJJQcddFAQTST+RFeqGCIBSOJF6lE83ScxR/OVJk2aVDNf6fXXX7fhw4fbt7/97SBK6ahe6iXxQUf7/vKXv9h9991nu+++u/3jH/8IQpREolQxLHoueo86pVIFLIkxOpKoI38adp56zE32yyetm/oVvtQuJ4kgej7yS+uPHz8+CF4SqLSmjhJGV8TrnHPOCR1NmeZJ5WNfYwSsiKM66SK2Wu+jjz4KnVePP/54EPb69+9fKyY6njhs2LAQQ/1JjfNjjz1m6o5K7crL9f5oqLyELwlhhxxySK33v/feeyEO6rZKtS/ilyp2Rg9GRyXnzJkT8vCwww5DwMpUAPg5BCAAAQQscgACEIgZAa//gRgzjJgLAQgUgYDX+lT2Apa6l3SEbIsttqgJ68cffxxEhXfeeSd0Jqlbqe6l2USar6RL9+hY3m9/+9vQ7aQuLIke6S7N0xo9erTp+JfmK61atSqIJOp40rHDNm3a1HosEmAkbkQCljq/JGxcf/31NQJG3XdFgo46eTQfS8fqIgFL3V3R30XPqXtMw84vu+yyGttS18zliFq+9jVGwNIMKx3n/OlPf2o6Bpk6Z0ydTTpKqblRdX8W8VfXmY5+DhgwwLbeeuvNBMuIRb73H3fccXbdddeFo511r0gcjEQ0CVSZ4lt3jVziU4T6lXHJx/rtYz+o/M88towPOLihokMna33sEGszcvOjpw7MwwQIQKBABLxuwArkHstAAAIxJkB9inHwMB0CZU7Aa32KjYCV2p2UTa40dFRNx8fUlRMFpaH1UoeMS/zRUb5srqgjLOroqe+re19++WWYz6SOqMhHiVrqrnrrrbfqHXCe7uuFqTOwItEt1VZ1VunYo4aNH3jggbXcyEUgyde+fAWs1I6kBx980I499thatkfH/vSXqd1Z+t86EqojnxIDo0tH/XSk7yc/+Un4kmE0Qyyf+zPFV2vWZSsBMFN86+ZYLvHJJj8LfU8cBayIQZsRJ1vbn51RaCSsBwEIOCHgdQPmBA9mQAACTUiA+tSE8Hk1BCDQIAGv9SmRAlZ9A8XTRTBVwIoEoGxyPRKsspn5FK0bCVgffvhhONao42f1faGvIQFLRxv13k6dOtUyte57Un+Yi0CSr335CliRQKVjmJkuddupOy71qKBELHXG6QuQf/vb32otsc8++5iO6u233341f5/L/dnEty5bzTHLFF8ErEyRLtzPm23V0b69+OHCLchKEICAKwJeN2CuIGEMBCDQJASoT02CnZdCAAJZEPBanxItYNUn9NQXz0gASh36nSn2mTp0NM9KX9LTn0J1YBVbwCp1B1Y0LyoTa/1cw9wlVmkget1LXxh8+eWXw7HM3/3ud6Zjibr23XffMBus7lcCs7k/U3y1PgJWNpFrunsQsJqOPW+GQCkIeN2AlcJ33gEBCPgmQH3yHR+sg0CSCXitT4kUsCIBRmKGBqv37Nkzq9yMxIpsB51rUQVec5ckrKSbkZQ6XD2XGVjR8PD3339/sxlYxRawspmBlc4+8cimYyk1GJmGtEf3Ru/TMPf777/fjj/++IwxffPNN8PcLB1LvOeee8KcsoaudPdHM7MamoEVCXDpZmClO86ZzoZcOuQyOl6EGzhCWASoLAkBCBSEgNcNWEGcYxEIQCDWBKhPsQ4fxkOgrAl4rU+JFLA00FwdT+qo0kwr/XvqHCRl4nPPPRfmZGk4ugSIDh06WOqsJQkedYUvdexIpJg5c2aNiBIJMBI60n2l7oknnrCTTjrJJMDk8xVCfSlRX0Tccssta4a4F1vAEp9sv0KYal8+AlY0vF0CYBSHdJUiNaapX2aM5paJkb5WmHqldr9FAlau92f7FcKHHnooCGXR/K6GvkIoG5csWWKDBw8OOarh888884z17ds37RckPVTOOApYYYj7kOHWZugoDwixAQIQKBIBrxuwIrnLshCAQIwIUJ9iFCxMhUDCCHitT4kUsJR7mqc0fPhwW7t2rU2dOtUmTZpk2267rW3cuDEc+dIX+/TP1OOCEqguv/zy8DPNxtK/H3LIIVZZWWnqhNKMJQ1jP/jgg+2mm26yLl26hDSXODJu3Djbcccdw1fy9IwuiVcaMC4bdKUKWPq6oAZ9P/nkk6YvKUpok32an6QvFk6fPt3Wr18fjr7py4i6otlepRCw8rEvVwErVZRKN9uqbg159tlnTZ1Quh544AHr3bu3RX/Xvn17mzVrVuiEa926tWl4/sMPPxw6sLbaaquaWWO53i8RTOKY4qvh8HrHEUccEQTRV199NQiaCxcuDEPj9bVECaG6In7V1dVhZtf48eNDvsgu5YUG+//zn/8MHYJVVVWbHUOUD54u2ahL/nBBAAIQ8ETA6wbMEyNsgQAEmoYA9alpuPNWCEAgMwGv9SmxApaEBwkYp59+uq1bty5tBCUa6U/btm1rfi7RSOKCBKp0l4QtCVn7779/zY8lfEmA0XN1L3Vf6St7+npe3S8t/vnPfw72RQJX6rPt2rULnV6nnXZaTfdYKQUs2ZKrfXomlyOEr7/+ehAZxTybo54avj5hwgS77bbbgsgo8Uhxro+97BHHG264IbxHg98bilW6+/V3eq9ioT/prsMPP9yuvfbazWZsZeInMXT06NEhvvUdIYwG6j/yyCO1xNbIjtQPFqT7kme0burHCjKXs83vQMDKhxrPQAACpSDgdQNWCt95BwQg4JsA9cl3fLAOAkkm4LU+JVbAipJRc4009FtHttasWWMdO3a0/v37B+GoX79+VlFRsVneSnBSZ9Stt94aBoFLYNlrr73sJz/5STim1rlz582e2bRpk2nekb54p2fUTaV36Gt06qZSd046geGDDz4IR+cWLVoU7OvWrVvoIpo4cWI4wpj6tb1SC1hyMhf7chWwomN2qUcCMxWR6BkNZlfnU48ePSxiL6Fq9erVQbAURx3nU7zqcsz1ftkUPSPxMsoJ5Y/mao0aNaqWCJrqQ7b8ELAyRZ6fQwACEEhPwOsGjHhBAAIQoD6RAxCAgFcCXuuTewHLa0CxCwIQ+A8BOrDIBghAwCsBrxswr7ywCwIQKB0B6lPpWPMmCEAgNwJe6xMCVm5x5G4IQCANgVXzt7KqnTekZ7NFN6vYdrRV9DgfdhCAAARKTsDrBqzkIHghBCDgjgD1yV1IMAgCEPg3Aa/1CQGLFIUABBpNoEEB69+rV2w/0Sq+e1Wj38UCEIAABHIh4HUDlosP3AsBCJQnAepTecYVryBQDgS81icErHLILnyAQBMTyEbAsi26WYs+rzSxpbweAhBIGgGvG7CkxQF/IQCBzQlQn8gKCEDAKwGv9QkBy2vGYBcEYkQgOwFrB2vR59UYeYWpEIBAORDwugErB7b4AAEINI4A9alx/HgaAhAoHgGv9QkBq3gxZ2UIJIZANgKWZmBV7DgjMUxwFAIQ8EHA6wbMBx2sgAAEmpIA9akp6fNuCECgIQJe6xMCFnkLAQg0mkDDQ9x3sIquoxGvGk2ZBSAAgXwIeN2A5eMLz0AAAuVFgPpUXvHEGwiUEwGv9QkBq5yyDF8g0EQEqqqqwpurq6ubyAJeCwEIQCA9Aa8bMOIFAQhAgPpEDkAAAl4JeK1PCFheMwa7IBAjAghYMQoWpkIgYQS8bsASFgbchQAE0hCgPpEWEICAVwJe6xMClteMwS4IxIgAAlaMgoWpEEgYAa8bsISFAXchAAEELHIAAhCIEQGv+ycErBglEaZCwCsBBCyvkcEuCEDA6waMyEAAAhCgPpEDEICAVwJe6xMClteMwS4IxIgAAlaMgoWpEEgYAa8bsISFAXchAIE0BKhPpAUEIOCVgNf6hIDlNWOwCwIxIoCAFaNgYSoEEkbA6wYsYWHAXQhAAAGLHIAABGJEwOv+CQErRkmEqRDwSgABy2tksAsCEPC6ASMyEIAABKhP5AAEIOCVgNf6hIDlNWOwCwIxIoCAFaNgYSoEEkbA6wYsYWHAXQhAIA0B6hNpAQEIeCXgtT4hYHnNGOyCQIwIIGDFKFiYCoGEEfC6AUtYGHAXAhBAwCIHIACBGBHwun9CwIpREmEqBLwSQMDyGhnsggAEvG7AiAwEIAAB6hM5AAEIeCXgtT4hYHnNGOyCQIwIIGDFKJhSr6EAACAASURBVFiYCoGEEfC6AUtYGHAXAhBIQ4D6RFpAAAJeCXitTwhYXjMGuyAQIwIIWDEKFqZCIGEEvG7AEhYG3IUABBCwyAEIQCBGBLzunxCwYpREmAoBrwQQsLxGBrsgAAGvGzAiAwEIQID6RA5AAAJeCXitTwhYXjMGuyAQIwIIWDEKFqZCIGEEvG7AEhYG3IUABNIQoD6RFhCAgFcCXusTApbXjMEuCMSIAAJWjIKFqRBIGAGvG7CEhQF3IQABBCxyAAIQiBEBr/snBKwYJRGmQsArAQQsr5HBLghAwOsGjMhAAAIQoD6RAxCAgFcCXusTApbXjMEuCMSIAAJWjIKFqRBIGAGvG7CEhQF3IQCBNASoT6QFBCDglYDX+oSA5TVjsAsCMSKAgBWjYGEqBBJGwOsGLGFhwF0IQAABixyAAARiRMDr/gkBK0ZJhKkQ8EoAActrZLALAhDwugEjMhCAAASoT+QABCDglYDX+oSA5TVjsAsCMSKAgBWjYGEqBBJGwOsGLGFhwF0IQCANAeoTaQEBCHgl4LU+IWB5zRjsgkCMCBw46Smr7PLDGFmMqbkS6NC2mQ3cu9JG9q3M9VHuh0CTEvC6AWtSKLwcAhBwQYD65CIMGAEBCMRIYEfAIl0hAIFGE0DAajTC2Cww4oBKG3NQy9jYi6EQ4D8QyQEIQMArAeqT18hgFwQg4LU+IWAlPDc3btxoLVq0sGbNmiWcBO43hgACVmPoxetZdWItPrNNvIzG2kQT8LoBS3RQcB4CEAgEqE8kAgQg4JWA1/oUawFrw4YNtmzZMlu6dKmtXr3a1q1bZ+3atbPevXvbgAEDbMiQIbbddtt5zYkmteuLL76w+++/36qrq+3SSy+11q1bB3s+++wzO+uss2z+/Pm2cuVK69OnT5Pame3Ln376aevbt6+deuqpdvXVV9f4U9/zH374oZ144onhx3fffbd16tSp3ld5YJKrf9lyK9R9CFiFIul/HQQs/zHCwtoEvG7AiBMEIAAB6hM5AAEIeCXgtT7FUsD65ptv7IknnrApU6bY2rVr6415x44dbfr06XbaaadlFDS8Jk6x7HrppZds6NChtt9++9USfDyINfn4nKvAg4CVD+X6n0HAKixPz6txhNBzdLAtHQGvGzCiBQEIQID6RA5AAAJeCXitT7ETsCReLVy4MIhSutRlpX/fc889g0i1adMme++990J30XXXXWcSas444wy74oorrG3btl7zo+R21SdgldyQAr0QAatAIPNcBgErT3AxekydV0N6V9qw/RniHqOwYSpHdMgBCEDAMQGv/4HoGBmmQQACJSLgtT7FTsCSUBEd/Zo3b54deeSR9c5v0pHC8ePH20MPPRQErMmTJ1vz5s1LFHLfr0HA4ghhITO0qqoqLKcjqVwQgAAEPBHwugHzxAhbIACBpiFAfWoa7rwVAhDITMBrfYqVgKWZVxMmTAjdVTfccIMNHz484/DxF198Mdz35Zdf2n333We77757rWi98cYbNnfu3CBySdTZdddd7eSTT7YxY8ZY586dN4tstvdrrtJJJ51kF110kZ1//vmbrXPxxRfbjBkz7K677qoR5CJRaZtttrE777zTVq1aZbNmzbKnnnoqo13RPLAlS5bY8uXLbf369datWzfbd999Q4dav379rKKiotaMq1SjjjjiiDALqk2bNg3OwErn/9FHH20TJ0607t271/IzOqanjjit/eabb9qcOXNMImRlZaUNHDgwvEvdc3WvbP2JnmvKDizNE3vyySft1ltvDew1GF+zw0455RQ75phjrFWrViX3L3NJKuwdCFiF5clqEIBA4Qh43YAVzkNWggAE4kqA+hTXyGE3BMqfgNf6FCsB67nnngtHBvfYYw+75ZZbrEOHDhkzR0cONdRb87IkemnIty79/b333hs6tCT21L0k/PzmN7+x733ve3nd3xgBS8LZj3/8Y7vgggvsk08+qWWahBH5LqEtut5///0gIEmgS3dpsH0k+H3++ec1AlXqvZkELPHSsHx1samzre4lseyqq66yQYMG1YiKkYD12muvBZFK4lq65xYvXmyRAKKf5+JP9PXEphKwJLSdd9559utf/zot+5EjR9rs2bNriaGl8C/jL0aBb0DAKjBQloMABApGwOsGrGAOshAEIBBbAtSn2IYOwyFQ9gS81qdYCVgSnIYNGxaEHf2JxItM2SNx46ijjrJITNhiiy1MYpjWeuutt0In1Lhx46x9+/b27rvvBiHmyiuvrPVFu1zvb4yAFQ2mnzp1ahCM1JH1+uuvh4H0mv+V+qW9r7/+2i688EJTR9fYsWMDl2233TYgeeedd+yaa64Jvhx66KF2xx13WNeuXcPPch3inur/L37xi9AJJwHxo48+CoKaOs00ND9VjIoErEceeST8TF87HDFiRPhS5CuvvBKENHW+6Z+XX365tWzZ0vL1pykELNmqXDn77LNDp5XyaK+99gqdbupU+9WvfmU33nhjEE/luzqxSuVfpt+JQv8cAavQRFkPAhAoFAGvG7BC+cc6EIBAfAlQn+IbOyyHQLkT8FqfYiVgXXbZZXbuuefWOnaXTeKkHs2TsLTVVlvViD4SeH7+85/XEsMkyugI4fPPPx8EGR07jESibO7v2bNnODKX7xFCCVjpBs/rKJ6Opf31r3+1Bx54wHr37h1EKs0E09cDJW716NGjFhIJXzpCqc4rCYBR51YuAlaq6CKhbNq0adaiRYua93z11VdBgNJRSf2RiKZZY6kClrqQJFSlio6RsHjggQeGI5MSxPL1J18BS+JaLtfKlSvD8UBdEdtvf/vbdvPNNwehMfX617/+FTrj/vKXv9QcXy2Vf7n4VIh7H+u3j/2gslkhlirZGhUdOlnrY4dYm5FjSvZOXgQBCJSegNcNWOlJ8EYIQMAbAeqTt4hgDwQgEBHwWp9iJWClmxuVTYrVFbDUIaNurJdffjkIVBKcGrokaOVyv9ZqjIClI3d/+MMfaoSSVNt0HFJdWanHIRuyPRKRJJwsWrTIdtttt3B7LgJWNv5H6+n444IFC8KRuejdzzzzjD366KO233771TK1blw6deqUMZz1+dMUAtZvf/vbMMdLXVgS59Jd6nobPXq03X777TZq1KiS+ZfxRQW+IY4CVoSgzYiTre3PzigwEZaDAAS8EPC6AfPCBzsgAIGmI0B9ajr2vBkCEGiYgNf6lEgBS4KMjg+qc0ZCUybhRMfdcrm/sQJW27ZtgwikuVJ1r8cee8wOP/zwtMcoN23aZB9//HGYUfX222+Hzp8//vGPtmLFirBMavdQLgJWNv6nDmyPOr3S/V2qP5kErFz8yVfAimLVUA6ou00C1fz582sxjDoCsyl+6Yb5F9O/bGwq5D1xFrCabdXRvr344ULiYC0IQMARAa8bMEeIMAUCEGgiAtSnJgLPayEAgYwEvNanWAlY0QysmTNn2jnnnJMRenRDdFRN85fUwaSv4Q0dOjQc+cpGwMoktKQzpDEdWA3ZlU6o0SBxzVrSIPF0A9Yj+/IVsLLxv5ACVj7+NIWAFXUEZpOIqQJWKfzLxqZC3oOAVUiarAUBCBSSgNcNWCF9ZC0IQCCeBKhP8YwbVkMgCQS81qdYCVgvvPCCnXDCCeEYXD5fIYyOemUjyKQmZa7369nGCFiaBaXno2HsqbZEHViRICIxREPEr7/++jAcXXOxdFRPz/7whz+0Ll26hHlamvWUr4BVyg6sfP1pSgHrrrvuCnPIsrlK5V82thTynjgLWBwhLGQmsBYE/BHwugHzRwqLIACBUhOgPpWaOO+DAASyJeC1PsVKwPriiy+CWDNnzpww9FuiQaYvEb744othiPmXX35ZM0g7mumkTqzUuVD1BTPX+zMJWBqKrmHnOoKWKn5EQtmnn35a72yuaAZWNFMp6i475JBD7LrrrrPtttuulhvqyFLnmeZQ5StgZTMDKxIX9f66M7A0fD51gHxkYDphMF9/mkLAijoC1Q2obiwNrs90lcq/THYU+udxFLDCEPchw63N0MyzyQrNi/UgAIHSEfC6ASsdAd4EAQh4JUB98hoZ7IIABLzWp1gJWEqj6upqGzJkSMgoCTZHHXWUaSh7ukvizfjx4+2hhx6yK664Igw/l8iQ+lW9dF8V/Oabb8JRwylTpgSBSfOvGvoKYd37JaxFnVIa/i471R0VXW+88Ub4QqHEjHQClr5CmO5rf5prpfUkCN13333h64gNdXrJLv1cz+jKV8DK5SuEmhWlLxK2bNmyZoh7LgJWvv40hYAViXZie88992z2MQB9nVFfZNSR1/vvv9+OP/74vOOVq3+lLrlVVVXhlfr95IIABCDgiYDXDZgnRtgCAQg0DQHqU9Nw560QgEBmAl7rU+wELIky6nyRMLVx48YgZk2aNCkcK5RoosHYEkwkGEg4UpePjtBJwNJw9Oh67rnngjD1/vvv26WXXhq6lNq3b2864rV06VKbPn26fec73wkCU/fu3S3X+yNx46233rLZs2cHwapVq1b2/PPP2y9/+UtbtWqVvfvuu/UKWBK8ZsyYYePGjQvil47x/dd//Vew7dxzzw2CWosWLWz58uU2aNAg+/73vx9Et3322SeIdPrq4Ny5c8PRwk8++aReAUs+q5stGhhf38DyyH/584tf/MImTJhgOuqo7iwd59SRxo4dO4bOsUjMyGeIe77+5CrwRLYJTKY5aPUxkUAlsU7ddL169Qr/rk64ysrKkFfz5s0LMTn44IPtpptuCsc5S+Vf5pJU2DsQsArLk9UgAIHCEfC6ASuch6wEAQjElQD1Ka6Rw24IlD8Br/UpdgKWUkUi1pNPPmnTpk0LX9qr75KgMnXq1CBwtW7dutZtWkNikLqy0g0+l6AjAeLII48MxxRzvV/ihoQr2Vj3kqC255572umnn55WwJKotNdee4WjknUvdVNp3c6dO4cfpc5Uqnuv/Fcn11//+tcgMj344IN27LHHhtv+8Y9/hM6shx/+/19fO+CAA8LRP4ks6b64l43/mjEmMS061pmPgJWvP00hYInb+vXrQ4wlUKW7JGwpj/bff/9Gxas+/yLGmnGWbhZXdExTXX2pHXiRrdG6sjPdMc9sSzMCVrakuA8CECg1Aa8bsFJz4H0QgIA/AtQnfzHBIghA4P8T8FqfYilgRUmlzpinnnoqCC9//OMfgxAl0UZizIABA+y4444LgkxDl47zqVNJxwz1H/u77rqrHX300TZx4sTQeVX3yuV+zez63e9+FwQMdd5EotWoUaPsgQceCF1Z6Y4Q6iuEt956q61YsSJ8WXD16tXWv3//IHgdc8wxoZMr9ZLoc/PNN5vmYq1ZsyZ0U+m42tixY0NnmoS6wYMHh04hHWmLZjWpC0ydZrJNxxEXLlxoO++8c1oBK3pfLv7nI2DpPfn401QCluxVnCWoKmZiKVFLAuRPfvITGzNmTI3YGDEspH8IWPxfDAQgAIGGCXjdgBE3CEAAAtQncgACEPBKwGt9irWA5TXY+dqVz9cO830Xz0GgkARWzd/KqnbekH7JLbpZxbajraLH+YV8JWtBAAIQyIqA1w1YVsZzEwQgUNYEqE9lHV6cg0CsCXitTwhYjtIKActRMDAlJwINClj/Xqli+4lW8d2rclqXmyEAAQg0loDXDVhj/eJ5CEAg/gSoT/GPIR5AoFwJeK1PCFiOMg4By1EwMCUnAtkIWLZFN2vR55Wc1uVmCEAAAo0l4HUD1li/eB4CEIg/AepT/GOIBxAoVwJe6xMClqOMQ8ByFAxMyYlAdgLWDtaiz6s5rcvNEIAABBpLwOsGrLF+8TwEIBB/AtSn+McQDyBQrgS81icELEcZh4DlKBiYkhOBbAQszcCq2HFGTutyMwQgAIHGEvC6AWusXzwPAQjEnwD1Kf4xxAMIlCsBr/UJAatcMw6/IFBCAg0Pcd/BKrqORrwqYTx4FQQg8B8CXjdgxAgCEIAA9YkcgAAEvBLwWp8QsLxmDHZBIEYEqqqqgrXV1dUxshpTIQCBJBDwugFLAnt8hAAEGiZAfSJDIAABrwS81icELK8Zg10QiBEBBKwYBQtTIZAwAl43YAkLA+5CAAJpCFCfSAsIQMArAa/1CQHLa8ZgFwRiRAABK0bBwlQIJIyA1w1YwsKAuxCAAAIWOQABCMSIgNf9EwJWjJIIUyHglQACltfIYBcEIOB1A0ZkIAABCFCfyAEIQMArAa/1CQHLa8ZgFwRiRAABK0bBwlQIJIyA1w1YwsKAuxCAQBoC1CfSAgIQ8ErAa31CwPKaMdgFgRgRQMCKUbAwFQIJI+B1A5awMOAuBCCAgEUOQAACMSLgdf+EgBWjJMJUCHglgIDlNTLYBQEIeN2AERkIQAAC1CdyAAIQ8ErAa31CwPKaMdgFgRgRQMCKUbAwFQIJI+B1A5awMOAuBCCQhgD1ibSAAAS8EvBanxCwvGYMdkEgRgQQsGIULEyFQMIIeN2AJSwMuAsBCCBgkQMQgECMCHjdPyFgxSiJMBUCXgkgYHmNDHZBAAJeN2BEBgIQgAD1iRyAAAS8EvBanxCwvGYMdkEgRgQQsGIULEyFQMIIeN2AJSwMuAsBCKQhQH0iLSAAAa8EvNYnBCyvGYNdEIgRAQSsGAULUyGQMAJeN2AJCwPuQgACCFjkAAQgECMCXvdPCFgxSiJMhYBXAghYXiODXRCAgNcNGJGBAAQgQH0iByAAAa8EvNYnBCyvGYNdEIgRAQSsGAULUyGQMAJeN2AJCwPuQgACaQhQn0gLCEDAKwGv9QkBy2vGYBcEYkQAAStGwcJUCCSMgNcNWMLCgLsQgAACFjkAAQjEiIDX/RMCVoySCFMh4JUAApbXyGAXBCDgdQNGZCAAAQhQn8gBCEDAKwGv9QkBy2vGYBcEYkQAAStGwcJUCCSMgNcNWMLCgLsQgEAaAtQn0gICEPBKwGt9QsDymjHYBYEYEUDAilGwMBUCCSPgdQOWsDDgLgQggIBFDkAAAjEi4HX/hIAVoyTCVAh4JYCA5TUy2AUBCHjdgBEZCEAAAtQncgACEPBKwGt9QsDymjHYBYEYEUDAilGwMBUCCSPgdQOWsDDgLgQgkIYA9Ym0gAAEvBLwWp8QsLxmDHZBIEYEELBiFCxMhUDCCHjdgCUsDLgLAQggYJEDEIBAjAh43T8hYMUoiTAVAl4JIGB5jQx2QQACXjdgRAYCEIAA9YkcgAAEvBLwWp8QsLxmDHZBIEYEDpz0lFV2+WGMLMbUuBLo0LaZDdy70kb2rYyrC9hdYgJeN2AlxsDrIAABhwSoTw6DgkkQgEAg4LU+IWCRoBAoIIGvvvrKKioqwp8kXQhYSYq2D19HHFBpYw5q6cMYrHBNwOsGzDU0jIMABEpCgPpUEsy8BAIQyIOA1/qEgJVHMHmkPAls2LDBli1bZkuXLrXVq1fbunXrrF27dta7d28bMGCADRkyxLbbbru0zm/atMmeeOIJu+222+zXv/61derUKdz32Wef2VlnnWXz58+3lStXWp8+fcoSHgJWWYbVtVPqxFp8ZhvXNmKcDwJeN2A+6GAFBCDQlASoT01Jn3dDAAINEfBanxCwyNvEE/jmm2+C+DRlyhRbu3ZtvTw6duxo06dPt9NOO81at25d674PP/zQTjzxxPB3d999NwJW4rMKAMUmgIBVbMLls77XDVj5EMYTCEAgXwLUp3zJ8RwEIFBsAl7rEwJWsSPP+q4JSLxauHBhEKV0qctK/77nnnsGkUqdVe+9957df//9dt1119lLL71kZ5xxhl1xxRXWtm3bGt8QsJiB5TrRy9A4jhCWYVCL5JLXDViR3GVZCEAgRgSoTzEKFqZCIGEEvNYnBKyEJSLu1ibw9NNP13ROzZs3z4488khr1qxZWkw6Ujh+/Hh76KGHgoA1efJka968ebgXAQsBi9+t0hBQ59WQ3pU2bH+GuJeGePzf4nUDFn+yeAABCDSWAPWpsQR5HgIQKBYBr/UJAatYEWdd9wQ082rChAmhu+qGG26w4cOH1yteRc68+OKL4b4vv/zS7rvvPtt9993t4osvthkzZtTyt1evXnbvvffaDjvsUGsGVvv27e3qq6+2Bx98MNx/xBFH2NSpU22vvfZK+24JY+oQW7x4sa1YscK6detmhx56qE2cONF69uxZ65lIROvevbude+65dskll9g999xjO++8c7DvuOOOCzO5HnjgAbvlllts+fLlYcaX5nKdcsopdswxx1irVq3yiltVVVV4rrq6Oq/neQgCEIBAsQh43YAVy1/WhQAE4kOA+hSfWGEpBJJGwGt9QsBKWibibw2B5557LhwZ3GOPPYKg06FDh4x0dORQApTmZUn0OvXUU7MWsDQ/68477wzD4VMvzdbS8HcNik+9dFxxzJgxpi6xupeEp5kzZ4bjji1atAg/jgQsiWQSou66667w9127dg3D6XfbbTc7++yz7frrr0/r56RJk8Kaded7ZYRiZghY2VDiHghAoCkIeN2ANQUL3gkBCPgiQH3yFQ+sgQAE/kPAa31CwCJLE0tAHVLDhg2zCy64IPyp7+hgXUASlI466igbOXKkzZ4927bYYousjhBqHXVb6eihRKV33303vPemm24Ka2nGloQpXR988EEQxx5//PEwc0sdV9tuu61t3LgxCFrnn3++SYCTIDZw4MBaAtYjjzxi++67r82dO9f23ntv+/jjj8O66uAaNGiQHXjggUGEU2eWBLlnn33WJF79z//8j/3hD3/I60uJCFiJ/TXCcQi4J+B1A+YeHAZCAAJFJ0B9KjpiXgABCORJwGt9QsDKM6A8Fn8Cl112WThqp06l6AuC2XilzqihQ4faNttsU/PFwWxmYI0dOzYIR6nD36O19HcLFiwIRwR1LVmyxAYPHhy6u6ZNm1bTZRXZJ/FK4puEqmuvvTasGdkgASvqDkv1J/L39ttvt1GjRtVydf78+aGb66qrrgpHHnO9ELByJcb9EIBAqQh43YCVyn/eAwEI+CVAffIbGyyDQNIJeK1PCFhJz8wE+x/NriqVgKV5VBK+Uq9IdNKXDtURtuuuu4b5WhKtdL+O/qmLqu716aef2plnnmmrV6+2RYsWheOB0VrPPPOMPfroo7bffvvVeizqONN8Ls3EOvjgg7M6NplNijzWbx/7QWX64ffZPM895U+gokMna33sEGszckz5O4uHrgh43YC5goQxEIBAkxCgPjUJdl4KAQhkQcBrfULAyiJ43FKeBEotYK1cuXKz43npBKyPPvooHCnU1w6zuaJ1062V+vz7778fjiVGA+T1M3VwHX/88WEWmIa/V1RUZPPKze5BwMoLWyIfajPiZGv7szMS6TtONw0BrxuwpqHBWyEAAU8EqE+eooEtEIBAKgGv9QkBizxNLIGoI0mDy88555ysOUQzsEaMGBGOBGroeTZHCLMVsFKPAmZjVLYCltbSbC3N3Lrxxhs3GyavrxDqCOEuu+ySzWtr3YOAlTOyxD7QbKuO9u3FDyfWfxwvPQGvG7DSk+CNEICANwLUJ28RwR4IQCAi4LU+IWCRo4kl8MILL9gJJ5wQjt/l8xXC1HlRxRCwUo8VZhOkTB1YqWvomOJ///d/m+ZlqdNLRxF1aci75mF17tw5m1fW3IOAlROuRN+MgJXo8DeJ8143YE0Cg5dCAAKuCFCfXIUDYyAAgRQCXusTAhZpmlgCX3zxhZ199tk2Z86c8DU/DXLP9CXCF1980YYPHx7mVN133322++67B36FFLA+//xzmzJlil1//fVhltVhhx2WVYxyEbBSF9SXCP/2t7/ZuHHjwpcI083PymQAAlYmQvw8IsARQnKh1AS8bsBKzYH3QQAC/ghQn/zFBIsgAIH/T8BrfULAIkMTTaC6ujrMf9J13XXX2VFHHVXvHKh169bZ+PHjQ8fSFVdcYZMnT7bmzZsXXMDSguoIO+WUU8LXAufOnWvt27evFae33347zMnSMPeFCxdajx49akS0dJ1bkSgmoW7p0qXWv3//WutFQ+F1rBIBK9G/EkVzPgxxHzLc2gyt/QXMor2QhSHwbwJeN2AECAIQgAD1iRyAAAS8EvBanxCwvGYMdpWEgLqPJNpImNq4cWMQsyZNmhSOFbZs2dI2bdpkEoTuv//+IHC99NJLdsYZZwQBq23btjU2Rt1Pr732mi1YsMCqqqrCzz777DM766yzwrG8bGdg6Tm9UwKWxDJ1fF144YW20047BXuef/55u+iii4IQpfld6iKTkJapA2vJkiU2ePDgMEh+1qxZ4euG8nHDhg3BZnV96cuEmpHVpUuXnPhH/koQ5IIABCDgiYDXDZgnRtgCAQg0DQHqU9Nw560QgEBmAl7rEwJW5thxR5kTkIj15JNP2rRp0+wvf/lLvd527NjRpk6dGgQuDW5PvVKFKv19165dbdmyZfb9738/LwFLa6hoSFiL5lPVNUwdWLNnz66ZV5VJwJJQJbFLRxPTXd26dbPbb7/d+vXrl3PEEbByRsYDEIBAiQh43YCVyH1eAwEIOCZAfXIcHEyDQMIJeK1PCFgJT0zc/w8BiVBPPfVU6Eb64x//GL7SJ9HqgAMOsAEDBthxxx3XYGfS3//+dzvvvPPs4YcftsrKynC070c/+lHeApYskyildRYvXmwrVqywdu3ahQ4qdWfpq4GtWrWqcSCTgKUbNffrd7/7nd122232zDPP2Pr1623XXXcNw+zHjBlj3bt3zyslELDywsZDEIBACQh43YCVwHVeAQEIOCdAfXIeIMyDQIIJeK1PCFgJTkpch0ChCCBgFYok60AAAoUm4HUDVmg/WQ8CEIgfAepT/GKGxRBICgGv9QkBKykZiJ8QKCKBVfO3sqqdNxTxDQleuuXWVvGd06yix/QEQ8B1CORPwOsGLH+PeBICECgXAtSncokkfkCg/Ah4rU8IWOWXa3gEgZITmjMvPgAAIABJREFUQMAqPvKK7tOsYqeLi/8i3gCBMiPgdQNWZphxBwIQyIMA9SkPaDwCAQiUhIDX+oSAVZLw8xIIlDcBBKwSxLdlF2vxo7dL8CJeAYHyIuB1A1ZelPEGAhDIhwD1KR9qPAMBCJSCgNf6hIBViujzDgiUOQEErBIEGAGrBJB5RTkS8LoBK0fW+AQBCORGgPqUGy/uhgAESkfAa31CwCpdDvAmCJQtAQSs4oeWI4TFZ8wbypOA1w1YedLGKwhAIBcC1KdcaHEvBCBQSgJe6xMCVimzgHdBoEwJIGAVMbAa4r7DmVbR7RdFfAlLQ6B8CXjdgJUvcTyDAASyJUB9ypYU90EAAqUm4LU+IWCVOhN4HwTKkEBVVVXwqrq6ugy9wyUIQCDOBLxuwOLMFNshAIHCEKA+FYYjq0AAAoUn4LU+IWAVPtasCIHEEUDASlzIcRgCsSHgdQMWG4AYCgEIFI0A9aloaFkYAhBoJAGv9QkBq5GB5XEIQMAMAYssgAAEvBLwugHzygu7IACB0hGgPpWONW+CAARyI+C1PiFg5RZH7oYABNIQQMAiLSAAAa8EvG7AvPLCLghAoHQEqE+lY82bIACB3Ah4rU8IWLnFkbshAAEELHIAAhCIEQGvG7AYIcRUCECgSASoT0UCy7IQgECjCXitTwhYjQ4tC0AAAnRgkQMQgIBXAl43YF55YRcEIFA6AtSn0rHmTRCAQG4EvNYnBKzc4sjdEIBAGgIIWKQFBCDglYDXDZhXXtgFAQiUjgD1qXSseRMEIJAbAa/1CQErtzhyNwQggIBFDkAAAjEi4HUDFiOEmAoBCBSJAPWpSGBZFgIQaDQBr/UJAavRoWUBCECADixyAAIQ8ErA6wbMKy/sggAESkeA+lQ61rwJAhDIjYDX+oSAlVscuRsCEEhDAAGLtIAABLwS8LoB88oLuyAAgdIRoD6VjjVvggAEciPgtT4hYOUWR+6GAAQQsMgBCEAgRgS8bsBihBBTIQCBIhGgPhUJLMtCAAKNJuC1PiFgNTq0LAABCNCBRQ5AAAJeCXjdgHnlhV0QgEDpCFCfSseaN0EAArkR8FqfELByiyN3QwACaQggYJEWEICAVwJeN2BeeWEXBCBQOgLUp9Kx5k0QgEBuBLzWJwSs3OLI3RCAAAIWOQABCMSIgNcNWIwQYioEIFAkAtSnIoFlWQhAoNEEvNYnBKxGh5YFIAABOrDIAQhAwCsBrxswr7ywCwIQKB0B6lPpWPMmCEAgNwJe6xMCVm5x5G4IQCANAQQs0gICEPBKwOsGzCsv7IIABEpHgPpUOta8CQIQyI2A1/qEgJVbHLkbAhBAwCIHIACBGBHwugGLEUJMhQAEikSA+lQksCwLAQg0moDX+oSA1ejQsgAEIEAHFjkAAQh4JeB1A+aVF3ZBAAKlI0B9Kh1r3gQBCORGwGt9QsDKLY7cDQEIpCGAgEVaQAACXgl43YB55YVdEIBA6QhQn0rHmjdBAAK5EfBanxCwcosjd0MAAghY5AAEIBAjAl43YDFCiKkQgECRCFCfigSWZSEAgUYT8FqfELAaHVoWgAAE6MAiByAAAa8EvG7AvPLCLghAoHQEqE+lY82bIACB3Ah4rU8IWLnFkbshAIE0BBCwSAsIQMArAa8bMK+8sAsCECgdAepT6VjzJghAIDcCXusTAlZuceRuCEAgDYEDJz1llV1+CJsyINChbTMbuHeljexbWQbe4AIEzLxuwIgNBCAAAeoTOQABCHgl4LU+IWB5zRjsShSBb775xr766iurrIynaICAVX7pOuKAShtzUMvycwyPEkfA6wYscYHAYQhAYDMC1CeSAgIQ8ErAa31CwPKaMTnYdffdd9tJJ53U4BPdunWzfffd14YNG2Y//vGPrVWrVjm8gVuLSeCDDz6w2bNnW69evWz48OE1r/rwww/txBNPtPfee8/uvfde23XXXYtpRqPWRsBqFD6XD6sTa/GZbVzahlEQyIWA1w1YLj5wLwQgUJ4EqE/lGVe8gkA5EPBanxCwyiC7shGwUt0888wz7dJLL7W2bduWgffxdyGK31133RUEq+hCwIp/bOPsAQJWnKOH7akEvG7AiBIEIAAB6hM5AAEIeCXgtT4hYHnNmBzsqk8ASV3io48+sqVLl9pFF11k69evtzvvvNMGDhyYw1u4tVgEsolfsd5dqHXpwCoUST/rcITQTyywpHEEvG7AGucVT0MAAuVAgPpUDlHEBwiUJwGv9QkBqwzyLRcBZMmSJTZ48GA766yz7PLLL7eWLZlx09QpkEv8mtrW+t6PgOU1Mrnbpc6rIb0rbdj+8ZzHlrvHPFHuBLxuwMqdO/5BAAKZCVCfMjPiDghAoGkIeK1PCFhNkw8FfWsuAsjTTz9tffv2tVNPPdWuvvpqa926dS1b3nzzTbvjjjtMQteaNWvC3KWjjz7aJk6caN27d69170svvWRDhw61bbbZJnR0rV27Nohiy5cvD8+dccYZNnbs2PCON954w2bOnGn3339/WEMi2rnnnltrzUxH5lLfJ587depkn332WRDj5s+fbytXrrSKigqbO3euPfLII7Zx40br37+/TZo0yQ488EBr1qzZZtz1zoULF9rixYttxYoVpllhhx56aPC3Z8+etZ6J7BMH2X7JJZfYPffcYzvvvLPNmDHDjjvuuLC+7pOf6ngT708++STw+NGPfmQTJkyoWTfyR9xSL3XJnX/++WGd+mZgbdq0Kdg7b968wFtddf369QvxGDVq1GbHQ1PjLltlt44sRjE++eSTbdy4cdaxY8e8crOqqio8V11dndfzPAQBCECgWAS8bsCK5S/rQgAC8SFAfYpPrLAUAkkj4LU+IWCVQSZmK2DpS3c333xzECrSdWD96U9/Cj+TsFL3krBz1VVX2aBBg2pEnUiA6dy5cxgMf8EFFwSxJvW64oorbO+99w5iVt11+/TpE0SUSBhrrIClQfYPPvjgZja0a9cu7ZFJ2TNmzJggMtW99IwEt9NOO81atGhRI0xJUGrfvn0Ygi/bdXXt2tWWLVsW/GxoTd0rjrfffnsQm/IVsDZs2BBs05901+GHH27XXnut7bLLLjU/jgSsgw8+2CLxq+6zJ5xwQhACO3TokPNvBQJWzsh4AAIQKBEBrxuwErnPayAAAccEqE+Og4NpEEg4Aa/1CQGrDBIzk4AlwUJfstN96pBSZ5I6jiR0RNff//53GzlypOmf06dPN3XkSMiQWKJuJnUcff755+G5SKxIFWAkzFx55ZWhW6uystIWLFgQuo2+9a1vha4edQbpf2+11Vb24osvBgHt0UcftRtuuCF0g+lqrIAl0Unrjh8/3rp06WLvvvtuENVuuukmGzJkSBDvttxyy/AufflP73388ceDuKaOq2233TawkdijDqjnnnuulvAV2Sce+qKjOr0kWn388cemd3/xxRfBx9tuuy28V8PyxVD8X3311fB36vYSWwlM0RD9XIa4p4qQ6uqaNWuWHXHEEUFkS31HXTEqErDku4RDdY+pE0/XH/7wh+D/unXrggB47LHH5vxbgYCVMzIegAAESkTA6wasRO7zGghAwDEB6pPj4GAaBBJOwGt9QsAqg8TM5SuEElokzkjoiTqLJIroOOGUKVOCYKMuo7rH7SQ2SQTScTwJMc2bN6/VQXTjjTfaKaecUvOcOrEkJGm9dMcVI5vPOeccu/jii8N6jRWwfv7zn5s6vtQdFV2RyCZfo+N++lk0C0zvnjZtWg2L6DmJV8OGDQtCVSQ2pQpYqcJb6jNitMcee9gtt9yyWSfTs88+G44Z6mhidARSz+YiYEmU0xHBF154IXSAHXLIIbUyWEKl4qBuOh1h1BFKXZGApW6xBx54wHr37l3znOKvr1IqL9TVpZjkeiFg5UqM+yEAgVIR8LoBK5X/vAcCEPBLgPrkNzZYBoGkE/BanxCwyiAzsxGw1K2jTp2f/exnm812UgeRRI933nkndE6pm6rupY6lESNGhL/WPTo2GIlD6jBatGiR7bbbbjWPff3110EQueyyy8KROYkuqVe6WVyNFbAkUKnTK/VKt+aXX34ZRCvdHx39q+vvp59+GjqoVq9eXeNbtNYzzzwTusf222+/nLIn9chlxFAL5CJgrVq1KnTOSQi77rrrQudX3StaT0Kj/kiMjHirQ06iYt1jgtEz0fytnBwzs8f67WM/qNx8xliu65TT/RUdOlnrY4dYm5FjysktfIFA7Ah43YDFDiQGQwACBSdAfSo4UhaEAAQKRMBrfULAKlCAm3KZ+gQQdetobpWO9km4UpeNBq7XvV555ZXQbRQlaUO+9OrVy+69994wlLw+QSZ6Xt1NGhiuYeMaol5sAUtD3HU8LpOA9dFHH4Xjkg899FBWYYvWzSSwpS721Vdf2T//+U97/fXX7a233rI///nP4biihqanMsxVwBJ7xaohoSmdOJhpeD8CVlapkNdNbUacbG1/dkZez/IQBCDQeAJeN2CN94wVIACBuBOgPsU9gtgPgfIl4LU+IWCVQc41NANLM6zOPvtsu/76623gwIFhSPfWW29dy+v6homnQ5NOwJIolnokrq6AlU5YKkYHVrYCVupRwGzCn4uApU61a665Jsz20pcBMzHMVcDKRmhCwMomqqW7p9lWHe3bix8u3Qt5EwQgUIuA1w0YYYIABCBAfSIHIAABrwS81icELK8Zk4NdmYa4v//++2EOlQZ0a2C55kRFA8T1mkjAqk+Iqs+UTM9FHVheBSzNi4q6ybLBnakDK5WzBtcfcMABYdaUhsNr2LsuDXDXlfreXI4Q0oGVTaR83YOA5SseWJM8Al43YMmLBB5DAAJ1CVCfyAkIQMArAa/1CQHLa8bkYFcmAUtL6Rjf6NGjQ1eQBq7rGFp0RUfqXn755fCVQQ0Zz+YqtYClweoakr7jjjvWdHx99tlnYSC9Osuy7cDS1xQ1sF5daZplddhhh2XjbsYh81EcTj/9dPvVr3612XwqFYEBAwaELyTmK2BlMwNLA+Q10yzdDKx0A/XlfDadXQ1BYgZW/XQ4QpjVrxc3QaBoBLxuwIrmMAtDAAKxIUB9ik2oMBQCiSPgtT4hYJVBKmYjYGkm0+WXXx4Gq2tOlL5g17179+C9Bq5feOGF4WuA5557bvj36AuFEZ7oq3wa1B59Ya/QAlbqlwvrCkv6Ut6cOXPCVxA1jD46spiPgCWfIpFHw+Xnzp1r7du3r5UJb7/9dpiTpWHuCxcutB49emQUsKKOM7HVlxxTr1T+jZmBle1XCDXfSx13xx57bDCDGVil/0UPQ9yHDLc2Q2t/wKD0lvBGCCSbgNcNWLKjgvcQgIAIUJ/IAwhAwCsBr/UJActrxuRgVzYClpZ744037KSTTgpihsQWfYkvEqpefPFFGz58uK1du9amTp0ahCIdfdu4cWO4X8KX/pkqzhRawEoV0vS1vKuvvtp23nlnk7Clr/ZJgFMHmY7mNVbA0vFBdSlJ6JHfEu122mkn0xcVn3/++TAkfenSpTZz5swwQ6x58+YZBaxIFJPts2fPtl122SVE8dVXX7VLLrnE7rjjjvC/6xOwxF33tWrVKtyX7siihLybb77Zxo0bFwbpz5o1Kwh6iqPeo64rCW4nnHBC6EqLvjZYbAGrqqoq2FxdXZ1D5nIrBCAAgeIT8LoBK77nvAECEPBOgPrkPULYB4HkEvBanxCwyiAnsxWw5Oo999wTxA/NaNJz0Vf7JIw8/PDDpuNv69atS0tF3Vn6E83PKrSApZdKSPvpT39qq1evrmVDt27dglgjkUhXYwUsraFfyvHjx2/2rujF6sCSENW5c+d6BaVUI1NnYNUFKLFp+vTpwW6JhMuWLauZiyVx6aijjgpCnS4diZRYp/+tTq66s7o0mF/Cmv6kuw4//HC79tprawQ03YOAVQa/6LgAAQjkRcDrBiwvZ3gIAhAoKwLUp7IKJ85AoKwIeK1PCFhlkGa5CFgSPySQ3HTTTZbu+Nybb74ZOoWWLFlia9asCUJX//79g7DVr18/q6ioqCFWDAFLi6tTTMcFZYM6rgYNGmSTJ0+27bbbLnSQFUrA0jrqclLHkmZ/aU5Yu3btgqin7qxjjjmmphsqujedoJSaQvoKoY4kLlq0KAzHl3Alm8V6++23D11lmr+lLqoxY8aER3W8UMKcfqZnNOhd/n/55ZdpBSw9o04x2Ttv3jxbvnx54KT4DB06NLwrdUg/AlYZ/JLjAgQgkDcBrxuwvB3iQQhAoGwIUJ/KJpQ4AoGyI+C1PiFglV2q4RAESk+AI4SlZ84bIQCB7Ah43YBlZz13QQAC5UyA+lTO0cU3CMSbgNf6hIAV77zCegi4ILBq/lZWtfOG0tiyRTer2Ha0VfQ4vzTv4y0QgECsCXjdgMUaKsZDAAIFIUB9KghGFoEABIpAwGt9QsAqQrBZEgJJI1BSAevfcCu2n2gV370qaajxFwIQyJGA1w1Yjm5wOwQgUIYEqE9lGFRcgkCZEPBanxCwyiTBcAMCTUmgKQQs26KbtejzSlO6zbshAIEYEPC6AYsBOkyEAASKTID6VGTALA8BCORNwGt9QsDKO6Q8CAEIRASaRsDawVr0eZUgQAACEGiQgNcNGGGDAAQgQH0iByAAAa8EvNYnBCyvGYNdEIgRgaYQsDQDq2LHGTGihKkQgEBTEPC6AWsKFrwTAhDwRYD65CseWAMBCPyHgNf6hIBFlkIAAo0mUFIBa4sdrKLraMSrRkeNBSCQDAJeN2DJoI+XEIBAQwSoT+QHBCDglYDX+oSA5TVjsAsCMSJQVVUVrK2uro6R1ZgKAQgkgYDXDVgS2OMjBCDQMAHqExkCAQh4JeC1PiFgec0Y7IJAjAggYMUoWJgKgYQR8LoBS1gYcBcCEEhDgPpEWkAAAl4JeK1PCFheMwa7IBAjAghYMQoWpkIgYQS8bsASFgbchQAEELDIAQhAIEYEvO6fELBilESYCgGvBBCwvEYGuyAAAa8bMCIDAQhAgPpEDkAAAl4JeK1PCFheMwa7IBAjAghYMQoWpkIgYQS8bsASFgbchQAE0hCgPpEWEICAVwJe6xMClteMwS4IxIgAAlaMgoWpEEgYAa8bsISFAXchAAEELHIAAhCIEQGv+ycErBglEaZCwCsBBCyvkcEuCEDA6waMyEAAAhCgPpEDEICAVwJe6xMClteMwS4IxIgAAlaMgoWpEEgYAa8bsISFAXchAIE0BKhPpAUEIOCVgNf6hIDlNWOwCwIxIoCAFaNgYSoEEkbA6wYsYWHAXQhAAAGLHIAABGJEwOv+CQErRkmEqRDwSgABy2tksAsCEPC6ASMyEIAABKhP5AAEIOCVgNf6hIDlNWOwCwIxIoCAFaNgYSoEEkbA6wYsYWHAXQhAIA0B6hNpAQEIeCXgtT4hYHnNGOyCQIwIIGDFKFiYCoGEEfC6AUtYGHAXAhBAwCIHIACBGBHwun9CwIpREmEqBLwSQMDyGhnsggAEvG7AiAwEIAAB6hM5AAEIeCXgtT4hYHnNGOyCQIwIIGDFKFiYCoGEEfC6AUtYGHAXAhBIQ4D6RFpAAAJeCXitTwhYXjMGuyAQIwIIWDEKFqZCIGEEvG7AEhYG3IUABBCwyAEIQCBGBLzunxCwYpREmAoBrwQQsLxGBrsgAAGvGzAiAwEIQID6RA5AAAJeCXitTwhYXjMGuyAQIwIIWDEKFqZCIGEEvG7AEhYG3IUABNIQoD6RFhCAgFcCXusTApbXjMEuCMSIAAJWjIKFqRBIGAGvG7CEhQF3IQABBCxyAAIQiBEBr/snBKwYJRGmQsArAQQsr5HBLghAwOsGjMhAAAIQoD6RAxCAgFcCXusTApbXjMEuCMSIAAJWjIKFqRBIGAGvG7CEhQF3IQCBNASoT6QFBCDglYDX+oSA5TVjsAsCMSJw4KSnrLLLD23rLZvZ2ce0sh90ax4j6zEVAhAoZwJeN2DlzBzfIACB7AhQn7LjxF0QgEDpCXitTwhYpc8F3giBsiMQCVhyTCLWgvFtys5HHIIABOJJwOsGLJ40sRoCECgkAepTIWmyFgQgUEgCXusTAlYho8xaiSCwadMm058WLVqUjb/ffPONffXVV1ZZWZmXT6kClhZYfm7bvNbhIQhAAAKFJuB1A1ZoP1kPAhCIHwHqU/xihsUQSAoBr/UJAStGGfjSSy/Z0KFDbe3atVlZfdddd9mJJ56Y1b3pbrr77rvtpJNOsosuusjOP//8vNfRgxdffLHNmDEjpzVOPfVUu/rqq61169Y5PVfMm9944w274IILbNy4cdanT59ivqpka3/wwQc2e/Zs69Wrlw0fPjyv9yJg5YWNhyAAgRIQ8LoBK4HrvAICEHBOgPrkPECYB4EEE/BanxCwYpSUCFhNH6xIiFu5cmXZCFiRUNkYwbPWEcL2zWzBBI4QNn22YgEEICACXjdgRAcCEIAA9YkcgAAEvBLwWp8QsLxmTBq7IgFrv/32c9eZlA/GDz/8MHSIvffee3bvvffarrvums8yJX0GASs97poh7u2b2dkDGOJe0qTkZRCAQIMEvG7ACBsEIAAB6hM5AAEIeCXgtT4hYHnNGAQsl5FBwEoflqqqqvCD6upql3HDKAhAILkEvG7AkhsRPIcABCIC1CdyAQIQ8ErAa31CwPKaMUUQsDZs2GDLli2zJUuW2PLly239+vXWrVs323fffe20006zfv36WUVFRc2b083Aevrpp61v376m42Y77bSTnX322fbf//3fdsghh9hVV11lO+64Y9ZEs+nA+uyzz+yss84yzZ668cYb7dZbb7W5c+da586dbeLEicHu5s2bh6Hqq1evtltuucUef/xxW7duXfBHM8NGjRplbdtuPlRcg8v/93//1xYsWGAPPfSQrVmzJtiuDreBAwfamDFjwnt0RX7XdS46dpfKavLkyXbzzTfbvHnzTF1z/fv3t3PPPdcOPvhg0zufeOIJu/zyy0MM1HV2+umn2ymnnJLWRjFauHChLV682FasWBHideihhwbfe/bsac2aNasxKZWn7HnzzTdtzpw5wXYNZ5dPYrnnnnuGZ+o7kprPzDMErKzTnhshAIESE/C6ASsxBl4HAQg4JEB9chgUTIIABAIBr/UJAStGCdqYI4Tvv/9+ED3uu+++tB63a9fObrjhhjDEOxJFGhKwJNJIGJFopGvIkCFBtNlyyy2zJpqLgPU///M/ttdeewVBJroefPBBO/bYY8PX8zTsXd1Rn3zyyWbvP/zww+3aa6+1XXbZpeZnEpJ0bHH8+PFByEt3SfCZP3++bb311lkLWOLy+eef2/XXX19rSQlPt912m/3lL39Ja+eUKVPs0ksvtVatWtU8p3hLRBPnupfiNXPmzCDgRV9DjHi+9tprQaSSUFn3kh0SwyQ4IWBlnarcCAEIxJiA1w1YjJFiOgQgUCAC1KcCgWQZCECg4AS81icErIKHungL5itgff3113bhhRcG4WTs2LHhK3rbbrttMPSdd96xa665xq688srQ2XPHHXdY165dw88aErD0c60l0aVDhw728ccfW6dOnXJyPhcBS0KSxJfrrrvOjjrqKFM3mYQbfaHwnnvuCV8F3G233eySSy6xgw46KHQcSbRTF5TErSOPPDKIUbJV1wsvvGAnnHCCffrpp0EU089btmxpX375ZeiQmjZtWvjao0Q5iUjRVd8RwoiV7jv66KODuLTHHnsELuedd16wQ91Wbdq0CbE44ogjQrebRCZ1sendEpbUVaVLXwbUVxjVTXbGGWcE8VEx27hxYxC09FXI5557zu68887QWaUr4vnII49Yx44dQ2xGjBhhErteeeWV0H2lTjP9Ux1gemdqnBszxJ0OrJxSn5shAIESEvC6ASshAl4FAQg4JUB9choYzIIABOjAIgcaTyDbrxD26tWr1lB0iVQalq7jeDqO1qNHj1rGvP7666HzSp1DqcPUGxKw1M2UKrjk412uAtY555wTRDgdGYyujz76KAhM6jqSb9/73vdqmaLuLAl2Ona4dOnScJxPl8QsdS/Nnj07CDqpR/HUnSXRS11RdY/TZRKw9H4JapEQpXdJaFKH2t///vdw9FKxiK7oiKTsefTRR+2www4LP5KwNXjw4OCvxLSoyyp6TmsOGzYsHP9Ud5mOSKYKWOn8kvAl8e/AAw8Mwlck5hXiK4SP9dvHflDZzCq27mrtz55hlb32zicleAYCEIBAwQnwH4gFR8qCEIBAgQhQnwoEkmUgAIGCE/Ban+jAKnioi7dgvgJWJosi4UNC16JFi0Ink66GBCx1GaWKIJneke7nuQpYEoY00yr10i/WgAEDgpiT2lWUes+f/vSnMA9LQpb+pIpV9dkd+V73mUwClmZZ/frXvw6dVtEVCYjyN5Vv9PNozUjcUheYRCv5q5lle++9uRikzrEzzzwzHOGM1ox4PvPMM0EM0yyv1CvKn2222SbENuqYK6SApfdJxOp094P5pATPQAACECg4Aa8bsII7yoIQgEDsCFCfYhcyDIZAYgh4rU8IWDFKwXyPEKa6qGHnOtamIedvv/12mMn0xz/+MQwI17Vy5Urr06dP+PeGBCwdb1OXko7w5XvlKmCl2ha9Ux1jEq+yueqzWV1QskWdaC+//LI99dRTgYkY1X0mk4CVTiSL/NRRTg2MjwbD1ydgqats5MiR4bhfNlfEJRPPUglYsrnz489mYzr3QAACECg6Aa8bsKI7zgsgAAH3BKhP7kOEgRBILAGv9QkBK0Yp2RgBSzOj9BU/dQdJmKnvipuAlTp7KlMoU8UoHRPUVwc1M0tHC+u7chWw0n3BLxKWIlGw7qywuh1YqUcBM/mknyNgZUOJeyAAgaQS8LoBS2o88BsCEPgPAeoT2QABCHgl4LU+IWB5zZg0duUrYEm80qBwfRlPA7179+4djpdpKPgPf/hD69KlSxijlArjAAAgAElEQVQUruHfcRWw0glHDYVWHWejR48OYp6Gq++///7h6OR3v/vd8LVD/fzkk0/OuQOrkALWe++9V2smWaZU9dKBVdFlG+u04LeZzOXnEIAABEpCwOsGrCTO8xIIQMA1AeqT6/BgHAQSTcBrfULAilFa5itgRcO7DznkkPAVv+22266W1xJx9LU6zU6Km4C1atUqO/zww+24444Lvkmgy3RFg9N1nE+innzXFwFTLx2PnDx5cpMIWBqmrwHysi11sHsmvzwIWBKv2v/XBQxxzxQsfg4BCJSMgNcNWMkA8CIIQMAtAeqT29BgGAQST8BrfULAilFq5itgpZtlFbmto3T6uWYu6YqbgPXuu+/aqFGjwjBzfRVRYlbqJf9uvvlmGzduXM0XB9evXx++BFhfh5P+XsPYNYOqKY4Qyv5bbrkl2CDf9AXF9u3b1/JL88sUMw1zj74s2ZQCVlVVVbCvuro6Rr9RmAoBCCSBgNcNWBLY4yMEINAwAeoTGQIBCHgl4LU+IWB5zZg0duUrYC1fvtwGDRpk3//+98Pg9X322ceaN29u+jqexBF1+nzyySexFLBSBbhu3bqFmVbytW3btqZh6Bryft5559n2229fcxxPRyonTJhgt912W/gqob7m16FDB9PX/zS8ffr06WG4va76BCxx07HLqHOrIZEw1xlYem+qiDZ8+HC78MILbaeddjIN4X/++edNRxU1u2vmzJnheOj/a+9OgKyszvyPP+ybIpsLmgRUHHS0SKI9QcVAAog6ICjgAIpCRGRRQBAtI6CoiAwKCuICigIqLiAMLuWooIXjhjIxOpNBJ9HIlIL7RnAF/Nfv/Oftud3cpu/tvt39nH6/t8pS6Xvf9zmfczj13l+f97zqz8oGWJMnTw5+jRo1yvtvBQFW3mR8AAEEqknA6wVYNTWf0yCAgGMB5ifHnUNpCKRcwOv8RIAV0cCsaICVuQdW6ea2atXKtIn4H/7wh7DqZ82aNda3b9/wthieQqg6dUvg7Nmzbfr06Vl7U8HW3LlzQ7BVp06d8J7MPbBKf0jvGzBggI0ZM8ZOOumksIJrn332KWGSfEbHnThxYlar5D0VCbD0WU0aF1xwQVhdlu2lFVhz5swpfqphRQOs5BbTJMRUe2bNmmUNGzbM+W8HAVbOVLwRAQSqWcDrBVg1M3A6BBBwKMD85LBTKAkBBIKA1/mJACuiAVrRAEtNVIilIGbp0qXh6XsKdfr3728jR44Mm5drNY9Cm2nTpoVVSVrRE0uApfZpZZKCHoVwa9euLd6cvXfv3jZu3Dhr3759iZ5OnkJ4ww03hM3rdVthjx497Nxzz7V+/fqF1VgjRoywN99801asWGFHHnlk+Lwc9Zm77747nENe+uehhx6yoUOHhpVR+v/MV0UDLB1Dn9Utgro9UqGb9vjq0qVLuL2wT58+JVZLVTTA2rFjR3DT6jyNMW1eP3/+/Jz2E0vaSYAV0URCqQikTMDrBVjKuoHmIoBAFgHmJ4YFAgh4FfA6PxFgeR0x1IVARAIvL2xhRR22mzVuZ/X+frHVadktouopFQEEarOA1wuw2mxO2xBAIDcB5qfcnHgXAghUv4DX+YkAq/rHAmdEoNYJFAdYalnjdla/y19qXRtpEAIIxCng9QIsTk2qRgCBQgowPxVSk2MhgEAhBbzOTwRYhexljoVASgVKBFhmVr/HDymVoNkIIOBNwOsFmDcn6kEAgeoXYH6qfnPOiAACuQl4nZ8IsHLrP96FAAJ7ECDAYngggIBXAa8XYF69qAsBBKpPgPmp+qw5EwII5CfgdX4iwMqvH3k3AghkESh5C+HPrH6Xt3FCAAEEXAh4vQBzgUMRCCBQowLMTzXKz8kRQGAPAl7nJwIshi0CCFRa4P82cf+Z1fv7u9jEvdKiHAABBAol4PUCrFDt4zgIIBCvAPNTvH1H5QjUdgGv8xMBVm0febQPgWoQKCoqCmfZuHFjNZyNUyCAAAK5C3i9AMu9BbwTAQRqqwDzU23tWdqFQPwCXucnAqz4xxYtQKDGBQiwarwLKAABBMoQ8HoBRochgAACzE+MAQQQ8CrgdX4iwPI6YqgLgYgECLAi6ixKRSBlAl4vwFLWDTQXAQSyCDA/MSwQQMCrgNf5iQDL64ihLgQiEiDAiqizKBWBlAl4vQBLWTfQXAQQIMBiDCCAQEQCXq+fCLAiGkSUioBXAQIsrz1DXQgg4PUCjJ5BAAEEmJ8YAwgg4FXA6/xEgOV1xFAXAhEJEGBF1FmUikDKBLxegKWsG2guAghkEWB+YlgggIBXAa/zEwGW1xFDXQhEJECAFVFnUSoCKRPwegGWsm6guQggQIDFGEAAgYgEvF4/EWBFNIgoFQGvAgRYXnuGuhBAwOsFGD2DAAIIMD8xBhBAwKuA1/mJAMvriKEuBCISIMCKqLMoFYGUCXi9AEtZN9BcBBDIIsD8xLBAAAGvAl7nJwIsryOGuhCISIAAK6LOolQEUibg9QIsZd1AcxFAgACLMYAAAhEJeL1+IsCKaBBRKgJeBQiwvPYMdSGAgNcLMHoGAQQQYH5iDCCAgFcBr/MTAZbXEUNdCEQkQIAVUWdRKgIpE/B6AZaybqC5CCCQRYD5iWGBAAJeBbzOTwRYXkcMdSEQkQABVkSdRakIpEzA6wVYyrqB5iKAAAEWYwABBCIS8Hr9RIAV0SCiVAS8ChBgee0Z6kIAAa8XYPQMAgggwPzEGEAAAa8CXucnAiyvI4a6EIhIgAAros6iVARSJuD1Aixl3UBzEUAgiwDzE8MCAQS8CnidnwiwvI4Y6kIgIgECrIg6i1IRSJmA1wuwlHUDzUUAAQIsxgACCEQk4PX6iQArokFEqQh4FSDA8toz1IUAAl4vwOgZBBBAgPmJMYAAAl4FvM5PBFheRwx1IRCRAAFWRJ1FqQikTMDrBVjKuoHmIoBAFgHmJ4YFAgh4FfA6PxFgeR0x1IVARAIEWBF1FqUikDIBrxdgKesGmosAAgRYjAEEEIhIwOv1EwFWRIOIUhHwKkCA5bVnqAsBBLxegNEzCCCAAPMTYwABBLwKeJ2fCLC8jhjqQiAiAQKsiDqLUhFImYDXC7CUdQPNRQCBLALMTwwLBBDwKuB1fiLA8jpiqAuBiAQIsCLqLEpFIGUCXi/AUtYNNBcBBAiwGAMIIBCRgNfrJwKsiAYRpSLgVaDrRf9mDfY72mt51IUAAggggAACCCCAAAIIIJBFoGWzOtbvmAZ29gkNin9KgMVQQQCBWitAgFVru5aGIYAAAggggAACCCCAQAoEzjy+gY34TcPQUgKsFHR4bW7izp07bdq0aXbdddfZ3LlzbeLEiVmbq4F+6qmn2tatW+3kk0+2e+65x9q0abPbe5PjLViwwJ544gnr0qVLwfk+/fRTO+uss+yDDz6wBx980Dp27FjhcyTHevLJJ/d4jGOPPdZ69uxpI0aMsPbt21f4fMkHv/nmm2C9cOFCe/7556vEqdJFmhkBViEUOQYCCCCAAAIIIIAAAgggUDMCWom1ckJTAqya4eeshRZ45JFHrF+/fnbeeefZvHnzrGnT/z+4M1/Lli2zYcOGhT9q27atPfroo3bMMcfs9r5PPvnEzj777PDnZYVcla2/JgKspGaFZYsWLbKuXbtWqhkEWJXi48MIIIAAAggggAACCCCAAAI5CBBg5YDEW+IReOutt2zQoEHWrFkzW758ubVr165E8d9//71ddtll9thjj1mvXr3slltusdtvv91GjRq1WyPfeOMNGzhwYPjnmmuusXr16hUcoioCLBV53333WevWrXerd8eOHbZp06awSu3++++3M844I6ycatmyZYXbRoBVYTo+iAACCCCAAAIIIIAAAgggkKMAtxDmCMXb4hDYtm2bXXDBBfYv//IvWW/727JlS7hlr3HjxjZ58mQbM2aMde/e3W688UZr0qRJiUYqBBo6dKitWbPG+vbtWyUA1R1gJY34/PPPwy2EL7/8cpkr0HJtMAFWrlK8DwEEEEAAAQQQQAABBBBAIF8Brbwa+KsGNvg4NnHP1473OxdQGDVp0qSs+2C98MILdsopp9iFF15oF198sY0ePdoUapVerZWs1HrxxRfDSqWDDz64uNUff/yxLV682B566CF77bXXwiov7Sk1btw469Spk9WpU6f4vUlApb2mLr/8cpsxY4Y98MAD1qFDB7viiivs17/+dZl7YP35z38OdWpV2dKlS61bt257lE/OpTeVtQIrOUBZoVN5gVqywu2AAw4oPkd5AZaOKcOVK1fa+vXr9+il+nQ8BZAyXrdune29995hXy3dFtqnTx9r1KhRhUZgUVFR+NzGjRsr9Hk+hAACCFSVgNdNSKuqvRwXAQTiEWB+iqevqBSBtAl4nZ/q/Pjjjz+mrTNob8UFkpDqzDPP3G1lVRJuaVWVNnK/9tprw8bvTz31lJ144oklQip9/tBDDy1xjJdeeims2nr99dd3K1BBy8yZM0MoVr9+/fDzJBBq3rx5CF7uvffe8OfJ3lsKtrJt4v7++++HlWR//OMfcwqvMs+VS4Cl42t/rzfffLPECqxCB1gKvLTSS31S+pXNa/v27XbppZfarbfemnUAXHTRRcG49Gq5XEYLAVYuSrwHAQRqQsDrBVhNWHBOBBDwJcD85Ks/qAYBBP5PwOv8RIDFKM1LILlNMAlyDjzwwPD55PZC7W2VPPHv6aefDnthaY+rKVOmFK+eSp5UeOWVVxbvj5WEPs8++6yNHTs2rKjSsb/++mtbvXq1TZ061T777LOw4bs2ks8MlfRkwM6dO9vNN98cNoz/8ssvw8oi/bt0gPXhhx+Gc+YTXuUaYGl106uvvmrXX3992AfsnHPOCTUpYMs8RllPRcxnBZZWqqkda9euDV5aoSavH374IQRaCg7VF5leWnF1+umnh43lFTZqpZry61deecUUXv3Xf/1XhZ8ISYCV118j3owAAtUo4PUCrBoJOBUCCDgVYH5y2jGUhQAC5nV+IsBicOYlkNz+d+edd5YIO5Lw5bDDDjP9bJ999rHNmzebVlopWEn+TCfTxuZXXXVVidVJuqVNt7GNHDkyhCvaKD55KWTRbXta1TR8+HBbsGBB+HmyokkBVrbN4kuveGrRokVxeHXXXXfZb3/72xK3JO4JIvNcuYDptjy1SU8jTF6FXIG1atUqGzBgQAgHtXF+siotOZfCq8GDB4dgL/HS5vIKBnXLpMK1zJf6RKvb5s6daxMnTsyliSXeQ4CVNxkfQACBahLwegFWTc3nNAgg4FiA+clx51AaAikX8Do/EWClfGBWpPnJBuyZodEjjzwSVkZlrrbS6qkJEyaEvZm0R5P2sPr222/D/lgfffRRcaiV/JlubSt9u2FS3yeffBICLK3U0v5Yhx9+eHGApb209Lljjz22RHMyAyOthLrjjjvsueees3zDKx00lwAr2U9KT1ZUeJQZwmUeo7IrsJIQUft9Pfroo2HVWelXYr9hw4ZiL62MU10///nPwx5hCvAq84TEzHM+3e0f7BcN/m9/soqMKz6DAAIIIICAR4G6LVtbk74DrenZIzyWR00RC3j9ghgxKaUjgECBBLzOTwRYBergNB1Gq3sU0mhfqzlz5oT9p7SiSv+UDqCSfbGSsCu5BbFHjx7FtxXqqX0Kp957773i2w9Le2bbzLy8FU3Jz1WvNkbXpvAKmTJvq8u138raxH3Hjh32zDPPhL2lFMRpI/n+/ftb3bp1dzt0efXmegth4vX444/nVP7zzz8fNmpPbp/UHmXJSyu0VK/6U3uGZas7l5MQYOWixHsQQAABBGIWaHrmcGt27tiYm0DtzgS8fkF0xkQ5CCBQAwJe5ycCrBoYDLGfUntL6XY/rYrSaiytNNL/Z3viYLLpu34+a9assEeUnlT48MMPF2/sXl6wI6/KBFi6xVBPMxw6dGhYfaXVWwqxDjrooJy7orynEGqV2bBhw8I+XQrrhgwZstvtieW1M9cAK5fVYJkNSwIs/Zn2ztJKtEWLFoVbPDNfegqhbiHUbaD5vgiw8hXj/QgggAACsQnUadHK2qz819jKpl7HAl6/IDomozQEEKgmAa/zEwFWNQ2A2nQa7UmlJwzOnj07rLhq2rRpWMHTvXv33Z5MmKy40h5Ny5cvD08K1O2GCr6SDeCrYwXWsmXLrFu3bjZ9+vTwpL2y9o4qq5/KC7Bkcv/994d9pFq1apX16YaFDrDKuhUxl7Gm2xC1kb3CPa3k0q2GemmTd+2Hte++++ZymOL3EGDlxcWbEUAAAQQiFCDAirDTnJfs9QuiczbKQwCBahDwOj8RYFVD59fGUyRPGNSG4PXq1Qurm7JtAJ7s16Sn8t19990hHGnTpk1YjdWwYcNAk8seWFu3bg0bj+s2uNJ7YJUV5GQLjN59991Qq25XVIimW+tyeZUXYOkY27dvD7cSai+vbEFQeQFWcmvmIYccEmpr3bp11pVnuXjl0qbkPQrf/uM//sPOP//88CTCbPuJlXc8AqzyhPg5AggggEDsAtxCGHsP+qvf6xdEf1JUhAAC1S3gdX4iwKrukVBLzpc8YfDoo48OT8DTE/eeeOKJrIFQsum7Vj7p1kE95e6ss84qIZHrUwi10it5omF5gVC2n2c+0fCMM84IgVouG5nnEmCpQZs2bQq3D77++ut200032fjx44tvJdy2bZtdcMEF4fbF0nuFqa758+fbRRddZCeddNIeAyydJ/FSqKcN6ps3b17CU5vda18xbeaulWFt27YNm+fr3KtXrzbtQZb5SjZ910bvBFi15C8pzUAAAQQQKIhA2MR94BBrOqjkE3wLcnAOkmoBr18QU90pNB4BBIKA1/mJAIsBWiGBZE8q3Q6oV8eOHUvcFph50GRl0V577RVWW61YscKOPPLIrIHLs88+a2PHjrXLL7883GKoYEWBy9SpU8P+UpkbsFckwNJJv/rqKxs3bpzptkLtBaX9uerU2fMT9HINsDKDKD3tT+HREUccEdq6c+fOsNG9bl/s3bt3uN2yQ4cOpmBLt1dqVZraePzxx5cbYGnVmerW7X8KzHTcQw891Hbt2mX/+Z//aVdffXVwU2ioVWFaJbdq1SobMGBACBmvv/768PRCrYLTyjGdXwGXnkyoPbL222+/vMZFUVFReP/GjRvz+hxvRgABBKpawOsFWFW3m+MjgIB/AeYn/31EhQikVcDr/ESAldYRWYB2a/WS9nzSS6uqMm8LzDx8sun7ypUrw6qgW265JTwNsPTrpZdesjFjxoTVS6Vfer/CGJ1PK770qmiApc9qc3mtAmvRokWJkKksllwDLH1eG6WPGjUqBEgXXnhh2CusSZMm4dBaofW73/2ueM+p5HzaZF6hklZW6bWnWwiTz2hS0YquZP+q0rXLWk+JTPazyrzFMVs7VYNuCdVeYfm+CLDyFeP9CCBQXQJeL8Cqq/2cBwEE/AowP/ntGypDIO0CXucnAqy0j8xKtF+D+tRTTzXtT6XN2UvfFpgcOtn0fdq0aVn3ycosQeGPQhztc/Xaa6+Fpwf27NkzrJjq1KlTiZVSlQmwduzYEQI31VQ6ZMpGkk+Apc8/88wzYa+tv/3tb6bgrlevXsWH1T5cul1QK6K04kr7ZU2aNCk8FVGfyTXA0vtUl1Z56Rx6EqKCPq2w0uosPVWwUaNGJZrz3XffmfYjW7Jkib344ovh/Fo9p9spR4wYYe3bt6/QiCDAqhAbH0IAgWoQ8HoBVg1N5xQIIOBcgPnJeQdRHgIpFvA6PxFgpXhQ0nQECiVAgFUoSY6DAAKFFvB6AVbodnI8BBCIT4D5Kb4+o2IE0iLgdX4iwErLCKSdCFShwMsLW1hRh+1VeAYO7U6g4f5W9yejre7BU92VRkEIZAp4vQCjlxBAAAHmJ8YAAgh4FfA6PxFgeR0x1IVARAIEWBF1VoFLrdv+Mqt76DUFPiqHQ6BwAl4vwArXQo6EAAKxCjA/xdpz1I1A7RfwOj8RYNX+sUcLEahyAQKsKif2e4KG+1n9X7/vtz4qS72A1wuw1HcMAAgg4PYx9XQNAggg4PX6iQCLsYkAApUWIMCqNGG8ByDAirfvUlK51wuwlPDTTAQQ2IMA8xPDAwEEvAp4nZ8IsLyOGOpCICIBAqyIOqvApXILYYFBOVzBBbxegBW8oRwQAQSiE2B+iq7LKBiB1Ah4nZ8IsFIzBGkoAlUnQIBVdbZuj6xN3H82weq2u8RtiRSGgAS8XoDROwgggADzE2MAAQS8CnidnwiwvI4Y6kIgIoGioqJQ7caNGyOqmlIRQCANAl4vwNJgTxsRQGDPAsxPjBAEEPAq4HV+IsDyOmKoC4GIBAiwIuosSkUgZQJeL8BS1g00FwEEsggwPzEsEEDAq4DX+YkAy+uIoS4EIhIgwIqosygVgZQJeL0AS1k30FwEECDAYgwggEBEAl6vnwiwIhpElIqAVwECLK89Q10IIOD1AoyeQQABBJifGAMIIOBVwOv8RIDldcRQFwIRCRBgRdRZlIpAygS8XoClrBtoLgIIZBFgfmJYIICAVwGv8xMBltcRQ10IRCRAgBVRZ1EqAikT8HoBlrJuoLkIIECAxRhAAIGIBLxePxFgRTSIKBUBrwIEWF57hroQQMDrBRg9gwACCDA/MQYQQMCrgNf5iQDL64ihLgQiEiDAiqizKBWBlAl4vQBLWTfQXAQQyCLA/MSwQAABrwJe5ycCLK8jhroQiEiAACuizqJUBFIm4PUCLGXdQHMRQIAAizGAAAIRCXi9fiLAimgQUSoCXgUIsLz2DHUhgIDXCzB6BgEEEGB+YgwggIBXAa/zEwGW1xFDXQhEJECAFVFnUSoCKRPwegGWsm6guQggkEWA+YlhgQACXgW8zk8EWF5HDHUhEJEAAVZEnUWpCKRMwOsFWMq6geYigAABFmMAAQQiEvB6/USAFdEgolQEvAoQYHntGepCAAGvF2D0DAIIIMD8xBhAAAGvAl7nJwIsryOGuhCISIAAK6LOolQEUibg9QIsZd1AcxFAIIsA8xPDAgEEvAp4nZ8IsLyOGOpCICIBAqyIOotSEUiZgNcLsJR1A81FAAECLMYAAghEJOD1+okAK6JBRKkIeBUgwPLaM9SFAAJeL8DoGQQQQID5iTGAAAJeBbzOTwRYXkcMdSEQkQABVkSdRakIpEzA6wVYyrqB5iKAQBYB5ieGBQIIeBXwOj8RYHkdMdSFQEQCBFgRdRalIpAyAa8XYCnrBpqLAAIEWIwBBBCISMDr9RMBVkSDiFIR8CpAgOW1Z6gLAQS8XoDRMwgggADzE2MAAQS8CnidnwiwvI4Y6kIgIgECrIg6i1IRSJmA1wuwlHUDzUUAgSwCzE8MCwQQ8CrgdX4iwPI6YqgLgYgECLAi6ixKRSBlAl4vwFLWDTQXAQQIsBgDCCAQkYDX6ycCrIgGEaUi4FWAAMtrz1AXAgh4vQCjZxBAAAHmJ8YAAgh4FfA6PxFgeR0xKa/rxx9/tB07dliDBg1SLhFH87te9G/WYL+j4yjWeZUtm9Wxfsc0sLNPYOw77yrKi0TA6wVYJHyUiQACVSjA/FSFuBwaAQQqJeB1fiLAqlS31syH77vvPhs6dKjde++9dtZZZ+2xiBdeeMFOOOEEGzVqlN14443WpEmTmik6j7N+/PHHNmfOHPv5z39uQ4YMyeOTvt/66aefhv764IMP7MEHH7SOHTu6Kbiy44QAq/BdeebxDWzEbxoW/sAcEYGUCXi9AEtZN9BcBBDIIsD8xLBAAAGvAl7nJwIsryNmD3XV9gArn/bF1H0EWDH1Vs3XqpVYKyc0rflCqACByAW8XoBFzkr5CCBQAAHmpwIgcggEEKgSAa/zEwFWlXR31R40n4CnsitrqrYl2Y+eT/tqor7aeM7KjhNWYBV+VBBgFd6UI6ZTwOsFWDp7g1YjgECmAPMT4wEBBLwKeJ2fCLC8jpg91JVPwFPZYKImePJpX03UVxvPWdlxQoBV+FHBLYSFN+WI6RTwegGWzt6g1QggQIDFGEAAgRgEvF4/EWDFMHpK1ZhPwFNWMJEc4+qrr7YRI0bYLbfcYg8//LC99dZb1rlzZxs+fLgNGzYs655Z3333nT322GN25513mo6vV48ePWz8+PHWrVs3q1u3bomKdeucjr169erw/m3btoX9n37961/bhRdeaJ06dbI6deqEcw8aNMhef/31Ep9XjdOmTSv+M53/2WeftbvuusvWrVtnP/zwg3Xp0sXOO+8869OnjzVq1Gi3Xk1qvu2228JndP4xY8aEz8ydO9euuOIKe/7558NxMl/aj2vx4sX20EMP2WuvvWbt2rWznj172rhx44rrTt6f3CLYvn17u/zyy23GjBn2wAMPWIcOHcLx1d7Se2Al/VDeMCy939muXbtsw4YNoba1a9fa5s2bg738zjnnHGvWrFnWQ7777rs2f/58W7VqlX322Wd28skn22WXXWbffPNNpfZKI8Aqrwdz/7lWXg38VQMbfBybuOeuxjsRKFvA6wUYfYYAAggwPzEGEEDAq4DX+YkAy+uI2UNdhQywFGB8/vnnIQwp/br44ovt2muvLREIffjhhyG8WbFiRdYKZ82aZfpc/fr1w88VSikgS4Ku0h9SILR06dIQvuQSYG3fvt2mTJli8+bNy3r+s88+O2wAv++++xb/fE+fUUjXuHFjW7hw4W4B1ksvvRRCrtKBmg68995728yZM2306NHFbU0CrObNmwczhU56tW3b1h599FFTsFXRAEtBmMIpvfR0Rm3If80114QwsPSrV69etmDBAjvssMNK/Oi5556z888/Pzhnvlq1amWDBw+2W2+9tcKb/RcVFYVDbty4McK/UZSMAAK1WcDrBVhtNqdtCCCQmwDzU25OvAsBBKpfwOv8RIBV/WOh0mcsZIClYk4//XSbPn26HXXUUaaVSgpeFIQPoF0AACAASURBVELttddeIXg55phjioOTK6+8MgQ3CkkUbh199NGm1UDPPPOMXXrppfbRRx+FVUddu3Y1BUdaYbVkyRLT5yZMmGAtW7YM73/77bfDn91///1htZcCl2TVUFnt27lzZ1gtpfNopZVWNf3yl78MK760suif//mfbdGiRaH2zOAtOZ6eajh79mzr3r17qOHJJ5+0Sy65pDjQyVyB9f7775vCMK30Gjt2bFhRdeCBB9rXX38dVpJNnTo1rGC65557rF+/fsEnCbB0XK1iu/nmm4Pdl19+GQIv/TvXpxD++OOPwUYB2e9//3ubNGlScZAoXwVRhx9+eFjl9Zvf/MYaNGhgChe1wkzhloJJhXLy1itpjwImtVn90qJFC9uyZUvoT4VXelX0aZUEWJX+a80BEECgigS8XoBVUXM5LAIIRCTA/BRRZ1EqAikT8Do/EWBFOBALGWApaFFQcvDBBxdL6HayiRMnhgAkc+XPn/70JzvjjDNMK3YUcmlFUeZLt6UNGDAgBC5aHaT3Dxw4MARjutUtCVOSz7zyyit22mmnhVvx1KbWrVuHH5XVvr/+9a82ZMgQa9OmTbh98YADDihx/q+++iqsDnv11VfDCrEjjzwyrC7TCrCXX3451KzwKvP11FNPhRq1kikzwFK9ur1w5MiRIRDKvCVP4ZJqVMCVGb5lBli33357CIMyX/k8hXD9+vXhFs7evXuH0C05f9Ked955J/TbEUccUeIcWp2lYFDhmYI23dqZaZptVV3itmzZMgKsCOcDSkYAgT0LeL0Ao98QQAAB5ifGAAIIeBXwOj8RYHkdMXuoq5ABllYX6ZY73UaX+VIApRVOmXsvPfjgg+FWsySgqlevXqX0klsGdbvf8uXLi2/7K6t9jzzySFjtpFVYCtiyvRTCKPjRbYnaC0p/8U499dSwb5X2+dJKqMxXEggp7EkCrG+//Tas4tKqJAVcJ5544m6n+uSTT0KApZVN2h9Lq6GSgOrFF18Mnzv22GMrFGAl4dUvfvGLECLuv//+xcdJ2qN+0O2aDRs23K023SqoWzIVZOkfrapL2qNja3Vc6VcSPrICq1JDmg8jgIBDAa8XYA6pKAkBBKpZgPmpmsE5HQII5CzgdX4iwMq5C/28sZABVukN0pNWZguwrrvuunArXekNxXOR0cqgL774wrSK6r333jPtL6XNx7Uxum7tUzimjdX1Kqt9yflzOV/SriR0K6udui1RG8Tr2EmApVBL4ZTqzKwr87yZq9SSz5W3wqq8n+v4mzZtst/97nfhVHffffduK6yS9uRikIRRCuTKa08SjPXt2zesOGvSpEkupyh+z9Pd/sF+0aBOXp/x8ua6LVtbk74DrenZI7yURB0IIFBAAa8XYAVsIodCAIFIBZifIu04ykYgBQJe5ycCrAgHXxLwZLtNrXRzcnkKYeYT/vYUYGULtcrj01P8brrpJlOt2jMq2yvXACs5f3nn1M+TwCrzaYvZ2qn3JsfNNYjSZ6oiwNIeVgqdPvjgg7BaLNl7LLO9uT61UJ9JAizt21Xe3lvJajitGktbgJX4Nj1zuDU7d2wuw4v3IIBARAJeL8AiIqRUBBCoIgHmpyqC5bAIIFBpAa/zEwFWpbu2+g+QSyiTVJXcTlb6VsHyjpEtrMo3wEoCmTVr1oR9s44//nj71a9+FTZDT8IZ7SGlVy4rsPI9f3Jc3W7nfQVW8nRH7QuWPJUx28gqr9+yfSaXFWVvvvmm/dM//VPoo7QGWHVatLI2K/+1+v9Cc0YEEKhSAa8XYFXaaA6OAAJRCDA/RdFNFIlAKgW8zk8EWBEOR21IrqcAagP0bPs6ZTZJYYSeYFd636jygpA97YGV7K1Up86ebxlLzjFmzJjwhMDS+08lt63tt99+OQVYFdmDq7w9sPRkQG3WvnLlyrz2wNq6dWvYY0vBU+k9sLSCKtuth2XdQqinNerJinqioVaqaaP6smzz6ftkHHz//fd22WWXhWCqrD29nn766TCmKroHVsy3ECZOBFgRToaUjEAOAl4vwHIonbcggEAtF2B+quUdTPMQiFjA6/xEgBXhoErCEz3lL9uT9ZImKUhROKNVWE888YR16dKluLUVCbDKewph8pRAPW1QYcxtt92220bwSQHaE0ubkOu2vlxvIUzOr2Po6Yh6emHmK3kC38yZM+3hhx+2/v37Fz+F8A9/+EMIqYqKikp85plnnrGhQ4eaTCvyFEI9wVBPRNxnn32KN3HPJ8BSzdpEXwGTPLTZev369csclUnfb9iwIbRHoVPmS09IVD3nn39+OK42u1cYlmzSnu2pigrQ9L477rgj1QEWtxBGOBlSMgI5CHi9AMuhdN6CAAK1XID5qZZ3MM1DIGIBr/MTAVaEgyozpGjXrl0IifR0Pt2mp7Dib3/7mymwuf766+2xxx4z3T44e/Zsa9asWaUCrMyA6PTTT7fp06fbUUcdFY759ttvhyfe3X///WHPq/Hjx9tdd90VArTevXuHMOWwww4rfu+MGTNMTwzUq6wAa/Lkyab3NWrUKLyvdOilwKd79+7WoEGDsBJKgZlWGf32t78NYYxWdumVhHWdO3cOIdEJJ5wQ/lzhlVY+vf766+H/MwMsPV1QG58/++yzwU+b1+vWR+0npScWTp06NezppaBO9nqVt0l76Z8feuihYcWVjj1u3Ljw78w+yjY01fdqj2pT38tHfaHP6VZBrfyaMmWK/fSnPy2xCkx7kWl1lWqXq1bltW3bNgR3Wp13ww03hNOlcQVW2MR94BBrOuicCGcDSkYAgfIEvF6AlVc3P0cAgdovwPxU+/uYFiIQq4DX+YkAK9IRpU3EFQopmNq2bVuZrVDQofftu+++Jd5TkRVYOoCCEK0SUnCT7aUVPgqJFKZl7oFV+r164qBCINWhAOnRRx8t3hdLG8+fcsopxe3S6iAds2HDhiE00molBVTZXgrDFGQdd9xxxT/WCiOFOvPmzdvtI7q9UcfVzzIDLL1RT0rUz5OAK/PDuh1SK71Gjx5dvGIq3wBLxxs0aFDW45cuNDNYUt+r3xUgZnsp2FIopWAr81bE5AmHWr2V+dL7NU4UhlU0wEpWtm3cuDHSv1GUjQACtVXA6wVYbfWmXQggkLsA81PuVrwTAQSqV8Dr/ESAVb3joKBn02ocbb69fPlyW7t2rWl/JL0UDinAOfPMM61r167FK5gyT17RAEvH+O6778LKLt2qprBJL92eqNVWffr0KXE+BV4333xz2CdKT7pTbbplT/tHaZWQVkwpENOxRowYEY6llVaLFy8OP9NntNH7/Pnzi/fQ0vm1MkorvNatWxdCrV/+8pdhE3Ido3RYl1mzwi19RnUonNLT+RSkLVy4cLcAS59T/apF9b/22mth1VPPnj3DiindwpgZEFVXgKW6du3aZQqiVJv6fvPmzaFNWu2m2tq3b591rCXtWbJkiW3ZssVOPvnkEAgqFNPKNAKsgv4V5WAIIOBAwOsFmAMaSkAAgRoWYH6q4Q7g9AggUKaA1/mJAItBm2oB3RI4YcIEW79+fdhTqvS+WqnGyaPxrMDKA4u3IoBAtQp4vQCrVgROhgACLgWYn1x2C0UhgICZeZ2fCLAYnrVaQCu4dJueNpbXqjPtY5X5euONN2zw4MG2//77Z/15rcYpYOMIsAqIyaEQQKCgAl4vwAraSA6GAAJRCjA/RdltFI1AKgS8zk8EWKkYfultpDY2122FyeblF110UQixdu7cGW4J1O2DTz31VNjPShu616tXL71YlWj5ywtbWFGH7RU7QuN2VvfAYVb34GkV+zyfQgABBPYg4PUCjE5DAAEEmJ8YAwgg4FXA6/xEgOV1xFBXwQR0e+CwYcPCPlHZXmVtdF+wAlJwoEoFWP/rU/en46zu381NgRZNRACB6hTwegFWnQacCwEEfAowP/nsF6pCAAFuIWQMIFCjAu+++27YTP7xxx8PG8PrKYk9evSwIUOG2D/+4z9m3ei+RguO7OSFCLCscTur3+UvkbWcchFAwLsAXxC99xD1IZBeAean9PY9LUfAu4DX+YkVWN5HDvUhEIFAYQKsn1n9Lm9H0FpKRACBmAS8XoDFZEitCCBQNQLMT1XjylERQKDyAl7nJwKsyvctR0Ag9QKFCLC0B1bdQ65IvSUACCBQWAGvF2CFbSVHQwCBGAWYn2LsNWpGIB0CXucnAqx0jD9aiUCVClQqwGr8M6vbdhjhVZX2EAdHIL0CXi/A0tsjtBwBBBIB5ifGAgIIeBXwOj8RYHkdMdSFQEQCRUVFodqNGzdGVDWlIoBAGgS8XoClwZ42IoDAngWYnxghCCDgVcDr/ESA5XXEUBcCEQkQYEXUWZSKQMoEvF6ApawbaC4CCGQRYH5iWCCAgFcBr/MTAZbXEUNdCEQkQIAVUWdRKgIpE/B6AZaybqC5CCBAgMUYQACBiAS8Xj8RYEU0iCgVAa8CBFhee4a6EEDA6wUYPYMAAggwPzEGEEDAq4DX+YkAy+uIoS4EIhIgwIqosygVgZQJeL0AS1k30FwEEMgiwPzEsEAAAa8CXucnAiyvI4a6EIhIgAAros6iVARSJuD1Aixl3UBzEUCAAIsxgAACEQl4vX4iwIpoEFEqAl4FCLC89gx1IYCA1wswegYBBBBgfmIMIICAVwGv8xMBltcRQ10IRCRAgBVRZ1EqAikT8HoBlrJuoLkIIJBFgPmJYYEAAl4FvM5PBFheRwx1IRCRAAFWRJ1FqQikTMDrBVjKuoHmIoAAARZjAAEEIhLwev1EgBXRIKJUBLwKEGB57RnqQgABrxdg9AwCCCDA/MQYQAABrwJe5ycCLK8jhroQiEiAACuizqJUBFIm4PUCLGXdQHMRQCCLAPMTwwIBBLwKeJ2fCLC8jhjqQiAiAQKsiDqLUhFImYDXC7CUdQPNRQABAizGAAIIRCTg9fqJACuiQUSpCHgVIMDy2jPUhQACXi/A6BkEEECA+YkxgAACXgW8zk8EWF5HDHUhEJEAAVZEnUWpCKRMwOsFWMq6geYigEAWAeYnhgUCCHgV8Do/EWB5HTHUhUBEAgRYEXUWpSKQMgGvF2Ap6waaiwACBFiMAQQQiEjA6/UTAVZEg4hSEfAqQIDltWeoCwEEvF6A0TMIIIAA8xNjAAEEvAp4nZ8IsLyOGOpCICIBAqyIOotSEUiZgNcLsJR1A81FAIEsAsxPDAsEEPAq4HV+IsDyOmKoCwEEEEAAAQQQQAABBBBAAAEEEEAgCBBgMRAQQAABBBBAAAEEEEAAAQQQQAABBFwLEGC57h6KQwABBBBAAAEEEEAAAQQQQAABBBAgwGIMIIAAAggggAACCCCAAAIIIIAAAgi4FiDAct09FIcAAggggAACCCCAAAIIIIAAAgggQIDFGEAAAQQQQAABBBBAAAEEEEAA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DwKfDjjz/aG2+8YfPmzbM1a9bYZ599Zj169LAxY8ZYnz59rFGjRj4LpyoEEIhaQPPO4MGDbcqUKXbWWWeV2ZaPP/7YFi9ebEuWLLG33nrLOnbsaMOHD7cRI0bYvvvum/Vzu3btsvXr19v8+fNt3bp14T2a18aPH2/dunWzunXrRm1H8QggUFiBZM647bbbwpyhayHNNb1797Zx48ZZ+/bts55w+/bttmzZMlu6dKlt2LDB2rVrZ/379w9zTVmfYX4qbN9xNARqu4C+q7355pt2xx132KpVq2zz5s3WuXNnGzp0qA0ZMsRat25dsGuh6v5eSIBV20cv7UOgwAKapB588EG74IILwsVa6dfYsWNt9uzZ1qxZswKfmcMhgECaBT788EMbNWpUCM3vvffeMgMsBVYKql544YXduHTxdvfdd9sRRxxR4mc7duywG2+80a655hrbtm3bbp+bNWuWXXzxxVa/fv00dwFtRwCB/xX47rvvwrXOFVdckdVEoZQCKoXfmS/NYwq3VqxYsdvnyvoM8xPDDgEE8hEo77taly5dwi/5FLhnvioy15R3rqr4XkiAlc9o4L0IIBBWMwwaNMi++OILmzFjhg0YMCCsuHr11VfDFzx9aVy0aJGdd955VqdOHcQQQACBSgvoN4cKzR9//PFwrLICrG+++cYmTpxoCxcutMmTJ9ukSZOsbdu2tnXr1jBf3XrrrXbOOefYzTffbM2bNy+u67nnngsru/bbb7/wpbR79+7hZ08++WSY17Zs2WIrV660Xr16VbotHAABBOIXUJB+9tln2yGHHGIKuDVnNGjQIMwVN910k91www2mL4maq5JVVTt37gzzy+WXXx5WQGhOOvjgg0NorhXt119/vRUVFdk999xjBx10EPNT/MOEFiBQIwKlv6udfvrpYWGBroXmzp0b5ietSl+wYEGJBQcVuRaqie+FBFg1Mqw4KQJxCihl1yoFfaHTBZqWu2eGVMntPbrw0vJ4fXHkhQACCFRUQKscHn74Ybv66qvDF8MmTZrYRx99VGaA9corr9hpp51mJ5xwQgixWrZsWXzqr776Kqx8WL16dfhHtwfqpXNceumlYWWWvjj269evRLlPPfWUDRw4MIT1pS/2KtouPocAAvEK6BbACy+8MATcCqiSwDtpkX6uIF237jzwwAPhl356/fWvfw3BlVZyZgZb+plWPlx55ZU2c+ZMu/POO8MqUuaneMcIlSNQkwK6/hk9erTNmTMnzEWZ39V0DTVy5EjbtGlT+MVcp06dKjzX1NT3QgKsmhxdnBuByAQ+//zz8BvH//7v/y4x6SXNyPwi+MQTT4TfPvJCAAEEKiLw7bff2mWXXRZWJmiZuy7EtNLzqquuKjPAuu6668Lqhttvvz3cblj6pX0gFETpVkHto6WLur/85S9h9dXee+9t9913nx144IElPqZ5T18m33nnnXD7dOkl9xVpG59BAIF4BbQi9MwzzyyeM7LtJaNf4g0bNiyE79OmTQuN1fyhueb3v/99mIPq1atXAiEJ4Pv27Rt+WajAnvkp3nFC5Qh4FMhcqf78888Xf1eryFxTU98LCbA8jixqQsCpQLJM9Cc/+UlYqZC5uiEpOUn9y/oC6bRplIUAAs4EdJGl2wC1klNhlDZf15c+7TmT7RbC5KJs+fLlplVTxx577G4t0ipRrabSz2655ZbwBVS3PWvFlvZpUEjWuHHjEp/TbT/6AqpwTMc98cQTnUlRDgIIeBNIAizdrqMVEHol81fmqqzMurXKNHk4RRKmMz9561nqQSBugffffz8sRtCiA10vae89vSoy19TU90ICrLjHINUjUK0CyeSmL5PJbwdLF6CLLj3hIvO3jtVaJCdDAIFaIaCl6bqtRvvKJK89BViffvpp+PL3wQcflLlSKrnYOuCAA8JqK62cyGXO2tN5awU2jUAAgYIJJLcY6vbnZDV6WaseMk+abQ5jfipYt3AgBFItoOsp3TaoX8Y99thjYaW6bmlObi+syFxTU98LCbBSPZRpPAL5CeQyUSXvIcDKz5Z3I4BA+QKVDbCSL4g6Uz4BVnJht6enH5ZfPe9AAIE0CCT75mnj5OSBEbkEWMl7Xn755eIQPpcvlcxPaRhVtBGBigskc4SOoBVX8+fPtz59+ljdunWLD1qRuaamvhcSYFV8LPBJBFInkM9EpX1oFGKV3uMhdWg0GAEECiZQqADr+++/D0vnk5VY5a0aTS7sMjdXLlijOBACCNQagX//938PT0zVSw+GOOKII8J/5xNg6UlgDz30kB111FE5rRBlfqo1w4eGIFAlAnrC6dq1a8M89Mc//jGsbJ86dWrY6F177emVT4CVXAvV1PdCAqwqGSYcFIHaKZDPRMUKrNo5BmgVAjUpUKgAK7lYy/UWQlY41GSvc24E4hB46aWXbMyYMfbFF1/Y0qVLrVu3bsWF5xNgsQIrjv6mSgRiFHjvvffCw260l3HmE+XzCbCS1eg19b2QACvGkUfNCNSQgC6qevXqFZ6+wx5YNdQJnBaBFAvsKcBKnoaji7OynhaYbQ+s5Mlgewrd2QMrxYOOpiNQjsCuXbtM+11dcskl1qJFC7vtttvsuOOOK/EpPVX14osvtltvvdUyn/yV+aZse2AxPzH8EECg0ALJtZAexpU8MKIic01NfS8kwCr0iOB4CNRigXyeNqHfPp5zzjm1WIOmIYBAdQsU6imEWhkxb948a9q0aV5P3lm/fr117dq1upvN+RBAwKmAnuSluWTGjBkhtNJ/H3744VmrzfUphPXr1w+3OOvJq/k8GYz5yekgoSwEnAl8/fXXNmHCBHv11VeLf+FXkbmmpr4XEmA5G1CUg4BngS+//NLOO+88+/Of/5x1hYMu5C699NKw70Py5B3P7aE2BBCIS6C8lVBaGTpp0iQra7P1VatW2YABA8Lj7KdMmRKevrN58+awqrR58+ZhSX2bNm1KoGhl14gRI+ydd94pc2VXXIpUiwAChRDYtm1bmEe0UfvIkSNt1qxZ1qpVqzIP/cgjj1i/fv1KzD+Zb37llVfstNNOs759+xavcmd+KkRPcQwE0iOQudpTD5Q48cQTd2t8tu9zFZlraup7IQFWesYzLUWg0gJ6rP21115r06ZNK3HfdHLgN954wwYPHmwHHXSQLVu2zNq2bVvpc3IABBBAIBEoL8DSbxBPOeUUO/nkk23hwoWm5fHJ66uvvrJx48bZ6tWrwz89evQIP0r2ptGKBwVY+oKZ+UqeKKbga8GCBdasWTM6BAEEUi6wffv28As73RI4ffr08N/JZshl0SSrFfbaa68Qsrdv3774rXrE/ZVXXmkzZ860zIdFMD+lfKDRfAQqILB48eKw4GDUqFFZt3xJrmt69uxpeq+ulSoy19TU90ICrAoMCj6CQJoFkpBK+8zMmTPH9PSuRo0ahWWo2t9BXyAXLVoUJk6tbuCFAAIIFEqgvAArCakUoGtFxFVXXRWC9K1bt4ZbfPRlU7c2J4+2T+pKLua0ekI/Uwim15NPPhnmtS1bttjKlSvDHoC8EEAg3QI7d+60uXPnhtBKq640R+i2v/JemSFV7969wxfLDh06mFZy6dZDPSmsqKgoBOn6RSDzU3mi/BwBBLIJvPvuu+H7mb6TTZ48OaxM17WQgnf9Ak9PIPzss8/C9zUtPKjMXFMT3wsJsBj3CCCQl4DSdm30p8dEa/Ir/Ro7dqzNnj2bVQp5qfJmBBDIRaC8AEvH0CoH3fKnC7fSr86dO5d4tH3yc32x1JdJHV9fJku/8vmSmks7eA8CCMQr8Kc//cnOOOMM27RpU7mNKL0C4sMPPwwrQVesWLHbZ9u1a7fb0wv1Juancpl5AwIIlBJ47rnn7Pzzzw/XRKVfe++9d1jtOXr06BLhe0Xmmpr4XkiAxXBHAIG8BTRZKXHXbwzXrFkTgizdjqPHR/fp0yesyOKFAAIIFFoglwBL5/z444/DsvglS5aEi7eOHTva8OHDQ7CljZGzvfQkMW2CPH/+fFu3bl14i+a18ePHmzZ9r1u3bqGbw/EQQCBCgeRpXbmUnu0WHq2C0CpRPexmw4YNpuCqf//+Ya7JvK0w8/jMT7lo8x4EEMgU+J//+Z8w1+iW5eRa6KSTTrJzzz3XOnXqlPVOmYrMNdX9vZAAi3GO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UIsFx3D8UhgAACCCCAAAIIIIAAAggggAACCBBgMQYQQAABBBBAAAEEEEAAAQQQQAABBFwLEGC57h6KQwABBBBAAAEEEEAAAQQQQAABBBAgwGIMIIAAAggggAACCCCAAAIIIIAAAgi4FiDAct09FIcAAggggAACCCCAAAIIIIAAAgggQIDFGEAAAQQQQAABBBBAAAEEEEAA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UIsFx3D8UhgAACCCCAAAIIIIAAAggggAACCBBgMQYQQAABBBBAAAEEEEAAAQQQQAABBFwLEGC57h6KQwABBBBAAAEEEEAAAQQQQAABBBAgwGIMIIAAAggggAACCCCAAAIIIIAAAgi4FiDAct09FIcAAggggAACCCCAAAIIIIAAAgggQIDFGEAAAQQQQAABBBBAAAEEEEAA2ca5wwAAARBJREFUAQQQcC1AgOW6eygOAQQQQAABBBBAAAEEEEAAAQQQQIAAizGAAAIIIIAAAggggAACCCCAAAIIIOBagADLdfdQHAIIIIAAAggggAACCCCAAAIIIIAAARZjAAEEEEAAAQQQQAABBBBAAAEEEEDAtQABluvuoTgEEEAAAQQQQAABBBBAAAEEEEAAAQIsxgACCCCAAAIIIIAAAggggAACCCCAgGsBAizX3UNxCCCAAAIIIIAAAggggAACCCCAAAIEWIwBBBBAAAEEEEAAAQQQQAABBBBAAAHXAgRYrruH4hBAAAEEEEAAAQQQQAABBBBAAAEECLAYAwgggAACCCCAAAIIIIAAAggggAACrgX+H/BUBRqBJfEU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15041514" cy="150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Google Shape;353;p14">
            <a:extLst>
              <a:ext uri="{FF2B5EF4-FFF2-40B4-BE49-F238E27FC236}">
                <a16:creationId xmlns:a16="http://schemas.microsoft.com/office/drawing/2014/main" id="{01A5FE6D-0604-2BD8-6B05-2E575665F9B2}"/>
              </a:ext>
            </a:extLst>
          </p:cNvPr>
          <p:cNvSpPr txBox="1">
            <a:spLocks/>
          </p:cNvSpPr>
          <p:nvPr/>
        </p:nvSpPr>
        <p:spPr>
          <a:xfrm>
            <a:off x="1231746" y="824991"/>
            <a:ext cx="16430839" cy="216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en-US" sz="4800" b="1" spc="-63" dirty="0">
                <a:solidFill>
                  <a:srgbClr val="002060"/>
                </a:solidFill>
                <a:latin typeface="Source Sans Pro" panose="020B0604020202020204" charset="0"/>
              </a:rPr>
              <a:t>Conclusion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63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</a:rPr>
              <a:t>What is the impact of Omnibus Law on the content of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63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ource Sans Pro" panose="020B0604020202020204" charset="0"/>
                <a:ea typeface="+mn-ea"/>
                <a:cs typeface="+mn-cs"/>
              </a:rPr>
              <a:t>Collective Bargaining Agreement in Indonesia?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4A243B9C-6742-0322-B186-717CAAB08EFB}"/>
              </a:ext>
            </a:extLst>
          </p:cNvPr>
          <p:cNvSpPr/>
          <p:nvPr/>
        </p:nvSpPr>
        <p:spPr>
          <a:xfrm rot="16200000" flipV="1">
            <a:off x="-60164" y="749875"/>
            <a:ext cx="1110455" cy="906105"/>
          </a:xfrm>
          <a:prstGeom prst="triangle">
            <a:avLst>
              <a:gd name="adj" fmla="val 4935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28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3" name="Freeform 60">
            <a:extLst>
              <a:ext uri="{FF2B5EF4-FFF2-40B4-BE49-F238E27FC236}">
                <a16:creationId xmlns:a16="http://schemas.microsoft.com/office/drawing/2014/main" id="{02EE1536-A2AE-F115-E56D-5C390902CC63}"/>
              </a:ext>
            </a:extLst>
          </p:cNvPr>
          <p:cNvSpPr/>
          <p:nvPr/>
        </p:nvSpPr>
        <p:spPr>
          <a:xfrm>
            <a:off x="12716734" y="990599"/>
            <a:ext cx="5229481" cy="8509510"/>
          </a:xfrm>
          <a:custGeom>
            <a:avLst/>
            <a:gdLst/>
            <a:ahLst/>
            <a:cxnLst/>
            <a:rect l="l" t="t" r="r" b="b"/>
            <a:pathLst>
              <a:path w="5215588" h="8486904">
                <a:moveTo>
                  <a:pt x="0" y="0"/>
                </a:moveTo>
                <a:lnTo>
                  <a:pt x="5215588" y="0"/>
                </a:lnTo>
                <a:lnTo>
                  <a:pt x="5215588" y="8486904"/>
                </a:lnTo>
                <a:lnTo>
                  <a:pt x="0" y="84869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0FEC734-8797-6679-FAC2-68EDDC1360C4}"/>
              </a:ext>
            </a:extLst>
          </p:cNvPr>
          <p:cNvSpPr/>
          <p:nvPr/>
        </p:nvSpPr>
        <p:spPr>
          <a:xfrm rot="7943305" flipV="1">
            <a:off x="481146" y="3303215"/>
            <a:ext cx="1021723" cy="515599"/>
          </a:xfrm>
          <a:prstGeom prst="triangle">
            <a:avLst>
              <a:gd name="adj" fmla="val 4614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28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55B81635-750C-1621-4CB2-E78E9CA472A3}"/>
              </a:ext>
            </a:extLst>
          </p:cNvPr>
          <p:cNvSpPr/>
          <p:nvPr/>
        </p:nvSpPr>
        <p:spPr>
          <a:xfrm rot="18599406" flipV="1">
            <a:off x="13246431" y="8928273"/>
            <a:ext cx="1021723" cy="515599"/>
          </a:xfrm>
          <a:prstGeom prst="triangle">
            <a:avLst>
              <a:gd name="adj" fmla="val 4614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2800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1803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5992</TotalTime>
  <Words>1295</Words>
  <Application>Microsoft Office PowerPoint</Application>
  <PresentationFormat>Aangepast</PresentationFormat>
  <Paragraphs>104</Paragraphs>
  <Slides>10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Source Sans Pro</vt:lpstr>
      <vt:lpstr>Calibri</vt:lpstr>
      <vt:lpstr>Raleway SemiBold</vt:lpstr>
      <vt:lpstr>Calibri Light</vt:lpstr>
      <vt:lpstr>Office Theme</vt:lpstr>
      <vt:lpstr>   Collective Bargaining  After Labor Law Reform in Indonesia   A National-Level Analysis on the WageIndicator  Collective Bargaining Agreement Database    Prepared for “8th Conference of the Regulating for Decent Work Network” on Ensuring decent work in times of uncertainty 10-12 July 2023    Nadia Pralitasari WageIndicator Foundation  The authors acknowledge gratefully the Laudes Foundation for funding improving working conditions in Indonesia, see https://wageindicator.org/about/projects/makin-terang-improving-work-and-worker-representation-in-indonesia.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Worker Driven Social Rsponsibility: An Introduction to The Data Academy Program</dc:title>
  <dc:creator>Norma Hamid</dc:creator>
  <cp:lastModifiedBy>Fiona Dragstra</cp:lastModifiedBy>
  <cp:revision>135</cp:revision>
  <dcterms:created xsi:type="dcterms:W3CDTF">2006-08-16T00:00:00Z</dcterms:created>
  <dcterms:modified xsi:type="dcterms:W3CDTF">2023-10-09T08:45:04Z</dcterms:modified>
  <dc:identifier>DAEtqm9DLYU</dc:identifier>
</cp:coreProperties>
</file>