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7"/>
  </p:notesMasterIdLst>
  <p:sldIdLst>
    <p:sldId id="256" r:id="rId2"/>
    <p:sldId id="257" r:id="rId3"/>
    <p:sldId id="291" r:id="rId4"/>
    <p:sldId id="285" r:id="rId5"/>
    <p:sldId id="287" r:id="rId6"/>
    <p:sldId id="262" r:id="rId7"/>
    <p:sldId id="314" r:id="rId8"/>
    <p:sldId id="279" r:id="rId9"/>
    <p:sldId id="312" r:id="rId10"/>
    <p:sldId id="293" r:id="rId11"/>
    <p:sldId id="296" r:id="rId12"/>
    <p:sldId id="315" r:id="rId13"/>
    <p:sldId id="297" r:id="rId14"/>
    <p:sldId id="316" r:id="rId15"/>
    <p:sldId id="298" r:id="rId16"/>
    <p:sldId id="317" r:id="rId17"/>
    <p:sldId id="303" r:id="rId18"/>
    <p:sldId id="302" r:id="rId19"/>
    <p:sldId id="319" r:id="rId20"/>
    <p:sldId id="304" r:id="rId21"/>
    <p:sldId id="320" r:id="rId22"/>
    <p:sldId id="308" r:id="rId23"/>
    <p:sldId id="309" r:id="rId24"/>
    <p:sldId id="321" r:id="rId25"/>
    <p:sldId id="311" r:id="rId26"/>
  </p:sldIdLst>
  <p:sldSz cx="9144000" cy="5143500" type="screen16x9"/>
  <p:notesSz cx="6858000" cy="9144000"/>
  <p:embeddedFontLst>
    <p:embeddedFont>
      <p:font typeface="Georgia" panose="02040502050405020303" pitchFamily="18" charset="0"/>
      <p:regular r:id="rId28"/>
      <p:bold r:id="rId29"/>
      <p:italic r:id="rId30"/>
      <p:boldItalic r:id="rId31"/>
    </p:embeddedFont>
    <p:embeddedFont>
      <p:font typeface="Roboto Slab" panose="020B0604020202020204" charset="0"/>
      <p:regular r:id="rId32"/>
      <p:bold r:id="rId33"/>
    </p:embeddedFont>
    <p:embeddedFont>
      <p:font typeface="Source Sans Pro" panose="020B0503030403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ya Waheed" initials="ZW" lastIdx="1" clrIdx="0">
    <p:extLst>
      <p:ext uri="{19B8F6BF-5375-455C-9EA6-DF929625EA0E}">
        <p15:presenceInfo xmlns:p15="http://schemas.microsoft.com/office/powerpoint/2012/main" userId="3b6b344b9e0dec2f" providerId="Windows Live"/>
      </p:ext>
    </p:extLst>
  </p:cmAuthor>
  <p:cmAuthor id="2" name="Asghar Jameel" initials="AJ" lastIdx="1" clrIdx="1">
    <p:extLst>
      <p:ext uri="{19B8F6BF-5375-455C-9EA6-DF929625EA0E}">
        <p15:presenceInfo xmlns:p15="http://schemas.microsoft.com/office/powerpoint/2012/main" userId="S::asghar.jameel@veon.com::9d718693-f020-4173-be84-3811e691f2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266"/>
    <a:srgbClr val="138D8D"/>
    <a:srgbClr val="065657"/>
    <a:srgbClr val="1D8C5E"/>
    <a:srgbClr val="EDAC2B"/>
    <a:srgbClr val="7E4936"/>
    <a:srgbClr val="D53B2C"/>
    <a:srgbClr val="CD2C52"/>
    <a:srgbClr val="A8272A"/>
    <a:srgbClr val="8A23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EBA8BF-6125-43DA-86DF-44DF208B141B}">
  <a:tblStyle styleId="{0AEBA8BF-6125-43DA-86DF-44DF208B141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3902" autoAdjust="0"/>
  </p:normalViewPr>
  <p:slideViewPr>
    <p:cSldViewPr snapToGrid="0">
      <p:cViewPr varScale="1">
        <p:scale>
          <a:sx n="92" d="100"/>
          <a:sy n="92"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AFBDFD-D424-D346-A936-1BB71FB60FC2}"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E34ED988-5525-004A-929F-DC4C9E3375A4}">
      <dgm:prSet phldrT="[Text]"/>
      <dgm:spPr>
        <a:solidFill>
          <a:srgbClr val="002060"/>
        </a:solidFill>
      </dgm:spPr>
      <dgm:t>
        <a:bodyPr/>
        <a:lstStyle/>
        <a:p>
          <a:pPr>
            <a:buClr>
              <a:schemeClr val="dk1"/>
            </a:buClr>
            <a:buSzPts val="1100"/>
            <a:buFont typeface="Arial" panose="020B0604020202020204" pitchFamily="34" charset="0"/>
            <a:buChar char="•"/>
          </a:pPr>
          <a:r>
            <a:rPr lang="en-US" dirty="0">
              <a:solidFill>
                <a:schemeClr val="bg1"/>
              </a:solidFill>
              <a:latin typeface="Georgia"/>
              <a:ea typeface="Georgia"/>
              <a:cs typeface="Georgia"/>
              <a:sym typeface="Georgia"/>
            </a:rPr>
            <a:t>Repository of best practices on </a:t>
          </a:r>
          <a:r>
            <a:rPr lang="en-US" dirty="0" err="1">
              <a:solidFill>
                <a:schemeClr val="bg1"/>
              </a:solidFill>
              <a:latin typeface="Georgia"/>
              <a:ea typeface="Georgia"/>
              <a:cs typeface="Georgia"/>
              <a:sym typeface="Georgia"/>
            </a:rPr>
            <a:t>labour</a:t>
          </a:r>
          <a:r>
            <a:rPr lang="en-US" dirty="0">
              <a:solidFill>
                <a:schemeClr val="bg1"/>
              </a:solidFill>
              <a:latin typeface="Georgia"/>
              <a:ea typeface="Georgia"/>
              <a:cs typeface="Georgia"/>
              <a:sym typeface="Georgia"/>
            </a:rPr>
            <a:t> legislation at the global level</a:t>
          </a:r>
          <a:endParaRPr lang="en-GB" dirty="0">
            <a:solidFill>
              <a:schemeClr val="bg1"/>
            </a:solidFill>
          </a:endParaRPr>
        </a:p>
      </dgm:t>
    </dgm:pt>
    <dgm:pt modelId="{0BEF21D2-E3B3-B541-A575-7F4E2A3F2AE7}" type="parTrans" cxnId="{6FDDC1C4-79C2-824B-BA71-7E4145A8EBF4}">
      <dgm:prSet/>
      <dgm:spPr/>
      <dgm:t>
        <a:bodyPr/>
        <a:lstStyle/>
        <a:p>
          <a:endParaRPr lang="en-GB"/>
        </a:p>
      </dgm:t>
    </dgm:pt>
    <dgm:pt modelId="{0C261EB5-9403-0340-9700-6666B90F36AD}" type="sibTrans" cxnId="{6FDDC1C4-79C2-824B-BA71-7E4145A8EBF4}">
      <dgm:prSet/>
      <dgm:spPr>
        <a:ln>
          <a:solidFill>
            <a:srgbClr val="343266"/>
          </a:solidFill>
        </a:ln>
      </dgm:spPr>
      <dgm:t>
        <a:bodyPr/>
        <a:lstStyle/>
        <a:p>
          <a:endParaRPr lang="en-GB"/>
        </a:p>
      </dgm:t>
    </dgm:pt>
    <dgm:pt modelId="{197B0271-BE18-F141-ABD4-01920B238239}">
      <dgm:prSet/>
      <dgm:spPr>
        <a:solidFill>
          <a:srgbClr val="002060"/>
        </a:solidFill>
      </dgm:spPr>
      <dgm:t>
        <a:bodyPr/>
        <a:lstStyle/>
        <a:p>
          <a:r>
            <a:rPr lang="en-US" dirty="0">
              <a:solidFill>
                <a:schemeClr val="bg1"/>
              </a:solidFill>
              <a:latin typeface="Georgia"/>
              <a:ea typeface="Georgia"/>
              <a:cs typeface="Georgia"/>
              <a:sym typeface="Georgia"/>
            </a:rPr>
            <a:t>Can be used to bring much-needed </a:t>
          </a:r>
          <a:r>
            <a:rPr lang="en-US" dirty="0" err="1">
              <a:solidFill>
                <a:schemeClr val="bg1"/>
              </a:solidFill>
              <a:latin typeface="Georgia"/>
              <a:ea typeface="Georgia"/>
              <a:cs typeface="Georgia"/>
              <a:sym typeface="Georgia"/>
            </a:rPr>
            <a:t>labour</a:t>
          </a:r>
          <a:r>
            <a:rPr lang="en-US" dirty="0">
              <a:solidFill>
                <a:schemeClr val="bg1"/>
              </a:solidFill>
              <a:latin typeface="Georgia"/>
              <a:ea typeface="Georgia"/>
              <a:cs typeface="Georgia"/>
              <a:sym typeface="Georgia"/>
            </a:rPr>
            <a:t> legislation reforms in various countries</a:t>
          </a:r>
        </a:p>
      </dgm:t>
    </dgm:pt>
    <dgm:pt modelId="{D3389A02-F9CB-E644-B928-93517BE3C7C5}" type="parTrans" cxnId="{0D6AFAE6-836B-9A43-84FF-402D6E5153F4}">
      <dgm:prSet/>
      <dgm:spPr/>
      <dgm:t>
        <a:bodyPr/>
        <a:lstStyle/>
        <a:p>
          <a:endParaRPr lang="en-GB"/>
        </a:p>
      </dgm:t>
    </dgm:pt>
    <dgm:pt modelId="{74479AFB-E04E-9E4A-B59C-0FA04409E6BD}" type="sibTrans" cxnId="{0D6AFAE6-836B-9A43-84FF-402D6E5153F4}">
      <dgm:prSet/>
      <dgm:spPr/>
      <dgm:t>
        <a:bodyPr/>
        <a:lstStyle/>
        <a:p>
          <a:endParaRPr lang="en-GB"/>
        </a:p>
      </dgm:t>
    </dgm:pt>
    <dgm:pt modelId="{A76E57A1-C867-8748-B2BC-37AB80F7159C}">
      <dgm:prSet/>
      <dgm:spPr>
        <a:solidFill>
          <a:srgbClr val="002060"/>
        </a:solidFill>
      </dgm:spPr>
      <dgm:t>
        <a:bodyPr/>
        <a:lstStyle/>
        <a:p>
          <a:r>
            <a:rPr lang="en-US">
              <a:solidFill>
                <a:schemeClr val="bg1"/>
              </a:solidFill>
              <a:latin typeface="Georgia"/>
              <a:ea typeface="Georgia"/>
              <a:cs typeface="Georgia"/>
              <a:sym typeface="Georgia"/>
            </a:rPr>
            <a:t>Linkage with SDGs</a:t>
          </a:r>
          <a:endParaRPr lang="en-US" dirty="0">
            <a:solidFill>
              <a:schemeClr val="bg1"/>
            </a:solidFill>
            <a:latin typeface="Georgia"/>
            <a:ea typeface="Georgia"/>
            <a:cs typeface="Georgia"/>
            <a:sym typeface="Georgia"/>
          </a:endParaRPr>
        </a:p>
      </dgm:t>
    </dgm:pt>
    <dgm:pt modelId="{DAB5120C-40DF-3F4E-9B58-D0AD8C5ABB99}" type="parTrans" cxnId="{076A5C84-2721-B541-8BD2-7BDF062DDA3A}">
      <dgm:prSet/>
      <dgm:spPr/>
      <dgm:t>
        <a:bodyPr/>
        <a:lstStyle/>
        <a:p>
          <a:endParaRPr lang="en-GB"/>
        </a:p>
      </dgm:t>
    </dgm:pt>
    <dgm:pt modelId="{BBF4E9BB-3829-6B46-8DB2-35EEFD4C9FDD}" type="sibTrans" cxnId="{076A5C84-2721-B541-8BD2-7BDF062DDA3A}">
      <dgm:prSet/>
      <dgm:spPr/>
      <dgm:t>
        <a:bodyPr/>
        <a:lstStyle/>
        <a:p>
          <a:endParaRPr lang="en-GB"/>
        </a:p>
      </dgm:t>
    </dgm:pt>
    <dgm:pt modelId="{7011F6A5-64A9-6146-8814-E27ACF649819}">
      <dgm:prSet/>
      <dgm:spPr>
        <a:solidFill>
          <a:srgbClr val="002060"/>
        </a:solidFill>
      </dgm:spPr>
      <dgm:t>
        <a:bodyPr/>
        <a:lstStyle/>
        <a:p>
          <a:r>
            <a:rPr lang="en-US">
              <a:solidFill>
                <a:schemeClr val="bg1"/>
              </a:solidFill>
              <a:latin typeface="Georgia"/>
              <a:ea typeface="Georgia"/>
              <a:cs typeface="Georgia"/>
              <a:sym typeface="Georgia"/>
            </a:rPr>
            <a:t>Progress on Target 8.8 can be measured fully through this Index</a:t>
          </a:r>
          <a:endParaRPr lang="en-US" dirty="0">
            <a:solidFill>
              <a:schemeClr val="bg1"/>
            </a:solidFill>
            <a:latin typeface="Georgia"/>
            <a:ea typeface="Georgia"/>
            <a:cs typeface="Georgia"/>
            <a:sym typeface="Georgia"/>
          </a:endParaRPr>
        </a:p>
      </dgm:t>
    </dgm:pt>
    <dgm:pt modelId="{237EA25E-6530-914B-830C-C622E548BDF3}" type="parTrans" cxnId="{76B429C5-10C1-D847-8069-8D37E088995C}">
      <dgm:prSet/>
      <dgm:spPr/>
      <dgm:t>
        <a:bodyPr/>
        <a:lstStyle/>
        <a:p>
          <a:endParaRPr lang="en-GB"/>
        </a:p>
      </dgm:t>
    </dgm:pt>
    <dgm:pt modelId="{1BBB72C8-C893-2E43-A90F-40B3D852854D}" type="sibTrans" cxnId="{76B429C5-10C1-D847-8069-8D37E088995C}">
      <dgm:prSet/>
      <dgm:spPr/>
      <dgm:t>
        <a:bodyPr/>
        <a:lstStyle/>
        <a:p>
          <a:endParaRPr lang="en-GB"/>
        </a:p>
      </dgm:t>
    </dgm:pt>
    <dgm:pt modelId="{E015AC8A-422B-8F4B-9E44-B1CDB5FFBFBE}">
      <dgm:prSet/>
      <dgm:spPr>
        <a:solidFill>
          <a:srgbClr val="002060"/>
        </a:solidFill>
      </dgm:spPr>
      <dgm:t>
        <a:bodyPr/>
        <a:lstStyle/>
        <a:p>
          <a:r>
            <a:rPr lang="en-US" dirty="0">
              <a:solidFill>
                <a:schemeClr val="bg1"/>
              </a:solidFill>
              <a:latin typeface="Georgia"/>
              <a:ea typeface="Georgia"/>
              <a:cs typeface="Georgia"/>
              <a:sym typeface="Georgia"/>
            </a:rPr>
            <a:t>Right time to address the protection of all </a:t>
          </a:r>
          <a:r>
            <a:rPr lang="en-US" dirty="0" err="1">
              <a:solidFill>
                <a:schemeClr val="bg1"/>
              </a:solidFill>
              <a:latin typeface="Georgia"/>
              <a:ea typeface="Georgia"/>
              <a:cs typeface="Georgia"/>
              <a:sym typeface="Georgia"/>
            </a:rPr>
            <a:t>labour</a:t>
          </a:r>
          <a:r>
            <a:rPr lang="en-US" dirty="0">
              <a:solidFill>
                <a:schemeClr val="bg1"/>
              </a:solidFill>
              <a:latin typeface="Georgia"/>
              <a:ea typeface="Georgia"/>
              <a:cs typeface="Georgia"/>
              <a:sym typeface="Georgia"/>
            </a:rPr>
            <a:t> rights and measure progress of member countries (COVID-19)</a:t>
          </a:r>
        </a:p>
      </dgm:t>
    </dgm:pt>
    <dgm:pt modelId="{A1CC13A5-3042-3841-8B00-C6A8FEAA0072}" type="parTrans" cxnId="{ACCAC034-AEF7-E24C-B564-A62EA8C8F008}">
      <dgm:prSet/>
      <dgm:spPr/>
      <dgm:t>
        <a:bodyPr/>
        <a:lstStyle/>
        <a:p>
          <a:endParaRPr lang="en-GB"/>
        </a:p>
      </dgm:t>
    </dgm:pt>
    <dgm:pt modelId="{E6474C6E-8BE6-CA4D-ADC8-BB24F0B41ED3}" type="sibTrans" cxnId="{ACCAC034-AEF7-E24C-B564-A62EA8C8F008}">
      <dgm:prSet/>
      <dgm:spPr/>
      <dgm:t>
        <a:bodyPr/>
        <a:lstStyle/>
        <a:p>
          <a:endParaRPr lang="en-GB"/>
        </a:p>
      </dgm:t>
    </dgm:pt>
    <dgm:pt modelId="{F215320F-6E13-054C-8FD1-206B6D22E48F}" type="pres">
      <dgm:prSet presAssocID="{A7AFBDFD-D424-D346-A936-1BB71FB60FC2}" presName="Name0" presStyleCnt="0">
        <dgm:presLayoutVars>
          <dgm:chMax val="7"/>
          <dgm:chPref val="7"/>
          <dgm:dir/>
        </dgm:presLayoutVars>
      </dgm:prSet>
      <dgm:spPr/>
    </dgm:pt>
    <dgm:pt modelId="{2A469C68-B593-1044-844B-8A159B4CC915}" type="pres">
      <dgm:prSet presAssocID="{A7AFBDFD-D424-D346-A936-1BB71FB60FC2}" presName="Name1" presStyleCnt="0"/>
      <dgm:spPr/>
    </dgm:pt>
    <dgm:pt modelId="{03AD1B38-0DFF-7A42-99A3-77F72B164E56}" type="pres">
      <dgm:prSet presAssocID="{A7AFBDFD-D424-D346-A936-1BB71FB60FC2}" presName="cycle" presStyleCnt="0"/>
      <dgm:spPr/>
    </dgm:pt>
    <dgm:pt modelId="{269AA043-7EA8-9045-9B3F-EF76A27DA504}" type="pres">
      <dgm:prSet presAssocID="{A7AFBDFD-D424-D346-A936-1BB71FB60FC2}" presName="srcNode" presStyleLbl="node1" presStyleIdx="0" presStyleCnt="5"/>
      <dgm:spPr/>
    </dgm:pt>
    <dgm:pt modelId="{422CE67D-90EE-5D46-8EB2-FB25DDB37BF2}" type="pres">
      <dgm:prSet presAssocID="{A7AFBDFD-D424-D346-A936-1BB71FB60FC2}" presName="conn" presStyleLbl="parChTrans1D2" presStyleIdx="0" presStyleCnt="1"/>
      <dgm:spPr/>
    </dgm:pt>
    <dgm:pt modelId="{F9D7C136-D42D-0645-952C-0278BF66BF4B}" type="pres">
      <dgm:prSet presAssocID="{A7AFBDFD-D424-D346-A936-1BB71FB60FC2}" presName="extraNode" presStyleLbl="node1" presStyleIdx="0" presStyleCnt="5"/>
      <dgm:spPr/>
    </dgm:pt>
    <dgm:pt modelId="{C1645D58-9F4C-074D-B45A-92F8B761F84E}" type="pres">
      <dgm:prSet presAssocID="{A7AFBDFD-D424-D346-A936-1BB71FB60FC2}" presName="dstNode" presStyleLbl="node1" presStyleIdx="0" presStyleCnt="5"/>
      <dgm:spPr/>
    </dgm:pt>
    <dgm:pt modelId="{994A3ABD-482D-9349-BAFE-A1FFCD8F57B0}" type="pres">
      <dgm:prSet presAssocID="{E34ED988-5525-004A-929F-DC4C9E3375A4}" presName="text_1" presStyleLbl="node1" presStyleIdx="0" presStyleCnt="5">
        <dgm:presLayoutVars>
          <dgm:bulletEnabled val="1"/>
        </dgm:presLayoutVars>
      </dgm:prSet>
      <dgm:spPr/>
    </dgm:pt>
    <dgm:pt modelId="{1FCCE1A8-DA60-4345-945C-669A5780377F}" type="pres">
      <dgm:prSet presAssocID="{E34ED988-5525-004A-929F-DC4C9E3375A4}" presName="accent_1" presStyleCnt="0"/>
      <dgm:spPr/>
    </dgm:pt>
    <dgm:pt modelId="{A198FE31-3989-5E49-A72D-B90A2A1D302B}" type="pres">
      <dgm:prSet presAssocID="{E34ED988-5525-004A-929F-DC4C9E3375A4}" presName="accentRepeatNode" presStyleLbl="solidFgAcc1" presStyleIdx="0" presStyleCnt="5"/>
      <dgm:spPr>
        <a:solidFill>
          <a:schemeClr val="bg1"/>
        </a:solidFill>
        <a:ln>
          <a:solidFill>
            <a:srgbClr val="002060"/>
          </a:solidFill>
        </a:ln>
      </dgm:spPr>
    </dgm:pt>
    <dgm:pt modelId="{4B6D79C8-D4B9-7749-9FC8-10649B8927B7}" type="pres">
      <dgm:prSet presAssocID="{197B0271-BE18-F141-ABD4-01920B238239}" presName="text_2" presStyleLbl="node1" presStyleIdx="1" presStyleCnt="5">
        <dgm:presLayoutVars>
          <dgm:bulletEnabled val="1"/>
        </dgm:presLayoutVars>
      </dgm:prSet>
      <dgm:spPr/>
    </dgm:pt>
    <dgm:pt modelId="{94CA8BA1-FC02-CC4E-82EA-9EA5E5D0C6D8}" type="pres">
      <dgm:prSet presAssocID="{197B0271-BE18-F141-ABD4-01920B238239}" presName="accent_2" presStyleCnt="0"/>
      <dgm:spPr/>
    </dgm:pt>
    <dgm:pt modelId="{F4D658E7-B288-164C-A4E9-FA410643F20D}" type="pres">
      <dgm:prSet presAssocID="{197B0271-BE18-F141-ABD4-01920B238239}" presName="accentRepeatNode" presStyleLbl="solidFgAcc1" presStyleIdx="1" presStyleCnt="5"/>
      <dgm:spPr>
        <a:solidFill>
          <a:schemeClr val="bg1"/>
        </a:solidFill>
        <a:ln>
          <a:solidFill>
            <a:srgbClr val="002060"/>
          </a:solidFill>
        </a:ln>
      </dgm:spPr>
    </dgm:pt>
    <dgm:pt modelId="{11A423FC-C60F-C34D-AB74-747897451E3C}" type="pres">
      <dgm:prSet presAssocID="{A76E57A1-C867-8748-B2BC-37AB80F7159C}" presName="text_3" presStyleLbl="node1" presStyleIdx="2" presStyleCnt="5">
        <dgm:presLayoutVars>
          <dgm:bulletEnabled val="1"/>
        </dgm:presLayoutVars>
      </dgm:prSet>
      <dgm:spPr/>
    </dgm:pt>
    <dgm:pt modelId="{FD041D1B-5116-9044-AE40-C97499F4B690}" type="pres">
      <dgm:prSet presAssocID="{A76E57A1-C867-8748-B2BC-37AB80F7159C}" presName="accent_3" presStyleCnt="0"/>
      <dgm:spPr/>
    </dgm:pt>
    <dgm:pt modelId="{6D9D8CE9-9ED8-204C-91C1-278C3FB1F4C2}" type="pres">
      <dgm:prSet presAssocID="{A76E57A1-C867-8748-B2BC-37AB80F7159C}" presName="accentRepeatNode" presStyleLbl="solidFgAcc1" presStyleIdx="2" presStyleCnt="5"/>
      <dgm:spPr>
        <a:solidFill>
          <a:schemeClr val="bg1"/>
        </a:solidFill>
        <a:ln>
          <a:solidFill>
            <a:srgbClr val="002060"/>
          </a:solidFill>
        </a:ln>
      </dgm:spPr>
    </dgm:pt>
    <dgm:pt modelId="{D1F73A83-2B64-7B45-A9F1-6A42937F1096}" type="pres">
      <dgm:prSet presAssocID="{7011F6A5-64A9-6146-8814-E27ACF649819}" presName="text_4" presStyleLbl="node1" presStyleIdx="3" presStyleCnt="5">
        <dgm:presLayoutVars>
          <dgm:bulletEnabled val="1"/>
        </dgm:presLayoutVars>
      </dgm:prSet>
      <dgm:spPr/>
    </dgm:pt>
    <dgm:pt modelId="{CD83C650-8C1A-4E44-B669-B92C078CE400}" type="pres">
      <dgm:prSet presAssocID="{7011F6A5-64A9-6146-8814-E27ACF649819}" presName="accent_4" presStyleCnt="0"/>
      <dgm:spPr/>
    </dgm:pt>
    <dgm:pt modelId="{75FE5671-583D-6244-8A43-68DF3F228947}" type="pres">
      <dgm:prSet presAssocID="{7011F6A5-64A9-6146-8814-E27ACF649819}" presName="accentRepeatNode" presStyleLbl="solidFgAcc1" presStyleIdx="3" presStyleCnt="5"/>
      <dgm:spPr>
        <a:solidFill>
          <a:schemeClr val="bg1"/>
        </a:solidFill>
        <a:ln>
          <a:solidFill>
            <a:srgbClr val="002060"/>
          </a:solidFill>
        </a:ln>
      </dgm:spPr>
    </dgm:pt>
    <dgm:pt modelId="{F42A300F-8DE4-934C-B06C-7A22A49C9563}" type="pres">
      <dgm:prSet presAssocID="{E015AC8A-422B-8F4B-9E44-B1CDB5FFBFBE}" presName="text_5" presStyleLbl="node1" presStyleIdx="4" presStyleCnt="5">
        <dgm:presLayoutVars>
          <dgm:bulletEnabled val="1"/>
        </dgm:presLayoutVars>
      </dgm:prSet>
      <dgm:spPr/>
    </dgm:pt>
    <dgm:pt modelId="{6F3F156F-238C-9F44-B249-DF8897C770B7}" type="pres">
      <dgm:prSet presAssocID="{E015AC8A-422B-8F4B-9E44-B1CDB5FFBFBE}" presName="accent_5" presStyleCnt="0"/>
      <dgm:spPr/>
    </dgm:pt>
    <dgm:pt modelId="{A1913179-210F-BE49-8884-1E8D1A2B71F3}" type="pres">
      <dgm:prSet presAssocID="{E015AC8A-422B-8F4B-9E44-B1CDB5FFBFBE}" presName="accentRepeatNode" presStyleLbl="solidFgAcc1" presStyleIdx="4" presStyleCnt="5"/>
      <dgm:spPr>
        <a:solidFill>
          <a:schemeClr val="bg1"/>
        </a:solidFill>
        <a:ln>
          <a:solidFill>
            <a:srgbClr val="002060"/>
          </a:solidFill>
        </a:ln>
      </dgm:spPr>
    </dgm:pt>
  </dgm:ptLst>
  <dgm:cxnLst>
    <dgm:cxn modelId="{AB0F6B1B-8462-2947-965C-627E1595B677}" type="presOf" srcId="{A76E57A1-C867-8748-B2BC-37AB80F7159C}" destId="{11A423FC-C60F-C34D-AB74-747897451E3C}" srcOrd="0" destOrd="0" presId="urn:microsoft.com/office/officeart/2008/layout/VerticalCurvedList"/>
    <dgm:cxn modelId="{BD28D331-2E27-6846-9C61-3041D55E1C12}" type="presOf" srcId="{7011F6A5-64A9-6146-8814-E27ACF649819}" destId="{D1F73A83-2B64-7B45-A9F1-6A42937F1096}" srcOrd="0" destOrd="0" presId="urn:microsoft.com/office/officeart/2008/layout/VerticalCurvedList"/>
    <dgm:cxn modelId="{ACCAC034-AEF7-E24C-B564-A62EA8C8F008}" srcId="{A7AFBDFD-D424-D346-A936-1BB71FB60FC2}" destId="{E015AC8A-422B-8F4B-9E44-B1CDB5FFBFBE}" srcOrd="4" destOrd="0" parTransId="{A1CC13A5-3042-3841-8B00-C6A8FEAA0072}" sibTransId="{E6474C6E-8BE6-CA4D-ADC8-BB24F0B41ED3}"/>
    <dgm:cxn modelId="{CEF56342-03C7-8543-9785-0F95B4F8D03E}" type="presOf" srcId="{E34ED988-5525-004A-929F-DC4C9E3375A4}" destId="{994A3ABD-482D-9349-BAFE-A1FFCD8F57B0}" srcOrd="0" destOrd="0" presId="urn:microsoft.com/office/officeart/2008/layout/VerticalCurvedList"/>
    <dgm:cxn modelId="{076A5C84-2721-B541-8BD2-7BDF062DDA3A}" srcId="{A7AFBDFD-D424-D346-A936-1BB71FB60FC2}" destId="{A76E57A1-C867-8748-B2BC-37AB80F7159C}" srcOrd="2" destOrd="0" parTransId="{DAB5120C-40DF-3F4E-9B58-D0AD8C5ABB99}" sibTransId="{BBF4E9BB-3829-6B46-8DB2-35EEFD4C9FDD}"/>
    <dgm:cxn modelId="{FBBF7C84-F4F8-C149-B341-4B839B3B7A22}" type="presOf" srcId="{A7AFBDFD-D424-D346-A936-1BB71FB60FC2}" destId="{F215320F-6E13-054C-8FD1-206B6D22E48F}" srcOrd="0" destOrd="0" presId="urn:microsoft.com/office/officeart/2008/layout/VerticalCurvedList"/>
    <dgm:cxn modelId="{6FDDC1C4-79C2-824B-BA71-7E4145A8EBF4}" srcId="{A7AFBDFD-D424-D346-A936-1BB71FB60FC2}" destId="{E34ED988-5525-004A-929F-DC4C9E3375A4}" srcOrd="0" destOrd="0" parTransId="{0BEF21D2-E3B3-B541-A575-7F4E2A3F2AE7}" sibTransId="{0C261EB5-9403-0340-9700-6666B90F36AD}"/>
    <dgm:cxn modelId="{76B429C5-10C1-D847-8069-8D37E088995C}" srcId="{A7AFBDFD-D424-D346-A936-1BB71FB60FC2}" destId="{7011F6A5-64A9-6146-8814-E27ACF649819}" srcOrd="3" destOrd="0" parTransId="{237EA25E-6530-914B-830C-C622E548BDF3}" sibTransId="{1BBB72C8-C893-2E43-A90F-40B3D852854D}"/>
    <dgm:cxn modelId="{491359D3-98D0-E046-A63B-22C1A1ED6C8C}" type="presOf" srcId="{E015AC8A-422B-8F4B-9E44-B1CDB5FFBFBE}" destId="{F42A300F-8DE4-934C-B06C-7A22A49C9563}" srcOrd="0" destOrd="0" presId="urn:microsoft.com/office/officeart/2008/layout/VerticalCurvedList"/>
    <dgm:cxn modelId="{7C7D0BD8-B9CB-0C49-B52A-7EF3D9DE6B02}" type="presOf" srcId="{0C261EB5-9403-0340-9700-6666B90F36AD}" destId="{422CE67D-90EE-5D46-8EB2-FB25DDB37BF2}" srcOrd="0" destOrd="0" presId="urn:microsoft.com/office/officeart/2008/layout/VerticalCurvedList"/>
    <dgm:cxn modelId="{0D6AFAE6-836B-9A43-84FF-402D6E5153F4}" srcId="{A7AFBDFD-D424-D346-A936-1BB71FB60FC2}" destId="{197B0271-BE18-F141-ABD4-01920B238239}" srcOrd="1" destOrd="0" parTransId="{D3389A02-F9CB-E644-B928-93517BE3C7C5}" sibTransId="{74479AFB-E04E-9E4A-B59C-0FA04409E6BD}"/>
    <dgm:cxn modelId="{4ADA07E7-662A-364E-A51E-79D25A3C3720}" type="presOf" srcId="{197B0271-BE18-F141-ABD4-01920B238239}" destId="{4B6D79C8-D4B9-7749-9FC8-10649B8927B7}" srcOrd="0" destOrd="0" presId="urn:microsoft.com/office/officeart/2008/layout/VerticalCurvedList"/>
    <dgm:cxn modelId="{9C50DB42-DA29-8649-9342-16F3E12DB141}" type="presParOf" srcId="{F215320F-6E13-054C-8FD1-206B6D22E48F}" destId="{2A469C68-B593-1044-844B-8A159B4CC915}" srcOrd="0" destOrd="0" presId="urn:microsoft.com/office/officeart/2008/layout/VerticalCurvedList"/>
    <dgm:cxn modelId="{65E86753-032B-214C-9FA1-1CF11F850002}" type="presParOf" srcId="{2A469C68-B593-1044-844B-8A159B4CC915}" destId="{03AD1B38-0DFF-7A42-99A3-77F72B164E56}" srcOrd="0" destOrd="0" presId="urn:microsoft.com/office/officeart/2008/layout/VerticalCurvedList"/>
    <dgm:cxn modelId="{36A1B170-DADA-8A43-A624-1591F2786A8E}" type="presParOf" srcId="{03AD1B38-0DFF-7A42-99A3-77F72B164E56}" destId="{269AA043-7EA8-9045-9B3F-EF76A27DA504}" srcOrd="0" destOrd="0" presId="urn:microsoft.com/office/officeart/2008/layout/VerticalCurvedList"/>
    <dgm:cxn modelId="{8F89EB3C-B82C-FC40-A2AB-9FE55214AB8B}" type="presParOf" srcId="{03AD1B38-0DFF-7A42-99A3-77F72B164E56}" destId="{422CE67D-90EE-5D46-8EB2-FB25DDB37BF2}" srcOrd="1" destOrd="0" presId="urn:microsoft.com/office/officeart/2008/layout/VerticalCurvedList"/>
    <dgm:cxn modelId="{726C8B4D-0F7A-7C43-919C-4D7A613EDAA1}" type="presParOf" srcId="{03AD1B38-0DFF-7A42-99A3-77F72B164E56}" destId="{F9D7C136-D42D-0645-952C-0278BF66BF4B}" srcOrd="2" destOrd="0" presId="urn:microsoft.com/office/officeart/2008/layout/VerticalCurvedList"/>
    <dgm:cxn modelId="{F825289E-3A2C-AA48-962F-0016CAFBAD6D}" type="presParOf" srcId="{03AD1B38-0DFF-7A42-99A3-77F72B164E56}" destId="{C1645D58-9F4C-074D-B45A-92F8B761F84E}" srcOrd="3" destOrd="0" presId="urn:microsoft.com/office/officeart/2008/layout/VerticalCurvedList"/>
    <dgm:cxn modelId="{82064BCB-B173-5446-ABD1-719AE28CD4FD}" type="presParOf" srcId="{2A469C68-B593-1044-844B-8A159B4CC915}" destId="{994A3ABD-482D-9349-BAFE-A1FFCD8F57B0}" srcOrd="1" destOrd="0" presId="urn:microsoft.com/office/officeart/2008/layout/VerticalCurvedList"/>
    <dgm:cxn modelId="{235E92A4-B7C8-784C-B457-0104E5A3D04B}" type="presParOf" srcId="{2A469C68-B593-1044-844B-8A159B4CC915}" destId="{1FCCE1A8-DA60-4345-945C-669A5780377F}" srcOrd="2" destOrd="0" presId="urn:microsoft.com/office/officeart/2008/layout/VerticalCurvedList"/>
    <dgm:cxn modelId="{AD750F73-AD55-4F41-A284-396969EA3CD0}" type="presParOf" srcId="{1FCCE1A8-DA60-4345-945C-669A5780377F}" destId="{A198FE31-3989-5E49-A72D-B90A2A1D302B}" srcOrd="0" destOrd="0" presId="urn:microsoft.com/office/officeart/2008/layout/VerticalCurvedList"/>
    <dgm:cxn modelId="{ABD959BC-066A-B446-8273-D287852C2D3C}" type="presParOf" srcId="{2A469C68-B593-1044-844B-8A159B4CC915}" destId="{4B6D79C8-D4B9-7749-9FC8-10649B8927B7}" srcOrd="3" destOrd="0" presId="urn:microsoft.com/office/officeart/2008/layout/VerticalCurvedList"/>
    <dgm:cxn modelId="{AF772C87-C2C9-B944-B102-2C9AA32DAB56}" type="presParOf" srcId="{2A469C68-B593-1044-844B-8A159B4CC915}" destId="{94CA8BA1-FC02-CC4E-82EA-9EA5E5D0C6D8}" srcOrd="4" destOrd="0" presId="urn:microsoft.com/office/officeart/2008/layout/VerticalCurvedList"/>
    <dgm:cxn modelId="{069A2201-F9C4-A349-8C5C-F603E75DE17F}" type="presParOf" srcId="{94CA8BA1-FC02-CC4E-82EA-9EA5E5D0C6D8}" destId="{F4D658E7-B288-164C-A4E9-FA410643F20D}" srcOrd="0" destOrd="0" presId="urn:microsoft.com/office/officeart/2008/layout/VerticalCurvedList"/>
    <dgm:cxn modelId="{E91F22F3-5F59-B248-AC57-36C335540782}" type="presParOf" srcId="{2A469C68-B593-1044-844B-8A159B4CC915}" destId="{11A423FC-C60F-C34D-AB74-747897451E3C}" srcOrd="5" destOrd="0" presId="urn:microsoft.com/office/officeart/2008/layout/VerticalCurvedList"/>
    <dgm:cxn modelId="{7CEAA576-691A-5944-9787-77BA303E5041}" type="presParOf" srcId="{2A469C68-B593-1044-844B-8A159B4CC915}" destId="{FD041D1B-5116-9044-AE40-C97499F4B690}" srcOrd="6" destOrd="0" presId="urn:microsoft.com/office/officeart/2008/layout/VerticalCurvedList"/>
    <dgm:cxn modelId="{35A38BF6-9E98-3644-818A-81190E193ADA}" type="presParOf" srcId="{FD041D1B-5116-9044-AE40-C97499F4B690}" destId="{6D9D8CE9-9ED8-204C-91C1-278C3FB1F4C2}" srcOrd="0" destOrd="0" presId="urn:microsoft.com/office/officeart/2008/layout/VerticalCurvedList"/>
    <dgm:cxn modelId="{A925A963-A768-F74F-A84E-9360D657EA1E}" type="presParOf" srcId="{2A469C68-B593-1044-844B-8A159B4CC915}" destId="{D1F73A83-2B64-7B45-A9F1-6A42937F1096}" srcOrd="7" destOrd="0" presId="urn:microsoft.com/office/officeart/2008/layout/VerticalCurvedList"/>
    <dgm:cxn modelId="{382D8323-0F85-6847-9324-2ED53427C9E7}" type="presParOf" srcId="{2A469C68-B593-1044-844B-8A159B4CC915}" destId="{CD83C650-8C1A-4E44-B669-B92C078CE400}" srcOrd="8" destOrd="0" presId="urn:microsoft.com/office/officeart/2008/layout/VerticalCurvedList"/>
    <dgm:cxn modelId="{0AACCD35-4396-774A-8860-A1216954979B}" type="presParOf" srcId="{CD83C650-8C1A-4E44-B669-B92C078CE400}" destId="{75FE5671-583D-6244-8A43-68DF3F228947}" srcOrd="0" destOrd="0" presId="urn:microsoft.com/office/officeart/2008/layout/VerticalCurvedList"/>
    <dgm:cxn modelId="{B91205F5-1189-C34D-B02C-DDC6669FC495}" type="presParOf" srcId="{2A469C68-B593-1044-844B-8A159B4CC915}" destId="{F42A300F-8DE4-934C-B06C-7A22A49C9563}" srcOrd="9" destOrd="0" presId="urn:microsoft.com/office/officeart/2008/layout/VerticalCurvedList"/>
    <dgm:cxn modelId="{54C520C4-2CDB-8647-8CD4-0EDD50269C7B}" type="presParOf" srcId="{2A469C68-B593-1044-844B-8A159B4CC915}" destId="{6F3F156F-238C-9F44-B249-DF8897C770B7}" srcOrd="10" destOrd="0" presId="urn:microsoft.com/office/officeart/2008/layout/VerticalCurvedList"/>
    <dgm:cxn modelId="{963267A5-324A-E943-B344-7E86D4EEA534}" type="presParOf" srcId="{6F3F156F-238C-9F44-B249-DF8897C770B7}" destId="{A1913179-210F-BE49-8884-1E8D1A2B71F3}"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21CF74-C5EE-DF4A-9CF6-2C94D832941A}"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GB"/>
        </a:p>
      </dgm:t>
    </dgm:pt>
    <dgm:pt modelId="{C317FAA0-D0DA-F04F-B835-9669C8A11F37}">
      <dgm:prSet phldrT="[Text]" custT="1"/>
      <dgm:spPr>
        <a:solidFill>
          <a:srgbClr val="002060"/>
        </a:solidFill>
      </dgm:spPr>
      <dgm:t>
        <a:bodyPr/>
        <a:lstStyle/>
        <a:p>
          <a:pPr>
            <a:buFont typeface="Courier New" panose="02070309020205020404" pitchFamily="49" charset="0"/>
            <a:buChar char="o"/>
          </a:pPr>
          <a:r>
            <a:rPr lang="en-US" sz="1400" i="1" dirty="0">
              <a:latin typeface="Georgia" panose="02040502050405020303" pitchFamily="18" charset="0"/>
            </a:rPr>
            <a:t>Is skilled;</a:t>
          </a:r>
          <a:endParaRPr lang="en-GB" sz="1400" dirty="0">
            <a:latin typeface="Georgia" panose="02040502050405020303" pitchFamily="18" charset="0"/>
          </a:endParaRPr>
        </a:p>
      </dgm:t>
    </dgm:pt>
    <dgm:pt modelId="{3EBB4983-51EA-4A49-BADF-F353360C1CB6}" type="parTrans" cxnId="{AD363C64-516F-3A40-AFAA-85C6B249B0ED}">
      <dgm:prSet/>
      <dgm:spPr/>
      <dgm:t>
        <a:bodyPr/>
        <a:lstStyle/>
        <a:p>
          <a:endParaRPr lang="en-GB">
            <a:latin typeface="Georgia" panose="02040502050405020303" pitchFamily="18" charset="0"/>
          </a:endParaRPr>
        </a:p>
      </dgm:t>
    </dgm:pt>
    <dgm:pt modelId="{A772E6B6-1962-DD47-B7A2-D69CC62CE816}" type="sibTrans" cxnId="{AD363C64-516F-3A40-AFAA-85C6B249B0ED}">
      <dgm:prSet/>
      <dgm:spPr/>
      <dgm:t>
        <a:bodyPr/>
        <a:lstStyle/>
        <a:p>
          <a:endParaRPr lang="en-GB">
            <a:latin typeface="Georgia" panose="02040502050405020303" pitchFamily="18" charset="0"/>
          </a:endParaRPr>
        </a:p>
      </dgm:t>
    </dgm:pt>
    <dgm:pt modelId="{DE13B753-7916-7545-8BEE-073E1840F7A7}">
      <dgm:prSet custT="1"/>
      <dgm:spPr>
        <a:solidFill>
          <a:srgbClr val="002060"/>
        </a:solidFill>
      </dgm:spPr>
      <dgm:t>
        <a:bodyPr/>
        <a:lstStyle/>
        <a:p>
          <a:r>
            <a:rPr lang="en-GB" sz="1400" i="1" dirty="0">
              <a:latin typeface="Georgia" panose="02040502050405020303" pitchFamily="18" charset="0"/>
            </a:rPr>
            <a:t>Is a minimum wage worker;</a:t>
          </a:r>
          <a:endParaRPr lang="en-US" sz="1400" i="1" dirty="0">
            <a:latin typeface="Georgia" panose="02040502050405020303" pitchFamily="18" charset="0"/>
          </a:endParaRPr>
        </a:p>
      </dgm:t>
    </dgm:pt>
    <dgm:pt modelId="{603B3703-02B5-124D-95F4-548E3D4368B8}" type="parTrans" cxnId="{1BE3FF04-8309-7746-BDBD-A7A6032E5224}">
      <dgm:prSet/>
      <dgm:spPr/>
      <dgm:t>
        <a:bodyPr/>
        <a:lstStyle/>
        <a:p>
          <a:endParaRPr lang="en-GB">
            <a:latin typeface="Georgia" panose="02040502050405020303" pitchFamily="18" charset="0"/>
          </a:endParaRPr>
        </a:p>
      </dgm:t>
    </dgm:pt>
    <dgm:pt modelId="{1D85E3E0-58CF-8E4F-B5B1-54E1AD22968B}" type="sibTrans" cxnId="{1BE3FF04-8309-7746-BDBD-A7A6032E5224}">
      <dgm:prSet/>
      <dgm:spPr/>
      <dgm:t>
        <a:bodyPr/>
        <a:lstStyle/>
        <a:p>
          <a:endParaRPr lang="en-GB">
            <a:latin typeface="Georgia" panose="02040502050405020303" pitchFamily="18" charset="0"/>
          </a:endParaRPr>
        </a:p>
      </dgm:t>
    </dgm:pt>
    <dgm:pt modelId="{1601CC62-53F1-4D4E-A74F-279BC9A0ECD5}">
      <dgm:prSet custT="1"/>
      <dgm:spPr>
        <a:solidFill>
          <a:srgbClr val="002060"/>
        </a:solidFill>
      </dgm:spPr>
      <dgm:t>
        <a:bodyPr/>
        <a:lstStyle/>
        <a:p>
          <a:r>
            <a:rPr lang="en-US" sz="1400" i="1" dirty="0">
              <a:latin typeface="Georgia" panose="02040502050405020303" pitchFamily="18" charset="0"/>
            </a:rPr>
            <a:t>Resides in the economy's most populous province/state/area;</a:t>
          </a:r>
        </a:p>
      </dgm:t>
    </dgm:pt>
    <dgm:pt modelId="{014BDE83-BFC2-6A4B-A69F-A1A44375F05C}" type="parTrans" cxnId="{D62FCF37-5935-994A-A9C7-4EE21536539E}">
      <dgm:prSet/>
      <dgm:spPr/>
      <dgm:t>
        <a:bodyPr/>
        <a:lstStyle/>
        <a:p>
          <a:endParaRPr lang="en-GB">
            <a:latin typeface="Georgia" panose="02040502050405020303" pitchFamily="18" charset="0"/>
          </a:endParaRPr>
        </a:p>
      </dgm:t>
    </dgm:pt>
    <dgm:pt modelId="{8122E246-8393-1A4F-97A4-EAAEB67DAD13}" type="sibTrans" cxnId="{D62FCF37-5935-994A-A9C7-4EE21536539E}">
      <dgm:prSet/>
      <dgm:spPr/>
      <dgm:t>
        <a:bodyPr/>
        <a:lstStyle/>
        <a:p>
          <a:endParaRPr lang="en-GB">
            <a:latin typeface="Georgia" panose="02040502050405020303" pitchFamily="18" charset="0"/>
          </a:endParaRPr>
        </a:p>
      </dgm:t>
    </dgm:pt>
    <dgm:pt modelId="{A8A1F250-E570-2341-A5A3-72AB8BE692A8}">
      <dgm:prSet custT="1"/>
      <dgm:spPr>
        <a:solidFill>
          <a:srgbClr val="002060"/>
        </a:solidFill>
      </dgm:spPr>
      <dgm:t>
        <a:bodyPr/>
        <a:lstStyle/>
        <a:p>
          <a:r>
            <a:rPr lang="en-US" sz="1400" i="1" dirty="0">
              <a:latin typeface="Georgia" panose="02040502050405020303" pitchFamily="18" charset="0"/>
            </a:rPr>
            <a:t>Is a lawful citizen (legal immigrant ) of the economy; </a:t>
          </a:r>
        </a:p>
      </dgm:t>
    </dgm:pt>
    <dgm:pt modelId="{3DD23A40-BCA9-1746-A8A4-FCD0A3F1DBD5}" type="parTrans" cxnId="{5E5092B4-786E-094E-9032-996F13E82682}">
      <dgm:prSet/>
      <dgm:spPr/>
      <dgm:t>
        <a:bodyPr/>
        <a:lstStyle/>
        <a:p>
          <a:endParaRPr lang="en-GB">
            <a:latin typeface="Georgia" panose="02040502050405020303" pitchFamily="18" charset="0"/>
          </a:endParaRPr>
        </a:p>
      </dgm:t>
    </dgm:pt>
    <dgm:pt modelId="{A8E3FBB5-64B9-E444-8A7A-8D31F09F4CCA}" type="sibTrans" cxnId="{5E5092B4-786E-094E-9032-996F13E82682}">
      <dgm:prSet/>
      <dgm:spPr/>
      <dgm:t>
        <a:bodyPr/>
        <a:lstStyle/>
        <a:p>
          <a:endParaRPr lang="en-GB">
            <a:latin typeface="Georgia" panose="02040502050405020303" pitchFamily="18" charset="0"/>
          </a:endParaRPr>
        </a:p>
      </dgm:t>
    </dgm:pt>
    <dgm:pt modelId="{6325795E-5926-104A-83D5-A8775D924C4B}">
      <dgm:prSet custT="1"/>
      <dgm:spPr>
        <a:solidFill>
          <a:srgbClr val="002060"/>
        </a:solidFill>
      </dgm:spPr>
      <dgm:t>
        <a:bodyPr/>
        <a:lstStyle/>
        <a:p>
          <a:r>
            <a:rPr lang="en-US" sz="1400" i="1" dirty="0">
              <a:latin typeface="Georgia" panose="02040502050405020303" pitchFamily="18" charset="0"/>
            </a:rPr>
            <a:t>Is a full-time employee with a permanent contract in a medium-sized enterprise with at least 60 employees;</a:t>
          </a:r>
        </a:p>
      </dgm:t>
    </dgm:pt>
    <dgm:pt modelId="{2D448F9E-4BFE-094F-99D4-A16AE690743A}" type="parTrans" cxnId="{3643E42E-6217-F244-925A-EC65210B265F}">
      <dgm:prSet/>
      <dgm:spPr/>
      <dgm:t>
        <a:bodyPr/>
        <a:lstStyle/>
        <a:p>
          <a:endParaRPr lang="en-GB">
            <a:latin typeface="Georgia" panose="02040502050405020303" pitchFamily="18" charset="0"/>
          </a:endParaRPr>
        </a:p>
      </dgm:t>
    </dgm:pt>
    <dgm:pt modelId="{96A019D2-3B47-A746-BB69-9A81D4B9B94A}" type="sibTrans" cxnId="{3643E42E-6217-F244-925A-EC65210B265F}">
      <dgm:prSet/>
      <dgm:spPr/>
      <dgm:t>
        <a:bodyPr/>
        <a:lstStyle/>
        <a:p>
          <a:endParaRPr lang="en-GB">
            <a:latin typeface="Georgia" panose="02040502050405020303" pitchFamily="18" charset="0"/>
          </a:endParaRPr>
        </a:p>
      </dgm:t>
    </dgm:pt>
    <dgm:pt modelId="{D9D3388E-D518-484B-A911-0BAECFA6724E}">
      <dgm:prSet custT="1"/>
      <dgm:spPr>
        <a:solidFill>
          <a:srgbClr val="002060"/>
        </a:solidFill>
      </dgm:spPr>
      <dgm:t>
        <a:bodyPr/>
        <a:lstStyle/>
        <a:p>
          <a:r>
            <a:rPr lang="en-US" sz="1400" i="1" dirty="0">
              <a:latin typeface="Georgia" panose="02040502050405020303" pitchFamily="18" charset="0"/>
            </a:rPr>
            <a:t>Has work experience of one year or more;</a:t>
          </a:r>
        </a:p>
      </dgm:t>
    </dgm:pt>
    <dgm:pt modelId="{395353D0-0C20-3740-B6F4-ECF4A76B0647}" type="parTrans" cxnId="{580BCABD-7744-CD4B-B212-2184E991CB78}">
      <dgm:prSet/>
      <dgm:spPr/>
      <dgm:t>
        <a:bodyPr/>
        <a:lstStyle/>
        <a:p>
          <a:endParaRPr lang="en-GB">
            <a:latin typeface="Georgia" panose="02040502050405020303" pitchFamily="18" charset="0"/>
          </a:endParaRPr>
        </a:p>
      </dgm:t>
    </dgm:pt>
    <dgm:pt modelId="{23FF0A52-F84C-4044-B573-D79045772554}" type="sibTrans" cxnId="{580BCABD-7744-CD4B-B212-2184E991CB78}">
      <dgm:prSet/>
      <dgm:spPr/>
      <dgm:t>
        <a:bodyPr/>
        <a:lstStyle/>
        <a:p>
          <a:endParaRPr lang="en-GB">
            <a:latin typeface="Georgia" panose="02040502050405020303" pitchFamily="18" charset="0"/>
          </a:endParaRPr>
        </a:p>
      </dgm:t>
    </dgm:pt>
    <dgm:pt modelId="{43DA89FE-0161-004B-A424-1750CF342A20}">
      <dgm:prSet custT="1"/>
      <dgm:spPr>
        <a:solidFill>
          <a:srgbClr val="002060"/>
        </a:solidFill>
      </dgm:spPr>
      <dgm:t>
        <a:bodyPr/>
        <a:lstStyle/>
        <a:p>
          <a:r>
            <a:rPr lang="en-US" sz="900" i="1" dirty="0">
              <a:latin typeface="Georgia" panose="02040502050405020303" pitchFamily="18" charset="0"/>
            </a:rPr>
            <a:t>Is assumed to be registered with the relevant social security institution and meets all the qualifying requirements (maternity, sickness, work injury, old age pension, survivors', and invalidity benefit); and </a:t>
          </a:r>
        </a:p>
      </dgm:t>
    </dgm:pt>
    <dgm:pt modelId="{D9066492-5310-9749-B673-A60079335ACC}" type="parTrans" cxnId="{492E5867-3925-D446-B4F6-B67B016988BA}">
      <dgm:prSet/>
      <dgm:spPr/>
      <dgm:t>
        <a:bodyPr/>
        <a:lstStyle/>
        <a:p>
          <a:endParaRPr lang="en-GB">
            <a:latin typeface="Georgia" panose="02040502050405020303" pitchFamily="18" charset="0"/>
          </a:endParaRPr>
        </a:p>
      </dgm:t>
    </dgm:pt>
    <dgm:pt modelId="{6B7D6E58-6A97-C743-95AE-13F2A2456B5C}" type="sibTrans" cxnId="{492E5867-3925-D446-B4F6-B67B016988BA}">
      <dgm:prSet/>
      <dgm:spPr/>
      <dgm:t>
        <a:bodyPr/>
        <a:lstStyle/>
        <a:p>
          <a:endParaRPr lang="en-GB">
            <a:latin typeface="Georgia" panose="02040502050405020303" pitchFamily="18" charset="0"/>
          </a:endParaRPr>
        </a:p>
      </dgm:t>
    </dgm:pt>
    <dgm:pt modelId="{FFF0977C-A2BA-4242-BA78-67C8D26036C5}">
      <dgm:prSet custT="1"/>
      <dgm:spPr>
        <a:solidFill>
          <a:srgbClr val="002060"/>
        </a:solidFill>
      </dgm:spPr>
      <dgm:t>
        <a:bodyPr/>
        <a:lstStyle/>
        <a:p>
          <a:r>
            <a:rPr lang="en-US" sz="1400" i="1" dirty="0">
              <a:latin typeface="Georgia" panose="02040502050405020303" pitchFamily="18" charset="0"/>
            </a:rPr>
            <a:t>Is assumed to have been working long enough to access leaves (maternity, paternity, parental, sick, and annual leave).</a:t>
          </a:r>
        </a:p>
      </dgm:t>
    </dgm:pt>
    <dgm:pt modelId="{C9F2E890-9676-7445-B74A-34926B2BE9B1}" type="parTrans" cxnId="{1DD2C665-693B-3E47-BE0D-6DB05A9B4602}">
      <dgm:prSet/>
      <dgm:spPr/>
      <dgm:t>
        <a:bodyPr/>
        <a:lstStyle/>
        <a:p>
          <a:endParaRPr lang="en-GB">
            <a:latin typeface="Georgia" panose="02040502050405020303" pitchFamily="18" charset="0"/>
          </a:endParaRPr>
        </a:p>
      </dgm:t>
    </dgm:pt>
    <dgm:pt modelId="{667E0A9C-7DD1-0148-9BB7-67AE9BF084D5}" type="sibTrans" cxnId="{1DD2C665-693B-3E47-BE0D-6DB05A9B4602}">
      <dgm:prSet/>
      <dgm:spPr/>
      <dgm:t>
        <a:bodyPr/>
        <a:lstStyle/>
        <a:p>
          <a:endParaRPr lang="en-GB">
            <a:latin typeface="Georgia" panose="02040502050405020303" pitchFamily="18" charset="0"/>
          </a:endParaRPr>
        </a:p>
      </dgm:t>
    </dgm:pt>
    <dgm:pt modelId="{4789A11E-745C-204A-B47A-BDF2C892D5EF}" type="pres">
      <dgm:prSet presAssocID="{7421CF74-C5EE-DF4A-9CF6-2C94D832941A}" presName="Name0" presStyleCnt="0">
        <dgm:presLayoutVars>
          <dgm:dir/>
          <dgm:animLvl val="lvl"/>
          <dgm:resizeHandles val="exact"/>
        </dgm:presLayoutVars>
      </dgm:prSet>
      <dgm:spPr/>
    </dgm:pt>
    <dgm:pt modelId="{873F2BBF-209B-E541-8772-A30C9B4B5BA5}" type="pres">
      <dgm:prSet presAssocID="{FFF0977C-A2BA-4242-BA78-67C8D26036C5}" presName="boxAndChildren" presStyleCnt="0"/>
      <dgm:spPr/>
    </dgm:pt>
    <dgm:pt modelId="{C3FE30C4-C298-714E-81F0-3A84387E4697}" type="pres">
      <dgm:prSet presAssocID="{FFF0977C-A2BA-4242-BA78-67C8D26036C5}" presName="parentTextBox" presStyleLbl="node1" presStyleIdx="0" presStyleCnt="8" custScaleX="99652" custScaleY="141400"/>
      <dgm:spPr/>
    </dgm:pt>
    <dgm:pt modelId="{BDF5768A-03D2-F940-8D82-B349F6113A98}" type="pres">
      <dgm:prSet presAssocID="{6B7D6E58-6A97-C743-95AE-13F2A2456B5C}" presName="sp" presStyleCnt="0"/>
      <dgm:spPr/>
    </dgm:pt>
    <dgm:pt modelId="{C48A1492-F97A-874F-AF43-D84EE639BD96}" type="pres">
      <dgm:prSet presAssocID="{43DA89FE-0161-004B-A424-1750CF342A20}" presName="arrowAndChildren" presStyleCnt="0"/>
      <dgm:spPr/>
    </dgm:pt>
    <dgm:pt modelId="{7D87DFC7-EFAF-F844-AA56-D600B3272E5C}" type="pres">
      <dgm:prSet presAssocID="{43DA89FE-0161-004B-A424-1750CF342A20}" presName="parentTextArrow" presStyleLbl="node1" presStyleIdx="1" presStyleCnt="8"/>
      <dgm:spPr/>
    </dgm:pt>
    <dgm:pt modelId="{CEA6617A-ABED-8B44-A350-F2A13F4EDE98}" type="pres">
      <dgm:prSet presAssocID="{23FF0A52-F84C-4044-B573-D79045772554}" presName="sp" presStyleCnt="0"/>
      <dgm:spPr/>
    </dgm:pt>
    <dgm:pt modelId="{59AB0512-A555-8F43-95A9-4535AE31B217}" type="pres">
      <dgm:prSet presAssocID="{D9D3388E-D518-484B-A911-0BAECFA6724E}" presName="arrowAndChildren" presStyleCnt="0"/>
      <dgm:spPr/>
    </dgm:pt>
    <dgm:pt modelId="{88CE2D11-BF49-C14F-A2B3-46A7889A9C2B}" type="pres">
      <dgm:prSet presAssocID="{D9D3388E-D518-484B-A911-0BAECFA6724E}" presName="parentTextArrow" presStyleLbl="node1" presStyleIdx="2" presStyleCnt="8"/>
      <dgm:spPr/>
    </dgm:pt>
    <dgm:pt modelId="{6071BA28-4EC8-D849-934B-D41D1B617480}" type="pres">
      <dgm:prSet presAssocID="{96A019D2-3B47-A746-BB69-9A81D4B9B94A}" presName="sp" presStyleCnt="0"/>
      <dgm:spPr/>
    </dgm:pt>
    <dgm:pt modelId="{9DC138DC-8D12-CA42-A77B-57772BD6A699}" type="pres">
      <dgm:prSet presAssocID="{6325795E-5926-104A-83D5-A8775D924C4B}" presName="arrowAndChildren" presStyleCnt="0"/>
      <dgm:spPr/>
    </dgm:pt>
    <dgm:pt modelId="{9DFD05F2-011C-7D42-AC94-A2ECE1FD8229}" type="pres">
      <dgm:prSet presAssocID="{6325795E-5926-104A-83D5-A8775D924C4B}" presName="parentTextArrow" presStyleLbl="node1" presStyleIdx="3" presStyleCnt="8" custScaleY="135967"/>
      <dgm:spPr/>
    </dgm:pt>
    <dgm:pt modelId="{96683259-E545-AB4C-B5F7-31DE50B3BA8E}" type="pres">
      <dgm:prSet presAssocID="{A8E3FBB5-64B9-E444-8A7A-8D31F09F4CCA}" presName="sp" presStyleCnt="0"/>
      <dgm:spPr/>
    </dgm:pt>
    <dgm:pt modelId="{DBCFA86A-ED1F-6D49-BE36-680AE1961933}" type="pres">
      <dgm:prSet presAssocID="{A8A1F250-E570-2341-A5A3-72AB8BE692A8}" presName="arrowAndChildren" presStyleCnt="0"/>
      <dgm:spPr/>
    </dgm:pt>
    <dgm:pt modelId="{7827A0EA-D92F-7A44-8AEB-57096B1C9C2E}" type="pres">
      <dgm:prSet presAssocID="{A8A1F250-E570-2341-A5A3-72AB8BE692A8}" presName="parentTextArrow" presStyleLbl="node1" presStyleIdx="4" presStyleCnt="8"/>
      <dgm:spPr/>
    </dgm:pt>
    <dgm:pt modelId="{1F06BB73-1756-DC40-B576-0BD941C3BA93}" type="pres">
      <dgm:prSet presAssocID="{8122E246-8393-1A4F-97A4-EAAEB67DAD13}" presName="sp" presStyleCnt="0"/>
      <dgm:spPr/>
    </dgm:pt>
    <dgm:pt modelId="{E96BBBC2-FAFF-F44F-B3BB-DEE4D2F1A466}" type="pres">
      <dgm:prSet presAssocID="{1601CC62-53F1-4D4E-A74F-279BC9A0ECD5}" presName="arrowAndChildren" presStyleCnt="0"/>
      <dgm:spPr/>
    </dgm:pt>
    <dgm:pt modelId="{D8AAD775-6B84-C24C-9CF4-6F2FC118A8E1}" type="pres">
      <dgm:prSet presAssocID="{1601CC62-53F1-4D4E-A74F-279BC9A0ECD5}" presName="parentTextArrow" presStyleLbl="node1" presStyleIdx="5" presStyleCnt="8"/>
      <dgm:spPr/>
    </dgm:pt>
    <dgm:pt modelId="{E9951075-944E-694B-A3A3-6059152AEFA0}" type="pres">
      <dgm:prSet presAssocID="{1D85E3E0-58CF-8E4F-B5B1-54E1AD22968B}" presName="sp" presStyleCnt="0"/>
      <dgm:spPr/>
    </dgm:pt>
    <dgm:pt modelId="{E3B3557C-D123-894F-961F-7899FBF25AF2}" type="pres">
      <dgm:prSet presAssocID="{DE13B753-7916-7545-8BEE-073E1840F7A7}" presName="arrowAndChildren" presStyleCnt="0"/>
      <dgm:spPr/>
    </dgm:pt>
    <dgm:pt modelId="{7498AA5D-F52C-574D-B499-9859903D9F62}" type="pres">
      <dgm:prSet presAssocID="{DE13B753-7916-7545-8BEE-073E1840F7A7}" presName="parentTextArrow" presStyleLbl="node1" presStyleIdx="6" presStyleCnt="8"/>
      <dgm:spPr/>
    </dgm:pt>
    <dgm:pt modelId="{E6666A3C-1AE8-3847-B7AA-A2313085C85C}" type="pres">
      <dgm:prSet presAssocID="{A772E6B6-1962-DD47-B7A2-D69CC62CE816}" presName="sp" presStyleCnt="0"/>
      <dgm:spPr/>
    </dgm:pt>
    <dgm:pt modelId="{9E743DEC-9FF4-694C-9C31-E9B5A3ED0990}" type="pres">
      <dgm:prSet presAssocID="{C317FAA0-D0DA-F04F-B835-9669C8A11F37}" presName="arrowAndChildren" presStyleCnt="0"/>
      <dgm:spPr/>
    </dgm:pt>
    <dgm:pt modelId="{0D3CA8BA-AACA-6346-B057-C63EF4D2E275}" type="pres">
      <dgm:prSet presAssocID="{C317FAA0-D0DA-F04F-B835-9669C8A11F37}" presName="parentTextArrow" presStyleLbl="node1" presStyleIdx="7" presStyleCnt="8" custLinFactNeighborX="-12638" custLinFactNeighborY="-12832"/>
      <dgm:spPr/>
    </dgm:pt>
  </dgm:ptLst>
  <dgm:cxnLst>
    <dgm:cxn modelId="{1BE3FF04-8309-7746-BDBD-A7A6032E5224}" srcId="{7421CF74-C5EE-DF4A-9CF6-2C94D832941A}" destId="{DE13B753-7916-7545-8BEE-073E1840F7A7}" srcOrd="1" destOrd="0" parTransId="{603B3703-02B5-124D-95F4-548E3D4368B8}" sibTransId="{1D85E3E0-58CF-8E4F-B5B1-54E1AD22968B}"/>
    <dgm:cxn modelId="{15783909-8E3A-C843-A10B-1E2DF123DA9B}" type="presOf" srcId="{43DA89FE-0161-004B-A424-1750CF342A20}" destId="{7D87DFC7-EFAF-F844-AA56-D600B3272E5C}" srcOrd="0" destOrd="0" presId="urn:microsoft.com/office/officeart/2005/8/layout/process4"/>
    <dgm:cxn modelId="{FD3F4F16-43D6-234C-8AD2-A63A47F1CFD2}" type="presOf" srcId="{1601CC62-53F1-4D4E-A74F-279BC9A0ECD5}" destId="{D8AAD775-6B84-C24C-9CF4-6F2FC118A8E1}" srcOrd="0" destOrd="0" presId="urn:microsoft.com/office/officeart/2005/8/layout/process4"/>
    <dgm:cxn modelId="{C8C2CF20-D9B5-9C49-89BB-AD37B5435C28}" type="presOf" srcId="{6325795E-5926-104A-83D5-A8775D924C4B}" destId="{9DFD05F2-011C-7D42-AC94-A2ECE1FD8229}" srcOrd="0" destOrd="0" presId="urn:microsoft.com/office/officeart/2005/8/layout/process4"/>
    <dgm:cxn modelId="{3643E42E-6217-F244-925A-EC65210B265F}" srcId="{7421CF74-C5EE-DF4A-9CF6-2C94D832941A}" destId="{6325795E-5926-104A-83D5-A8775D924C4B}" srcOrd="4" destOrd="0" parTransId="{2D448F9E-4BFE-094F-99D4-A16AE690743A}" sibTransId="{96A019D2-3B47-A746-BB69-9A81D4B9B94A}"/>
    <dgm:cxn modelId="{D62FCF37-5935-994A-A9C7-4EE21536539E}" srcId="{7421CF74-C5EE-DF4A-9CF6-2C94D832941A}" destId="{1601CC62-53F1-4D4E-A74F-279BC9A0ECD5}" srcOrd="2" destOrd="0" parTransId="{014BDE83-BFC2-6A4B-A69F-A1A44375F05C}" sibTransId="{8122E246-8393-1A4F-97A4-EAAEB67DAD13}"/>
    <dgm:cxn modelId="{23F6213C-37C5-0B47-8EBB-5D0A7A0F6A9F}" type="presOf" srcId="{D9D3388E-D518-484B-A911-0BAECFA6724E}" destId="{88CE2D11-BF49-C14F-A2B3-46A7889A9C2B}" srcOrd="0" destOrd="0" presId="urn:microsoft.com/office/officeart/2005/8/layout/process4"/>
    <dgm:cxn modelId="{61B20940-2A91-BB40-B2E6-9ACF56B3D18F}" type="presOf" srcId="{FFF0977C-A2BA-4242-BA78-67C8D26036C5}" destId="{C3FE30C4-C298-714E-81F0-3A84387E4697}" srcOrd="0" destOrd="0" presId="urn:microsoft.com/office/officeart/2005/8/layout/process4"/>
    <dgm:cxn modelId="{AD363C64-516F-3A40-AFAA-85C6B249B0ED}" srcId="{7421CF74-C5EE-DF4A-9CF6-2C94D832941A}" destId="{C317FAA0-D0DA-F04F-B835-9669C8A11F37}" srcOrd="0" destOrd="0" parTransId="{3EBB4983-51EA-4A49-BADF-F353360C1CB6}" sibTransId="{A772E6B6-1962-DD47-B7A2-D69CC62CE816}"/>
    <dgm:cxn modelId="{1DD2C665-693B-3E47-BE0D-6DB05A9B4602}" srcId="{7421CF74-C5EE-DF4A-9CF6-2C94D832941A}" destId="{FFF0977C-A2BA-4242-BA78-67C8D26036C5}" srcOrd="7" destOrd="0" parTransId="{C9F2E890-9676-7445-B74A-34926B2BE9B1}" sibTransId="{667E0A9C-7DD1-0148-9BB7-67AE9BF084D5}"/>
    <dgm:cxn modelId="{492E5867-3925-D446-B4F6-B67B016988BA}" srcId="{7421CF74-C5EE-DF4A-9CF6-2C94D832941A}" destId="{43DA89FE-0161-004B-A424-1750CF342A20}" srcOrd="6" destOrd="0" parTransId="{D9066492-5310-9749-B673-A60079335ACC}" sibTransId="{6B7D6E58-6A97-C743-95AE-13F2A2456B5C}"/>
    <dgm:cxn modelId="{B7D1C26D-D8B6-D34E-A7FD-6DAA5AAA3B22}" type="presOf" srcId="{A8A1F250-E570-2341-A5A3-72AB8BE692A8}" destId="{7827A0EA-D92F-7A44-8AEB-57096B1C9C2E}" srcOrd="0" destOrd="0" presId="urn:microsoft.com/office/officeart/2005/8/layout/process4"/>
    <dgm:cxn modelId="{DE104195-E1C9-114E-B215-D8E1C753A100}" type="presOf" srcId="{7421CF74-C5EE-DF4A-9CF6-2C94D832941A}" destId="{4789A11E-745C-204A-B47A-BDF2C892D5EF}" srcOrd="0" destOrd="0" presId="urn:microsoft.com/office/officeart/2005/8/layout/process4"/>
    <dgm:cxn modelId="{EE8A52A0-8518-3B47-9708-538EFF11CD82}" type="presOf" srcId="{DE13B753-7916-7545-8BEE-073E1840F7A7}" destId="{7498AA5D-F52C-574D-B499-9859903D9F62}" srcOrd="0" destOrd="0" presId="urn:microsoft.com/office/officeart/2005/8/layout/process4"/>
    <dgm:cxn modelId="{5E5092B4-786E-094E-9032-996F13E82682}" srcId="{7421CF74-C5EE-DF4A-9CF6-2C94D832941A}" destId="{A8A1F250-E570-2341-A5A3-72AB8BE692A8}" srcOrd="3" destOrd="0" parTransId="{3DD23A40-BCA9-1746-A8A4-FCD0A3F1DBD5}" sibTransId="{A8E3FBB5-64B9-E444-8A7A-8D31F09F4CCA}"/>
    <dgm:cxn modelId="{580BCABD-7744-CD4B-B212-2184E991CB78}" srcId="{7421CF74-C5EE-DF4A-9CF6-2C94D832941A}" destId="{D9D3388E-D518-484B-A911-0BAECFA6724E}" srcOrd="5" destOrd="0" parTransId="{395353D0-0C20-3740-B6F4-ECF4A76B0647}" sibTransId="{23FF0A52-F84C-4044-B573-D79045772554}"/>
    <dgm:cxn modelId="{9235D2DF-FB8F-CA47-B90E-D74BF9793413}" type="presOf" srcId="{C317FAA0-D0DA-F04F-B835-9669C8A11F37}" destId="{0D3CA8BA-AACA-6346-B057-C63EF4D2E275}" srcOrd="0" destOrd="0" presId="urn:microsoft.com/office/officeart/2005/8/layout/process4"/>
    <dgm:cxn modelId="{7A89199D-DB96-BF4C-A089-2B5BD80530F1}" type="presParOf" srcId="{4789A11E-745C-204A-B47A-BDF2C892D5EF}" destId="{873F2BBF-209B-E541-8772-A30C9B4B5BA5}" srcOrd="0" destOrd="0" presId="urn:microsoft.com/office/officeart/2005/8/layout/process4"/>
    <dgm:cxn modelId="{6DFE4C15-AE6A-5E49-A01F-A1BE07F85F3B}" type="presParOf" srcId="{873F2BBF-209B-E541-8772-A30C9B4B5BA5}" destId="{C3FE30C4-C298-714E-81F0-3A84387E4697}" srcOrd="0" destOrd="0" presId="urn:microsoft.com/office/officeart/2005/8/layout/process4"/>
    <dgm:cxn modelId="{24FF8873-6108-264B-B8A4-FF984FE207B1}" type="presParOf" srcId="{4789A11E-745C-204A-B47A-BDF2C892D5EF}" destId="{BDF5768A-03D2-F940-8D82-B349F6113A98}" srcOrd="1" destOrd="0" presId="urn:microsoft.com/office/officeart/2005/8/layout/process4"/>
    <dgm:cxn modelId="{37BB42E3-C824-604B-891E-777515E3E264}" type="presParOf" srcId="{4789A11E-745C-204A-B47A-BDF2C892D5EF}" destId="{C48A1492-F97A-874F-AF43-D84EE639BD96}" srcOrd="2" destOrd="0" presId="urn:microsoft.com/office/officeart/2005/8/layout/process4"/>
    <dgm:cxn modelId="{DA28B4ED-4E85-1143-A692-71719CD406C2}" type="presParOf" srcId="{C48A1492-F97A-874F-AF43-D84EE639BD96}" destId="{7D87DFC7-EFAF-F844-AA56-D600B3272E5C}" srcOrd="0" destOrd="0" presId="urn:microsoft.com/office/officeart/2005/8/layout/process4"/>
    <dgm:cxn modelId="{91B0247E-C59D-D04A-B2B0-C22D3D214D4F}" type="presParOf" srcId="{4789A11E-745C-204A-B47A-BDF2C892D5EF}" destId="{CEA6617A-ABED-8B44-A350-F2A13F4EDE98}" srcOrd="3" destOrd="0" presId="urn:microsoft.com/office/officeart/2005/8/layout/process4"/>
    <dgm:cxn modelId="{48E286B2-61DE-274C-808B-A4DCA61CBB48}" type="presParOf" srcId="{4789A11E-745C-204A-B47A-BDF2C892D5EF}" destId="{59AB0512-A555-8F43-95A9-4535AE31B217}" srcOrd="4" destOrd="0" presId="urn:microsoft.com/office/officeart/2005/8/layout/process4"/>
    <dgm:cxn modelId="{050C994D-EA8F-5C4F-A67D-BC3688F5403E}" type="presParOf" srcId="{59AB0512-A555-8F43-95A9-4535AE31B217}" destId="{88CE2D11-BF49-C14F-A2B3-46A7889A9C2B}" srcOrd="0" destOrd="0" presId="urn:microsoft.com/office/officeart/2005/8/layout/process4"/>
    <dgm:cxn modelId="{DCB64AC4-FA6E-A04F-8FB1-1AA1AD7CFB5E}" type="presParOf" srcId="{4789A11E-745C-204A-B47A-BDF2C892D5EF}" destId="{6071BA28-4EC8-D849-934B-D41D1B617480}" srcOrd="5" destOrd="0" presId="urn:microsoft.com/office/officeart/2005/8/layout/process4"/>
    <dgm:cxn modelId="{00E51B01-6A28-4C42-93C6-42C0C079D02A}" type="presParOf" srcId="{4789A11E-745C-204A-B47A-BDF2C892D5EF}" destId="{9DC138DC-8D12-CA42-A77B-57772BD6A699}" srcOrd="6" destOrd="0" presId="urn:microsoft.com/office/officeart/2005/8/layout/process4"/>
    <dgm:cxn modelId="{7ACBD906-BA8C-8B4D-95DD-0CCB46BF9CE9}" type="presParOf" srcId="{9DC138DC-8D12-CA42-A77B-57772BD6A699}" destId="{9DFD05F2-011C-7D42-AC94-A2ECE1FD8229}" srcOrd="0" destOrd="0" presId="urn:microsoft.com/office/officeart/2005/8/layout/process4"/>
    <dgm:cxn modelId="{A81C09C8-9EA9-EB47-B442-0A429E76CA07}" type="presParOf" srcId="{4789A11E-745C-204A-B47A-BDF2C892D5EF}" destId="{96683259-E545-AB4C-B5F7-31DE50B3BA8E}" srcOrd="7" destOrd="0" presId="urn:microsoft.com/office/officeart/2005/8/layout/process4"/>
    <dgm:cxn modelId="{21354BAF-5D4F-DB44-AA17-A186F7BCFC7E}" type="presParOf" srcId="{4789A11E-745C-204A-B47A-BDF2C892D5EF}" destId="{DBCFA86A-ED1F-6D49-BE36-680AE1961933}" srcOrd="8" destOrd="0" presId="urn:microsoft.com/office/officeart/2005/8/layout/process4"/>
    <dgm:cxn modelId="{8B455823-54B6-5D46-9CB1-3B0BABA77A82}" type="presParOf" srcId="{DBCFA86A-ED1F-6D49-BE36-680AE1961933}" destId="{7827A0EA-D92F-7A44-8AEB-57096B1C9C2E}" srcOrd="0" destOrd="0" presId="urn:microsoft.com/office/officeart/2005/8/layout/process4"/>
    <dgm:cxn modelId="{66746739-3B09-0546-95F9-BA63A0C32FBA}" type="presParOf" srcId="{4789A11E-745C-204A-B47A-BDF2C892D5EF}" destId="{1F06BB73-1756-DC40-B576-0BD941C3BA93}" srcOrd="9" destOrd="0" presId="urn:microsoft.com/office/officeart/2005/8/layout/process4"/>
    <dgm:cxn modelId="{BF7DC804-82DD-0D4E-9C8E-95968006D7BC}" type="presParOf" srcId="{4789A11E-745C-204A-B47A-BDF2C892D5EF}" destId="{E96BBBC2-FAFF-F44F-B3BB-DEE4D2F1A466}" srcOrd="10" destOrd="0" presId="urn:microsoft.com/office/officeart/2005/8/layout/process4"/>
    <dgm:cxn modelId="{A5FFC4D0-DDB8-AB46-A554-16840112E46F}" type="presParOf" srcId="{E96BBBC2-FAFF-F44F-B3BB-DEE4D2F1A466}" destId="{D8AAD775-6B84-C24C-9CF4-6F2FC118A8E1}" srcOrd="0" destOrd="0" presId="urn:microsoft.com/office/officeart/2005/8/layout/process4"/>
    <dgm:cxn modelId="{58A19FF9-33E9-EC48-854B-7615D92B6F8E}" type="presParOf" srcId="{4789A11E-745C-204A-B47A-BDF2C892D5EF}" destId="{E9951075-944E-694B-A3A3-6059152AEFA0}" srcOrd="11" destOrd="0" presId="urn:microsoft.com/office/officeart/2005/8/layout/process4"/>
    <dgm:cxn modelId="{CDEBEC09-607E-6E49-809A-26857BA79969}" type="presParOf" srcId="{4789A11E-745C-204A-B47A-BDF2C892D5EF}" destId="{E3B3557C-D123-894F-961F-7899FBF25AF2}" srcOrd="12" destOrd="0" presId="urn:microsoft.com/office/officeart/2005/8/layout/process4"/>
    <dgm:cxn modelId="{FDE28312-303C-9B40-AFCA-F3440220B2EE}" type="presParOf" srcId="{E3B3557C-D123-894F-961F-7899FBF25AF2}" destId="{7498AA5D-F52C-574D-B499-9859903D9F62}" srcOrd="0" destOrd="0" presId="urn:microsoft.com/office/officeart/2005/8/layout/process4"/>
    <dgm:cxn modelId="{1137DAF6-6602-9B4A-8DEA-87A36D835778}" type="presParOf" srcId="{4789A11E-745C-204A-B47A-BDF2C892D5EF}" destId="{E6666A3C-1AE8-3847-B7AA-A2313085C85C}" srcOrd="13" destOrd="0" presId="urn:microsoft.com/office/officeart/2005/8/layout/process4"/>
    <dgm:cxn modelId="{107A8FB3-A982-9D45-BEC9-66619B7FE8F2}" type="presParOf" srcId="{4789A11E-745C-204A-B47A-BDF2C892D5EF}" destId="{9E743DEC-9FF4-694C-9C31-E9B5A3ED0990}" srcOrd="14" destOrd="0" presId="urn:microsoft.com/office/officeart/2005/8/layout/process4"/>
    <dgm:cxn modelId="{C02091CE-C89E-F042-BB20-47DA7E892B89}" type="presParOf" srcId="{9E743DEC-9FF4-694C-9C31-E9B5A3ED0990}" destId="{0D3CA8BA-AACA-6346-B057-C63EF4D2E27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CE67D-90EE-5D46-8EB2-FB25DDB37BF2}">
      <dsp:nvSpPr>
        <dsp:cNvPr id="0" name=""/>
        <dsp:cNvSpPr/>
      </dsp:nvSpPr>
      <dsp:spPr>
        <a:xfrm>
          <a:off x="-4177273" y="-641003"/>
          <a:ext cx="4977375" cy="4977375"/>
        </a:xfrm>
        <a:prstGeom prst="blockArc">
          <a:avLst>
            <a:gd name="adj1" fmla="val 18900000"/>
            <a:gd name="adj2" fmla="val 2700000"/>
            <a:gd name="adj3" fmla="val 434"/>
          </a:avLst>
        </a:prstGeom>
        <a:noFill/>
        <a:ln w="25400" cap="flat" cmpd="sng" algn="ctr">
          <a:solidFill>
            <a:srgbClr val="343266"/>
          </a:solidFill>
          <a:prstDash val="solid"/>
        </a:ln>
        <a:effectLst/>
      </dsp:spPr>
      <dsp:style>
        <a:lnRef idx="2">
          <a:scrgbClr r="0" g="0" b="0"/>
        </a:lnRef>
        <a:fillRef idx="0">
          <a:scrgbClr r="0" g="0" b="0"/>
        </a:fillRef>
        <a:effectRef idx="0">
          <a:scrgbClr r="0" g="0" b="0"/>
        </a:effectRef>
        <a:fontRef idx="minor"/>
      </dsp:style>
    </dsp:sp>
    <dsp:sp modelId="{994A3ABD-482D-9349-BAFE-A1FFCD8F57B0}">
      <dsp:nvSpPr>
        <dsp:cNvPr id="0" name=""/>
        <dsp:cNvSpPr/>
      </dsp:nvSpPr>
      <dsp:spPr>
        <a:xfrm>
          <a:off x="350474" y="230886"/>
          <a:ext cx="7072664" cy="462068"/>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767" tIns="35560" rIns="35560" bIns="35560" numCol="1" spcCol="1270" anchor="ctr" anchorCtr="0">
          <a:noAutofit/>
        </a:bodyPr>
        <a:lstStyle/>
        <a:p>
          <a:pPr marL="0" lvl="0" indent="0" algn="l" defTabSz="622300">
            <a:lnSpc>
              <a:spcPct val="90000"/>
            </a:lnSpc>
            <a:spcBef>
              <a:spcPct val="0"/>
            </a:spcBef>
            <a:spcAft>
              <a:spcPct val="35000"/>
            </a:spcAft>
            <a:buClr>
              <a:schemeClr val="dk1"/>
            </a:buClr>
            <a:buSzPts val="1100"/>
            <a:buFont typeface="Arial" panose="020B0604020202020204" pitchFamily="34" charset="0"/>
            <a:buNone/>
          </a:pPr>
          <a:r>
            <a:rPr lang="en-US" sz="1400" kern="1200" dirty="0">
              <a:solidFill>
                <a:schemeClr val="bg1"/>
              </a:solidFill>
              <a:latin typeface="Georgia"/>
              <a:ea typeface="Georgia"/>
              <a:cs typeface="Georgia"/>
              <a:sym typeface="Georgia"/>
            </a:rPr>
            <a:t>Repository of best practices on </a:t>
          </a:r>
          <a:r>
            <a:rPr lang="en-US" sz="1400" kern="1200" dirty="0" err="1">
              <a:solidFill>
                <a:schemeClr val="bg1"/>
              </a:solidFill>
              <a:latin typeface="Georgia"/>
              <a:ea typeface="Georgia"/>
              <a:cs typeface="Georgia"/>
              <a:sym typeface="Georgia"/>
            </a:rPr>
            <a:t>labour</a:t>
          </a:r>
          <a:r>
            <a:rPr lang="en-US" sz="1400" kern="1200" dirty="0">
              <a:solidFill>
                <a:schemeClr val="bg1"/>
              </a:solidFill>
              <a:latin typeface="Georgia"/>
              <a:ea typeface="Georgia"/>
              <a:cs typeface="Georgia"/>
              <a:sym typeface="Georgia"/>
            </a:rPr>
            <a:t> legislation at the global level</a:t>
          </a:r>
          <a:endParaRPr lang="en-GB" sz="1400" kern="1200" dirty="0">
            <a:solidFill>
              <a:schemeClr val="bg1"/>
            </a:solidFill>
          </a:endParaRPr>
        </a:p>
      </dsp:txBody>
      <dsp:txXfrm>
        <a:off x="350474" y="230886"/>
        <a:ext cx="7072664" cy="462068"/>
      </dsp:txXfrm>
    </dsp:sp>
    <dsp:sp modelId="{A198FE31-3989-5E49-A72D-B90A2A1D302B}">
      <dsp:nvSpPr>
        <dsp:cNvPr id="0" name=""/>
        <dsp:cNvSpPr/>
      </dsp:nvSpPr>
      <dsp:spPr>
        <a:xfrm>
          <a:off x="61681" y="173128"/>
          <a:ext cx="577586" cy="577586"/>
        </a:xfrm>
        <a:prstGeom prst="ellipse">
          <a:avLst/>
        </a:prstGeom>
        <a:solidFill>
          <a:schemeClr val="bg1"/>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4B6D79C8-D4B9-7749-9FC8-10649B8927B7}">
      <dsp:nvSpPr>
        <dsp:cNvPr id="0" name=""/>
        <dsp:cNvSpPr/>
      </dsp:nvSpPr>
      <dsp:spPr>
        <a:xfrm>
          <a:off x="681579" y="923768"/>
          <a:ext cx="6741559" cy="462068"/>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767"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latin typeface="Georgia"/>
              <a:ea typeface="Georgia"/>
              <a:cs typeface="Georgia"/>
              <a:sym typeface="Georgia"/>
            </a:rPr>
            <a:t>Can be used to bring much-needed </a:t>
          </a:r>
          <a:r>
            <a:rPr lang="en-US" sz="1400" kern="1200" dirty="0" err="1">
              <a:solidFill>
                <a:schemeClr val="bg1"/>
              </a:solidFill>
              <a:latin typeface="Georgia"/>
              <a:ea typeface="Georgia"/>
              <a:cs typeface="Georgia"/>
              <a:sym typeface="Georgia"/>
            </a:rPr>
            <a:t>labour</a:t>
          </a:r>
          <a:r>
            <a:rPr lang="en-US" sz="1400" kern="1200" dirty="0">
              <a:solidFill>
                <a:schemeClr val="bg1"/>
              </a:solidFill>
              <a:latin typeface="Georgia"/>
              <a:ea typeface="Georgia"/>
              <a:cs typeface="Georgia"/>
              <a:sym typeface="Georgia"/>
            </a:rPr>
            <a:t> legislation reforms in various countries</a:t>
          </a:r>
        </a:p>
      </dsp:txBody>
      <dsp:txXfrm>
        <a:off x="681579" y="923768"/>
        <a:ext cx="6741559" cy="462068"/>
      </dsp:txXfrm>
    </dsp:sp>
    <dsp:sp modelId="{F4D658E7-B288-164C-A4E9-FA410643F20D}">
      <dsp:nvSpPr>
        <dsp:cNvPr id="0" name=""/>
        <dsp:cNvSpPr/>
      </dsp:nvSpPr>
      <dsp:spPr>
        <a:xfrm>
          <a:off x="392786" y="866009"/>
          <a:ext cx="577586" cy="577586"/>
        </a:xfrm>
        <a:prstGeom prst="ellipse">
          <a:avLst/>
        </a:prstGeom>
        <a:solidFill>
          <a:schemeClr val="bg1"/>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11A423FC-C60F-C34D-AB74-747897451E3C}">
      <dsp:nvSpPr>
        <dsp:cNvPr id="0" name=""/>
        <dsp:cNvSpPr/>
      </dsp:nvSpPr>
      <dsp:spPr>
        <a:xfrm>
          <a:off x="783202" y="1616650"/>
          <a:ext cx="6639936" cy="462068"/>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767"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bg1"/>
              </a:solidFill>
              <a:latin typeface="Georgia"/>
              <a:ea typeface="Georgia"/>
              <a:cs typeface="Georgia"/>
              <a:sym typeface="Georgia"/>
            </a:rPr>
            <a:t>Linkage with SDGs</a:t>
          </a:r>
          <a:endParaRPr lang="en-US" sz="1400" kern="1200" dirty="0">
            <a:solidFill>
              <a:schemeClr val="bg1"/>
            </a:solidFill>
            <a:latin typeface="Georgia"/>
            <a:ea typeface="Georgia"/>
            <a:cs typeface="Georgia"/>
            <a:sym typeface="Georgia"/>
          </a:endParaRPr>
        </a:p>
      </dsp:txBody>
      <dsp:txXfrm>
        <a:off x="783202" y="1616650"/>
        <a:ext cx="6639936" cy="462068"/>
      </dsp:txXfrm>
    </dsp:sp>
    <dsp:sp modelId="{6D9D8CE9-9ED8-204C-91C1-278C3FB1F4C2}">
      <dsp:nvSpPr>
        <dsp:cNvPr id="0" name=""/>
        <dsp:cNvSpPr/>
      </dsp:nvSpPr>
      <dsp:spPr>
        <a:xfrm>
          <a:off x="494409" y="1558891"/>
          <a:ext cx="577586" cy="577586"/>
        </a:xfrm>
        <a:prstGeom prst="ellipse">
          <a:avLst/>
        </a:prstGeom>
        <a:solidFill>
          <a:schemeClr val="bg1"/>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D1F73A83-2B64-7B45-A9F1-6A42937F1096}">
      <dsp:nvSpPr>
        <dsp:cNvPr id="0" name=""/>
        <dsp:cNvSpPr/>
      </dsp:nvSpPr>
      <dsp:spPr>
        <a:xfrm>
          <a:off x="681579" y="2309531"/>
          <a:ext cx="6741559" cy="462068"/>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767"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bg1"/>
              </a:solidFill>
              <a:latin typeface="Georgia"/>
              <a:ea typeface="Georgia"/>
              <a:cs typeface="Georgia"/>
              <a:sym typeface="Georgia"/>
            </a:rPr>
            <a:t>Progress on Target 8.8 can be measured fully through this Index</a:t>
          </a:r>
          <a:endParaRPr lang="en-US" sz="1400" kern="1200" dirty="0">
            <a:solidFill>
              <a:schemeClr val="bg1"/>
            </a:solidFill>
            <a:latin typeface="Georgia"/>
            <a:ea typeface="Georgia"/>
            <a:cs typeface="Georgia"/>
            <a:sym typeface="Georgia"/>
          </a:endParaRPr>
        </a:p>
      </dsp:txBody>
      <dsp:txXfrm>
        <a:off x="681579" y="2309531"/>
        <a:ext cx="6741559" cy="462068"/>
      </dsp:txXfrm>
    </dsp:sp>
    <dsp:sp modelId="{75FE5671-583D-6244-8A43-68DF3F228947}">
      <dsp:nvSpPr>
        <dsp:cNvPr id="0" name=""/>
        <dsp:cNvSpPr/>
      </dsp:nvSpPr>
      <dsp:spPr>
        <a:xfrm>
          <a:off x="392786" y="2251773"/>
          <a:ext cx="577586" cy="577586"/>
        </a:xfrm>
        <a:prstGeom prst="ellipse">
          <a:avLst/>
        </a:prstGeom>
        <a:solidFill>
          <a:schemeClr val="bg1"/>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F42A300F-8DE4-934C-B06C-7A22A49C9563}">
      <dsp:nvSpPr>
        <dsp:cNvPr id="0" name=""/>
        <dsp:cNvSpPr/>
      </dsp:nvSpPr>
      <dsp:spPr>
        <a:xfrm>
          <a:off x="350474" y="3002413"/>
          <a:ext cx="7072664" cy="462068"/>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767"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latin typeface="Georgia"/>
              <a:ea typeface="Georgia"/>
              <a:cs typeface="Georgia"/>
              <a:sym typeface="Georgia"/>
            </a:rPr>
            <a:t>Right time to address the protection of all </a:t>
          </a:r>
          <a:r>
            <a:rPr lang="en-US" sz="1400" kern="1200" dirty="0" err="1">
              <a:solidFill>
                <a:schemeClr val="bg1"/>
              </a:solidFill>
              <a:latin typeface="Georgia"/>
              <a:ea typeface="Georgia"/>
              <a:cs typeface="Georgia"/>
              <a:sym typeface="Georgia"/>
            </a:rPr>
            <a:t>labour</a:t>
          </a:r>
          <a:r>
            <a:rPr lang="en-US" sz="1400" kern="1200" dirty="0">
              <a:solidFill>
                <a:schemeClr val="bg1"/>
              </a:solidFill>
              <a:latin typeface="Georgia"/>
              <a:ea typeface="Georgia"/>
              <a:cs typeface="Georgia"/>
              <a:sym typeface="Georgia"/>
            </a:rPr>
            <a:t> rights and measure progress of member countries (COVID-19)</a:t>
          </a:r>
        </a:p>
      </dsp:txBody>
      <dsp:txXfrm>
        <a:off x="350474" y="3002413"/>
        <a:ext cx="7072664" cy="462068"/>
      </dsp:txXfrm>
    </dsp:sp>
    <dsp:sp modelId="{A1913179-210F-BE49-8884-1E8D1A2B71F3}">
      <dsp:nvSpPr>
        <dsp:cNvPr id="0" name=""/>
        <dsp:cNvSpPr/>
      </dsp:nvSpPr>
      <dsp:spPr>
        <a:xfrm>
          <a:off x="61681" y="2944654"/>
          <a:ext cx="577586" cy="577586"/>
        </a:xfrm>
        <a:prstGeom prst="ellipse">
          <a:avLst/>
        </a:prstGeom>
        <a:solidFill>
          <a:schemeClr val="bg1"/>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E30C4-C298-714E-81F0-3A84387E4697}">
      <dsp:nvSpPr>
        <dsp:cNvPr id="0" name=""/>
        <dsp:cNvSpPr/>
      </dsp:nvSpPr>
      <dsp:spPr>
        <a:xfrm>
          <a:off x="10607" y="3607224"/>
          <a:ext cx="6074785" cy="454556"/>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Georgia" panose="02040502050405020303" pitchFamily="18" charset="0"/>
            </a:rPr>
            <a:t>Is assumed to have been working long enough to access leaves (maternity, paternity, parental, sick, and annual leave).</a:t>
          </a:r>
        </a:p>
      </dsp:txBody>
      <dsp:txXfrm>
        <a:off x="10607" y="3607224"/>
        <a:ext cx="6074785" cy="454556"/>
      </dsp:txXfrm>
    </dsp:sp>
    <dsp:sp modelId="{7D87DFC7-EFAF-F844-AA56-D600B3272E5C}">
      <dsp:nvSpPr>
        <dsp:cNvPr id="0" name=""/>
        <dsp:cNvSpPr/>
      </dsp:nvSpPr>
      <dsp:spPr>
        <a:xfrm rot="10800000">
          <a:off x="0" y="3117627"/>
          <a:ext cx="6096000" cy="494418"/>
        </a:xfrm>
        <a:prstGeom prst="upArrowCallou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i="1" kern="1200" dirty="0">
              <a:latin typeface="Georgia" panose="02040502050405020303" pitchFamily="18" charset="0"/>
            </a:rPr>
            <a:t>Is assumed to be registered with the relevant social security institution and meets all the qualifying requirements (maternity, sickness, work injury, old age pension, survivors', and invalidity benefit); and </a:t>
          </a:r>
        </a:p>
      </dsp:txBody>
      <dsp:txXfrm rot="10800000">
        <a:off x="0" y="3117627"/>
        <a:ext cx="6096000" cy="321258"/>
      </dsp:txXfrm>
    </dsp:sp>
    <dsp:sp modelId="{88CE2D11-BF49-C14F-A2B3-46A7889A9C2B}">
      <dsp:nvSpPr>
        <dsp:cNvPr id="0" name=""/>
        <dsp:cNvSpPr/>
      </dsp:nvSpPr>
      <dsp:spPr>
        <a:xfrm rot="10800000">
          <a:off x="0" y="2628030"/>
          <a:ext cx="6096000" cy="494418"/>
        </a:xfrm>
        <a:prstGeom prst="upArrowCallou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Georgia" panose="02040502050405020303" pitchFamily="18" charset="0"/>
            </a:rPr>
            <a:t>Has work experience of one year or more;</a:t>
          </a:r>
        </a:p>
      </dsp:txBody>
      <dsp:txXfrm rot="10800000">
        <a:off x="0" y="2628030"/>
        <a:ext cx="6096000" cy="321258"/>
      </dsp:txXfrm>
    </dsp:sp>
    <dsp:sp modelId="{9DFD05F2-011C-7D42-AC94-A2ECE1FD8229}">
      <dsp:nvSpPr>
        <dsp:cNvPr id="0" name=""/>
        <dsp:cNvSpPr/>
      </dsp:nvSpPr>
      <dsp:spPr>
        <a:xfrm rot="10800000">
          <a:off x="0" y="1960606"/>
          <a:ext cx="6096000" cy="672246"/>
        </a:xfrm>
        <a:prstGeom prst="upArrowCallou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Georgia" panose="02040502050405020303" pitchFamily="18" charset="0"/>
            </a:rPr>
            <a:t>Is a full-time employee with a permanent contract in a medium-sized enterprise with at least 60 employees;</a:t>
          </a:r>
        </a:p>
      </dsp:txBody>
      <dsp:txXfrm rot="10800000">
        <a:off x="0" y="1960606"/>
        <a:ext cx="6096000" cy="436805"/>
      </dsp:txXfrm>
    </dsp:sp>
    <dsp:sp modelId="{7827A0EA-D92F-7A44-8AEB-57096B1C9C2E}">
      <dsp:nvSpPr>
        <dsp:cNvPr id="0" name=""/>
        <dsp:cNvSpPr/>
      </dsp:nvSpPr>
      <dsp:spPr>
        <a:xfrm rot="10800000">
          <a:off x="0" y="1471009"/>
          <a:ext cx="6096000" cy="494418"/>
        </a:xfrm>
        <a:prstGeom prst="upArrowCallou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Georgia" panose="02040502050405020303" pitchFamily="18" charset="0"/>
            </a:rPr>
            <a:t>Is a lawful citizen (legal immigrant ) of the economy; </a:t>
          </a:r>
        </a:p>
      </dsp:txBody>
      <dsp:txXfrm rot="10800000">
        <a:off x="0" y="1471009"/>
        <a:ext cx="6096000" cy="321258"/>
      </dsp:txXfrm>
    </dsp:sp>
    <dsp:sp modelId="{D8AAD775-6B84-C24C-9CF4-6F2FC118A8E1}">
      <dsp:nvSpPr>
        <dsp:cNvPr id="0" name=""/>
        <dsp:cNvSpPr/>
      </dsp:nvSpPr>
      <dsp:spPr>
        <a:xfrm rot="10800000">
          <a:off x="0" y="981412"/>
          <a:ext cx="6096000" cy="494418"/>
        </a:xfrm>
        <a:prstGeom prst="upArrowCallou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Georgia" panose="02040502050405020303" pitchFamily="18" charset="0"/>
            </a:rPr>
            <a:t>Resides in the economy's most populous province/state/area;</a:t>
          </a:r>
        </a:p>
      </dsp:txBody>
      <dsp:txXfrm rot="10800000">
        <a:off x="0" y="981412"/>
        <a:ext cx="6096000" cy="321258"/>
      </dsp:txXfrm>
    </dsp:sp>
    <dsp:sp modelId="{7498AA5D-F52C-574D-B499-9859903D9F62}">
      <dsp:nvSpPr>
        <dsp:cNvPr id="0" name=""/>
        <dsp:cNvSpPr/>
      </dsp:nvSpPr>
      <dsp:spPr>
        <a:xfrm rot="10800000">
          <a:off x="0" y="491815"/>
          <a:ext cx="6096000" cy="494418"/>
        </a:xfrm>
        <a:prstGeom prst="upArrowCallou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i="1" kern="1200" dirty="0">
              <a:latin typeface="Georgia" panose="02040502050405020303" pitchFamily="18" charset="0"/>
            </a:rPr>
            <a:t>Is a minimum wage worker;</a:t>
          </a:r>
          <a:endParaRPr lang="en-US" sz="1400" i="1" kern="1200" dirty="0">
            <a:latin typeface="Georgia" panose="02040502050405020303" pitchFamily="18" charset="0"/>
          </a:endParaRPr>
        </a:p>
      </dsp:txBody>
      <dsp:txXfrm rot="10800000">
        <a:off x="0" y="491815"/>
        <a:ext cx="6096000" cy="321258"/>
      </dsp:txXfrm>
    </dsp:sp>
    <dsp:sp modelId="{0D3CA8BA-AACA-6346-B057-C63EF4D2E275}">
      <dsp:nvSpPr>
        <dsp:cNvPr id="0" name=""/>
        <dsp:cNvSpPr/>
      </dsp:nvSpPr>
      <dsp:spPr>
        <a:xfrm rot="10800000">
          <a:off x="0" y="0"/>
          <a:ext cx="6096000" cy="494418"/>
        </a:xfrm>
        <a:prstGeom prst="upArrowCallou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Courier New" panose="02070309020205020404" pitchFamily="49" charset="0"/>
            <a:buNone/>
          </a:pPr>
          <a:r>
            <a:rPr lang="en-US" sz="1400" i="1" kern="1200" dirty="0">
              <a:latin typeface="Georgia" panose="02040502050405020303" pitchFamily="18" charset="0"/>
            </a:rPr>
            <a:t>Is skilled;</a:t>
          </a:r>
          <a:endParaRPr lang="en-GB" sz="1400" kern="1200" dirty="0">
            <a:latin typeface="Georgia" panose="02040502050405020303" pitchFamily="18" charset="0"/>
          </a:endParaRPr>
        </a:p>
      </dsp:txBody>
      <dsp:txXfrm rot="10800000">
        <a:off x="0" y="0"/>
        <a:ext cx="6096000" cy="32125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8727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767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2572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100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6749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dirty="0">
                <a:latin typeface="+mn-lt"/>
              </a:rPr>
              <a:t>Since gig economy workers are considered self-employed independent contractors, provision of basic social protection to self-employed workers is taken positively.</a:t>
            </a:r>
          </a:p>
          <a:p>
            <a:pPr marL="0" lvl="0" indent="0" algn="l" rtl="0">
              <a:spcBef>
                <a:spcPts val="0"/>
              </a:spcBef>
              <a:spcAft>
                <a:spcPts val="0"/>
              </a:spcAft>
              <a:buNone/>
            </a:pPr>
            <a:endParaRPr lang="en-US" dirty="0">
              <a:latin typeface="+mn-lt"/>
            </a:endParaRPr>
          </a:p>
          <a:p>
            <a:pPr algn="l"/>
            <a:r>
              <a:rPr lang="en-GB" sz="1800" b="1" dirty="0">
                <a:latin typeface="+mn-lt"/>
              </a:rPr>
              <a:t>Compulsory coverage</a:t>
            </a:r>
            <a:r>
              <a:rPr lang="en-GB" sz="1800" dirty="0">
                <a:latin typeface="+mn-lt"/>
              </a:rPr>
              <a:t>: </a:t>
            </a:r>
            <a:r>
              <a:rPr lang="en-GB" sz="1800" b="0" i="0" u="none" strike="noStrike" baseline="0" dirty="0">
                <a:latin typeface="+mn-lt"/>
              </a:rPr>
              <a:t>Mandatory statutory access to social security (old age, survivors’ and disability pensions) for self-employed workers.</a:t>
            </a:r>
          </a:p>
          <a:p>
            <a:pPr algn="l"/>
            <a:r>
              <a:rPr lang="en-GB" sz="1800" b="1" i="0" u="none" strike="noStrike" baseline="0" dirty="0">
                <a:latin typeface="+mn-lt"/>
              </a:rPr>
              <a:t>Voluntary coverage: </a:t>
            </a:r>
            <a:r>
              <a:rPr lang="en-GB" sz="1800" b="0" i="0" u="none" strike="noStrike" baseline="0" dirty="0">
                <a:latin typeface="+mn-lt"/>
              </a:rPr>
              <a:t>Non-compulsory statutory access to social security (old age, survivors’ and disability pensions) for self-employed workers.</a:t>
            </a:r>
          </a:p>
          <a:p>
            <a:pPr algn="l"/>
            <a:r>
              <a:rPr lang="en-GB" sz="1800" b="1" i="0" u="none" strike="noStrike" baseline="0" dirty="0">
                <a:latin typeface="+mn-lt"/>
              </a:rPr>
              <a:t>Conditional coverage: </a:t>
            </a:r>
            <a:r>
              <a:rPr lang="en-GB" sz="1800" b="0" i="0" u="none" strike="noStrike" baseline="0" dirty="0">
                <a:latin typeface="+mn-lt"/>
              </a:rPr>
              <a:t>Conditional statutory access to social security (old age, survivors’ and disability pensions) for self-employed workers.</a:t>
            </a:r>
          </a:p>
          <a:p>
            <a:pPr algn="l"/>
            <a:r>
              <a:rPr lang="en-GB" sz="1800" b="1" i="0" u="none" strike="noStrike" baseline="0" dirty="0">
                <a:latin typeface="+mn-lt"/>
              </a:rPr>
              <a:t>Mixed coverage: </a:t>
            </a:r>
            <a:r>
              <a:rPr lang="en-GB" sz="1800" b="0" i="0" u="none" strike="noStrike" baseline="0" dirty="0">
                <a:latin typeface="+mn-lt"/>
              </a:rPr>
              <a:t>Statutory access to more than one type of coverage to social security (old age, survivors’ and disability pensions) for self-employed workers.</a:t>
            </a:r>
          </a:p>
          <a:p>
            <a:pPr algn="l"/>
            <a:r>
              <a:rPr lang="en-GB" sz="1800" b="1" i="0" u="none" strike="noStrike" baseline="0" dirty="0">
                <a:latin typeface="+mn-lt"/>
              </a:rPr>
              <a:t>Special systems: </a:t>
            </a:r>
            <a:r>
              <a:rPr lang="en-GB" sz="1800" b="0" i="0" u="none" strike="noStrike" baseline="0" dirty="0">
                <a:latin typeface="+mn-lt"/>
              </a:rPr>
              <a:t>Statutory access to special systems (such as schemes) relevant to social security (old age, survivors’ and disability pensions) for self-employed workers.</a:t>
            </a:r>
            <a:endParaRPr dirty="0">
              <a:latin typeface="+mn-lt"/>
            </a:endParaRPr>
          </a:p>
        </p:txBody>
      </p:sp>
    </p:spTree>
    <p:extLst>
      <p:ext uri="{BB962C8B-B14F-4D97-AF65-F5344CB8AC3E}">
        <p14:creationId xmlns:p14="http://schemas.microsoft.com/office/powerpoint/2010/main" val="3001755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dirty="0">
                <a:latin typeface="+mn-lt"/>
              </a:rPr>
              <a:t>Since gig economy workers are considered self-employed independent contractors, provision of basic social protection to self-employed workers is taken positively.</a:t>
            </a:r>
          </a:p>
          <a:p>
            <a:pPr marL="0" lvl="0" indent="0" algn="l" rtl="0">
              <a:spcBef>
                <a:spcPts val="0"/>
              </a:spcBef>
              <a:spcAft>
                <a:spcPts val="0"/>
              </a:spcAft>
              <a:buNone/>
            </a:pPr>
            <a:endParaRPr lang="en-US" dirty="0">
              <a:latin typeface="+mn-lt"/>
            </a:endParaRPr>
          </a:p>
          <a:p>
            <a:pPr algn="l"/>
            <a:r>
              <a:rPr lang="en-GB" sz="1800" b="1" dirty="0">
                <a:latin typeface="+mn-lt"/>
              </a:rPr>
              <a:t>Compulsory coverage</a:t>
            </a:r>
            <a:r>
              <a:rPr lang="en-GB" sz="1800" dirty="0">
                <a:latin typeface="+mn-lt"/>
              </a:rPr>
              <a:t>: </a:t>
            </a:r>
            <a:r>
              <a:rPr lang="en-GB" sz="1800" b="0" i="0" u="none" strike="noStrike" baseline="0" dirty="0">
                <a:latin typeface="+mn-lt"/>
              </a:rPr>
              <a:t>Mandatory statutory access to social security (old age, survivors’ and disability pensions) for self-employed workers.</a:t>
            </a:r>
          </a:p>
          <a:p>
            <a:pPr algn="l"/>
            <a:r>
              <a:rPr lang="en-GB" sz="1800" b="1" i="0" u="none" strike="noStrike" baseline="0" dirty="0">
                <a:latin typeface="+mn-lt"/>
              </a:rPr>
              <a:t>Voluntary coverage: </a:t>
            </a:r>
            <a:r>
              <a:rPr lang="en-GB" sz="1800" b="0" i="0" u="none" strike="noStrike" baseline="0" dirty="0">
                <a:latin typeface="+mn-lt"/>
              </a:rPr>
              <a:t>Non-compulsory statutory access to social security (old age, survivors’ and disability pensions) for self-employed workers.</a:t>
            </a:r>
          </a:p>
          <a:p>
            <a:pPr algn="l"/>
            <a:r>
              <a:rPr lang="en-GB" sz="1800" b="1" i="0" u="none" strike="noStrike" baseline="0" dirty="0">
                <a:latin typeface="+mn-lt"/>
              </a:rPr>
              <a:t>Conditional coverage: </a:t>
            </a:r>
            <a:r>
              <a:rPr lang="en-GB" sz="1800" b="0" i="0" u="none" strike="noStrike" baseline="0" dirty="0">
                <a:latin typeface="+mn-lt"/>
              </a:rPr>
              <a:t>Conditional statutory access to social security (old age, survivors’ and disability pensions) for self-employed workers.</a:t>
            </a:r>
          </a:p>
          <a:p>
            <a:pPr algn="l"/>
            <a:r>
              <a:rPr lang="en-GB" sz="1800" b="1" i="0" u="none" strike="noStrike" baseline="0" dirty="0">
                <a:latin typeface="+mn-lt"/>
              </a:rPr>
              <a:t>Mixed coverage: </a:t>
            </a:r>
            <a:r>
              <a:rPr lang="en-GB" sz="1800" b="0" i="0" u="none" strike="noStrike" baseline="0" dirty="0">
                <a:latin typeface="+mn-lt"/>
              </a:rPr>
              <a:t>Statutory access to more than one type of coverage to social security (old age, survivors’ and disability pensions) for self-employed workers.</a:t>
            </a:r>
          </a:p>
          <a:p>
            <a:pPr algn="l"/>
            <a:r>
              <a:rPr lang="en-GB" sz="1800" b="1" i="0" u="none" strike="noStrike" baseline="0" dirty="0">
                <a:latin typeface="+mn-lt"/>
              </a:rPr>
              <a:t>Special systems: </a:t>
            </a:r>
            <a:r>
              <a:rPr lang="en-GB" sz="1800" b="0" i="0" u="none" strike="noStrike" baseline="0" dirty="0">
                <a:latin typeface="+mn-lt"/>
              </a:rPr>
              <a:t>Statutory access to special systems (such as schemes) relevant to social security (old age, survivors’ and disability pensions) for self-employed workers.</a:t>
            </a:r>
            <a:endParaRPr dirty="0">
              <a:latin typeface="+mn-lt"/>
            </a:endParaRPr>
          </a:p>
        </p:txBody>
      </p:sp>
    </p:spTree>
    <p:extLst>
      <p:ext uri="{BB962C8B-B14F-4D97-AF65-F5344CB8AC3E}">
        <p14:creationId xmlns:p14="http://schemas.microsoft.com/office/powerpoint/2010/main" val="544924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80176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906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0" i="0" u="none" strike="noStrike" cap="none" dirty="0">
                <a:solidFill>
                  <a:srgbClr val="000000"/>
                </a:solidFill>
                <a:effectLst/>
                <a:latin typeface="Arial"/>
                <a:ea typeface="Arial"/>
                <a:cs typeface="Arial"/>
                <a:sym typeface="Arial"/>
              </a:rPr>
              <a:t>The Labour Rights Index aims at an active contribution to the Sustainable Development Goals, by providing necessary (complementary) insights into de jure provisions on issues covered in particular by SDG 8 (Decent Jobs), SDG 5 (Gender Equality), SDG 10 (Reduced Inequalities) and SDG 16 (Strong Institutions).</a:t>
            </a:r>
          </a:p>
          <a:p>
            <a:pPr rtl="0"/>
            <a:endParaRPr lang="en-US" sz="1100" b="0" i="0" u="none" strike="noStrike" cap="none" dirty="0">
              <a:solidFill>
                <a:srgbClr val="000000"/>
              </a:solidFill>
              <a:effectLst/>
              <a:latin typeface="Arial"/>
              <a:ea typeface="Gill Sans"/>
              <a:cs typeface="Arial"/>
              <a:sym typeface="Arial"/>
            </a:endParaRPr>
          </a:p>
          <a:p>
            <a:pPr rtl="0"/>
            <a:r>
              <a:rPr lang="en-GB" sz="1800" dirty="0">
                <a:solidFill>
                  <a:srgbClr val="000000"/>
                </a:solidFill>
                <a:effectLst/>
                <a:latin typeface="Source Sans Pro" panose="020B0503030403020204" pitchFamily="34" charset="0"/>
                <a:ea typeface="Gill Sans"/>
                <a:cs typeface="Gill Sans"/>
              </a:rPr>
              <a:t>Target 8.8 refers explicitly to the protection of labour rights and promotion of safe and secure working environments for all workers, including migrant workers, in particular women migrants, and those in precarious employment. </a:t>
            </a:r>
            <a:br>
              <a:rPr lang="en-US" dirty="0"/>
            </a:br>
            <a:endParaRPr dirty="0"/>
          </a:p>
        </p:txBody>
      </p:sp>
    </p:spTree>
    <p:extLst>
      <p:ext uri="{BB962C8B-B14F-4D97-AF65-F5344CB8AC3E}">
        <p14:creationId xmlns:p14="http://schemas.microsoft.com/office/powerpoint/2010/main" val="871750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pPr>
            <a:r>
              <a:rPr lang="en-GB" sz="1800" dirty="0">
                <a:solidFill>
                  <a:srgbClr val="000000"/>
                </a:solidFill>
                <a:effectLst/>
                <a:latin typeface="Source Sans Pro" panose="020B0503030403020204" pitchFamily="34" charset="0"/>
                <a:ea typeface="Gill Sans"/>
                <a:cs typeface="Gill Sans"/>
              </a:rPr>
              <a:t>Ratings can be made prerequisites for international socio-economic agreements to ensure compliance with labour standards, similar to EU's GSP+ and USA’s GSP which require compliance in law and practice with specific labour standards in order to avail certain trade benefits through reduced tariffs.</a:t>
            </a:r>
          </a:p>
        </p:txBody>
      </p:sp>
    </p:spTree>
    <p:extLst>
      <p:ext uri="{BB962C8B-B14F-4D97-AF65-F5344CB8AC3E}">
        <p14:creationId xmlns:p14="http://schemas.microsoft.com/office/powerpoint/2010/main" val="1260319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69337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218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4624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169100" y="400050"/>
            <a:ext cx="7554900" cy="384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533400" y="1440375"/>
            <a:ext cx="5041200" cy="3150600"/>
          </a:xfrm>
          <a:prstGeom prst="rect">
            <a:avLst/>
          </a:prstGeom>
          <a:ln w="114300" cap="flat" cmpd="sng">
            <a:solidFill>
              <a:srgbClr val="FF0000"/>
            </a:solidFill>
            <a:prstDash val="solid"/>
            <a:round/>
            <a:headEnd type="none" w="sm" len="sm"/>
            <a:tailEnd type="none" w="sm" len="sm"/>
          </a:ln>
        </p:spPr>
        <p:txBody>
          <a:bodyPr spcFirstLastPara="1" wrap="square" lIns="91425" tIns="91425" rIns="91425" bIns="91425" anchor="b" anchorCtr="0">
            <a:noAutofit/>
          </a:bodyPr>
          <a:lstStyle>
            <a:lvl1pPr lvl="0">
              <a:spcBef>
                <a:spcPts val="0"/>
              </a:spcBef>
              <a:spcAft>
                <a:spcPts val="0"/>
              </a:spcAft>
              <a:buClr>
                <a:srgbClr val="111111"/>
              </a:buClr>
              <a:buSzPts val="6000"/>
              <a:buNone/>
              <a:defRPr sz="6000">
                <a:solidFill>
                  <a:srgbClr val="111111"/>
                </a:solidFill>
              </a:defRPr>
            </a:lvl1pPr>
            <a:lvl2pPr lvl="1" algn="ctr">
              <a:spcBef>
                <a:spcPts val="0"/>
              </a:spcBef>
              <a:spcAft>
                <a:spcPts val="0"/>
              </a:spcAft>
              <a:buClr>
                <a:srgbClr val="111111"/>
              </a:buClr>
              <a:buSzPts val="6000"/>
              <a:buNone/>
              <a:defRPr sz="6000">
                <a:solidFill>
                  <a:srgbClr val="111111"/>
                </a:solidFill>
              </a:defRPr>
            </a:lvl2pPr>
            <a:lvl3pPr lvl="2" algn="ctr">
              <a:spcBef>
                <a:spcPts val="0"/>
              </a:spcBef>
              <a:spcAft>
                <a:spcPts val="0"/>
              </a:spcAft>
              <a:buClr>
                <a:srgbClr val="111111"/>
              </a:buClr>
              <a:buSzPts val="6000"/>
              <a:buNone/>
              <a:defRPr sz="6000">
                <a:solidFill>
                  <a:srgbClr val="111111"/>
                </a:solidFill>
              </a:defRPr>
            </a:lvl3pPr>
            <a:lvl4pPr lvl="3" algn="ctr">
              <a:spcBef>
                <a:spcPts val="0"/>
              </a:spcBef>
              <a:spcAft>
                <a:spcPts val="0"/>
              </a:spcAft>
              <a:buClr>
                <a:srgbClr val="111111"/>
              </a:buClr>
              <a:buSzPts val="6000"/>
              <a:buNone/>
              <a:defRPr sz="6000">
                <a:solidFill>
                  <a:srgbClr val="111111"/>
                </a:solidFill>
              </a:defRPr>
            </a:lvl4pPr>
            <a:lvl5pPr lvl="4" algn="ctr">
              <a:spcBef>
                <a:spcPts val="0"/>
              </a:spcBef>
              <a:spcAft>
                <a:spcPts val="0"/>
              </a:spcAft>
              <a:buClr>
                <a:srgbClr val="111111"/>
              </a:buClr>
              <a:buSzPts val="6000"/>
              <a:buNone/>
              <a:defRPr sz="6000">
                <a:solidFill>
                  <a:srgbClr val="111111"/>
                </a:solidFill>
              </a:defRPr>
            </a:lvl5pPr>
            <a:lvl6pPr lvl="5" algn="ctr">
              <a:spcBef>
                <a:spcPts val="0"/>
              </a:spcBef>
              <a:spcAft>
                <a:spcPts val="0"/>
              </a:spcAft>
              <a:buClr>
                <a:srgbClr val="111111"/>
              </a:buClr>
              <a:buSzPts val="6000"/>
              <a:buNone/>
              <a:defRPr sz="6000">
                <a:solidFill>
                  <a:srgbClr val="111111"/>
                </a:solidFill>
              </a:defRPr>
            </a:lvl6pPr>
            <a:lvl7pPr lvl="6" algn="ctr">
              <a:spcBef>
                <a:spcPts val="0"/>
              </a:spcBef>
              <a:spcAft>
                <a:spcPts val="0"/>
              </a:spcAft>
              <a:buClr>
                <a:srgbClr val="111111"/>
              </a:buClr>
              <a:buSzPts val="6000"/>
              <a:buNone/>
              <a:defRPr sz="6000">
                <a:solidFill>
                  <a:srgbClr val="111111"/>
                </a:solidFill>
              </a:defRPr>
            </a:lvl7pPr>
            <a:lvl8pPr lvl="7" algn="ctr">
              <a:spcBef>
                <a:spcPts val="0"/>
              </a:spcBef>
              <a:spcAft>
                <a:spcPts val="0"/>
              </a:spcAft>
              <a:buClr>
                <a:srgbClr val="111111"/>
              </a:buClr>
              <a:buSzPts val="6000"/>
              <a:buNone/>
              <a:defRPr sz="6000">
                <a:solidFill>
                  <a:srgbClr val="111111"/>
                </a:solidFill>
              </a:defRPr>
            </a:lvl8pPr>
            <a:lvl9pPr lvl="8" algn="ctr">
              <a:spcBef>
                <a:spcPts val="0"/>
              </a:spcBef>
              <a:spcAft>
                <a:spcPts val="0"/>
              </a:spcAft>
              <a:buClr>
                <a:srgbClr val="111111"/>
              </a:buClr>
              <a:buSzPts val="6000"/>
              <a:buNone/>
              <a:defRPr sz="6000">
                <a:solidFill>
                  <a:srgbClr val="11111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5"/>
          <p:cNvSpPr/>
          <p:nvPr/>
        </p:nvSpPr>
        <p:spPr>
          <a:xfrm>
            <a:off x="1169100" y="721350"/>
            <a:ext cx="7441500" cy="3873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533400" y="552450"/>
            <a:ext cx="2106600" cy="12576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5"/>
          <p:cNvSpPr txBox="1">
            <a:spLocks noGrp="1"/>
          </p:cNvSpPr>
          <p:nvPr>
            <p:ph type="body" idx="1"/>
          </p:nvPr>
        </p:nvSpPr>
        <p:spPr>
          <a:xfrm>
            <a:off x="3203050" y="1132549"/>
            <a:ext cx="5185200" cy="32658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7" name="Google Shape;27;p5"/>
          <p:cNvSpPr txBox="1">
            <a:spLocks noGrp="1"/>
          </p:cNvSpPr>
          <p:nvPr>
            <p:ph type="sldNum" idx="12"/>
          </p:nvPr>
        </p:nvSpPr>
        <p:spPr>
          <a:xfrm>
            <a:off x="76209" y="4698864"/>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a:off x="1169100" y="721350"/>
            <a:ext cx="7441500" cy="3873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title"/>
          </p:nvPr>
        </p:nvSpPr>
        <p:spPr>
          <a:xfrm>
            <a:off x="533400" y="552450"/>
            <a:ext cx="2106600" cy="12576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1" name="Google Shape;31;p6"/>
          <p:cNvSpPr txBox="1">
            <a:spLocks noGrp="1"/>
          </p:cNvSpPr>
          <p:nvPr>
            <p:ph type="body" idx="1"/>
          </p:nvPr>
        </p:nvSpPr>
        <p:spPr>
          <a:xfrm>
            <a:off x="3012775" y="1052499"/>
            <a:ext cx="2597400" cy="32439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body" idx="2"/>
          </p:nvPr>
        </p:nvSpPr>
        <p:spPr>
          <a:xfrm>
            <a:off x="5766774" y="1052499"/>
            <a:ext cx="2597400" cy="32439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3" name="Google Shape;33;p6"/>
          <p:cNvSpPr txBox="1">
            <a:spLocks noGrp="1"/>
          </p:cNvSpPr>
          <p:nvPr>
            <p:ph type="sldNum" idx="12"/>
          </p:nvPr>
        </p:nvSpPr>
        <p:spPr>
          <a:xfrm>
            <a:off x="76209" y="4698864"/>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0"/>
          <p:cNvSpPr/>
          <p:nvPr/>
        </p:nvSpPr>
        <p:spPr>
          <a:xfrm>
            <a:off x="521275" y="560700"/>
            <a:ext cx="8036100" cy="40221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0"/>
          <p:cNvSpPr txBox="1">
            <a:spLocks noGrp="1"/>
          </p:cNvSpPr>
          <p:nvPr>
            <p:ph type="sldNum" idx="12"/>
          </p:nvPr>
        </p:nvSpPr>
        <p:spPr>
          <a:xfrm>
            <a:off x="4297650" y="4717914"/>
            <a:ext cx="548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6">
            <a:lum/>
          </a:blip>
          <a:srcRect/>
          <a:stretch>
            <a:fillRect l="90000" t="1000" r="1000" b="90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3400" y="552450"/>
            <a:ext cx="2106600" cy="1257600"/>
          </a:xfrm>
          <a:prstGeom prst="rect">
            <a:avLst/>
          </a:prstGeom>
          <a:noFill/>
          <a:ln w="76200" cap="flat" cmpd="sng">
            <a:solidFill>
              <a:schemeClr val="accent1"/>
            </a:solidFill>
            <a:prstDash val="solid"/>
            <a:miter lim="8000"/>
            <a:headEnd type="none" w="sm" len="sm"/>
            <a:tailEnd type="none" w="sm" len="sm"/>
          </a:ln>
        </p:spPr>
        <p:txBody>
          <a:bodyPr spcFirstLastPara="1" wrap="square" lIns="91425" tIns="91425" rIns="91425" bIns="91425" anchor="t" anchorCtr="0">
            <a:noAutofit/>
          </a:bodyPr>
          <a:lstStyle>
            <a:lvl1pPr lvl="0">
              <a:spcBef>
                <a:spcPts val="0"/>
              </a:spcBef>
              <a:spcAft>
                <a:spcPts val="0"/>
              </a:spcAft>
              <a:buClr>
                <a:schemeClr val="dk2"/>
              </a:buClr>
              <a:buSzPts val="2400"/>
              <a:buFont typeface="Roboto Slab"/>
              <a:buNone/>
              <a:defRPr sz="2400">
                <a:solidFill>
                  <a:schemeClr val="dk2"/>
                </a:solidFill>
                <a:latin typeface="Roboto Slab"/>
                <a:ea typeface="Roboto Slab"/>
                <a:cs typeface="Roboto Slab"/>
                <a:sym typeface="Roboto Slab"/>
              </a:defRPr>
            </a:lvl1pPr>
            <a:lvl2pPr lvl="1">
              <a:spcBef>
                <a:spcPts val="0"/>
              </a:spcBef>
              <a:spcAft>
                <a:spcPts val="0"/>
              </a:spcAft>
              <a:buClr>
                <a:schemeClr val="dk2"/>
              </a:buClr>
              <a:buSzPts val="2400"/>
              <a:buFont typeface="Roboto Slab"/>
              <a:buNone/>
              <a:defRPr sz="2400">
                <a:solidFill>
                  <a:schemeClr val="dk2"/>
                </a:solidFill>
                <a:latin typeface="Roboto Slab"/>
                <a:ea typeface="Roboto Slab"/>
                <a:cs typeface="Roboto Slab"/>
                <a:sym typeface="Roboto Slab"/>
              </a:defRPr>
            </a:lvl2pPr>
            <a:lvl3pPr lvl="2">
              <a:spcBef>
                <a:spcPts val="0"/>
              </a:spcBef>
              <a:spcAft>
                <a:spcPts val="0"/>
              </a:spcAft>
              <a:buClr>
                <a:schemeClr val="dk2"/>
              </a:buClr>
              <a:buSzPts val="2400"/>
              <a:buFont typeface="Roboto Slab"/>
              <a:buNone/>
              <a:defRPr sz="2400">
                <a:solidFill>
                  <a:schemeClr val="dk2"/>
                </a:solidFill>
                <a:latin typeface="Roboto Slab"/>
                <a:ea typeface="Roboto Slab"/>
                <a:cs typeface="Roboto Slab"/>
                <a:sym typeface="Roboto Slab"/>
              </a:defRPr>
            </a:lvl3pPr>
            <a:lvl4pPr lvl="3">
              <a:spcBef>
                <a:spcPts val="0"/>
              </a:spcBef>
              <a:spcAft>
                <a:spcPts val="0"/>
              </a:spcAft>
              <a:buClr>
                <a:schemeClr val="dk2"/>
              </a:buClr>
              <a:buSzPts val="2400"/>
              <a:buFont typeface="Roboto Slab"/>
              <a:buNone/>
              <a:defRPr sz="2400">
                <a:solidFill>
                  <a:schemeClr val="dk2"/>
                </a:solidFill>
                <a:latin typeface="Roboto Slab"/>
                <a:ea typeface="Roboto Slab"/>
                <a:cs typeface="Roboto Slab"/>
                <a:sym typeface="Roboto Slab"/>
              </a:defRPr>
            </a:lvl4pPr>
            <a:lvl5pPr lvl="4">
              <a:spcBef>
                <a:spcPts val="0"/>
              </a:spcBef>
              <a:spcAft>
                <a:spcPts val="0"/>
              </a:spcAft>
              <a:buClr>
                <a:schemeClr val="dk2"/>
              </a:buClr>
              <a:buSzPts val="2400"/>
              <a:buFont typeface="Roboto Slab"/>
              <a:buNone/>
              <a:defRPr sz="2400">
                <a:solidFill>
                  <a:schemeClr val="dk2"/>
                </a:solidFill>
                <a:latin typeface="Roboto Slab"/>
                <a:ea typeface="Roboto Slab"/>
                <a:cs typeface="Roboto Slab"/>
                <a:sym typeface="Roboto Slab"/>
              </a:defRPr>
            </a:lvl5pPr>
            <a:lvl6pPr lvl="5">
              <a:spcBef>
                <a:spcPts val="0"/>
              </a:spcBef>
              <a:spcAft>
                <a:spcPts val="0"/>
              </a:spcAft>
              <a:buClr>
                <a:schemeClr val="dk2"/>
              </a:buClr>
              <a:buSzPts val="2400"/>
              <a:buFont typeface="Roboto Slab"/>
              <a:buNone/>
              <a:defRPr sz="2400">
                <a:solidFill>
                  <a:schemeClr val="dk2"/>
                </a:solidFill>
                <a:latin typeface="Roboto Slab"/>
                <a:ea typeface="Roboto Slab"/>
                <a:cs typeface="Roboto Slab"/>
                <a:sym typeface="Roboto Slab"/>
              </a:defRPr>
            </a:lvl6pPr>
            <a:lvl7pPr lvl="6">
              <a:spcBef>
                <a:spcPts val="0"/>
              </a:spcBef>
              <a:spcAft>
                <a:spcPts val="0"/>
              </a:spcAft>
              <a:buClr>
                <a:schemeClr val="dk2"/>
              </a:buClr>
              <a:buSzPts val="2400"/>
              <a:buFont typeface="Roboto Slab"/>
              <a:buNone/>
              <a:defRPr sz="2400">
                <a:solidFill>
                  <a:schemeClr val="dk2"/>
                </a:solidFill>
                <a:latin typeface="Roboto Slab"/>
                <a:ea typeface="Roboto Slab"/>
                <a:cs typeface="Roboto Slab"/>
                <a:sym typeface="Roboto Slab"/>
              </a:defRPr>
            </a:lvl7pPr>
            <a:lvl8pPr lvl="7">
              <a:spcBef>
                <a:spcPts val="0"/>
              </a:spcBef>
              <a:spcAft>
                <a:spcPts val="0"/>
              </a:spcAft>
              <a:buClr>
                <a:schemeClr val="dk2"/>
              </a:buClr>
              <a:buSzPts val="2400"/>
              <a:buFont typeface="Roboto Slab"/>
              <a:buNone/>
              <a:defRPr sz="2400">
                <a:solidFill>
                  <a:schemeClr val="dk2"/>
                </a:solidFill>
                <a:latin typeface="Roboto Slab"/>
                <a:ea typeface="Roboto Slab"/>
                <a:cs typeface="Roboto Slab"/>
                <a:sym typeface="Roboto Slab"/>
              </a:defRPr>
            </a:lvl8pPr>
            <a:lvl9pPr lvl="8">
              <a:spcBef>
                <a:spcPts val="0"/>
              </a:spcBef>
              <a:spcAft>
                <a:spcPts val="0"/>
              </a:spcAft>
              <a:buClr>
                <a:schemeClr val="dk2"/>
              </a:buClr>
              <a:buSzPts val="2400"/>
              <a:buFont typeface="Roboto Slab"/>
              <a:buNone/>
              <a:defRPr sz="2400">
                <a:solidFill>
                  <a:schemeClr val="dk2"/>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203050" y="1132549"/>
            <a:ext cx="5185200" cy="32658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999999"/>
              </a:buClr>
              <a:buSzPts val="2400"/>
              <a:buFont typeface="Georgia"/>
              <a:buChar char="□"/>
              <a:defRPr sz="2400">
                <a:solidFill>
                  <a:srgbClr val="111111"/>
                </a:solidFill>
                <a:latin typeface="Georgia"/>
                <a:ea typeface="Georgia"/>
                <a:cs typeface="Georgia"/>
                <a:sym typeface="Georgia"/>
              </a:defRPr>
            </a:lvl1pPr>
            <a:lvl2pPr marL="914400" lvl="1"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2pPr>
            <a:lvl3pPr marL="1371600" lvl="2"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3pPr>
            <a:lvl4pPr marL="1828800" lvl="3"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4pPr>
            <a:lvl5pPr marL="2286000" lvl="4"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5pPr>
            <a:lvl6pPr marL="2743200" lvl="5"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6pPr>
            <a:lvl7pPr marL="3200400" lvl="6"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7pPr>
            <a:lvl8pPr marL="3657600" lvl="7"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8pPr>
            <a:lvl9pPr marL="4114800" lvl="8"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9pPr>
          </a:lstStyle>
          <a:p>
            <a:endParaRPr dirty="0"/>
          </a:p>
        </p:txBody>
      </p:sp>
      <p:sp>
        <p:nvSpPr>
          <p:cNvPr id="8" name="Google Shape;8;p1"/>
          <p:cNvSpPr txBox="1">
            <a:spLocks noGrp="1"/>
          </p:cNvSpPr>
          <p:nvPr>
            <p:ph type="sldNum" idx="12"/>
          </p:nvPr>
        </p:nvSpPr>
        <p:spPr>
          <a:xfrm>
            <a:off x="76209" y="4698864"/>
            <a:ext cx="548700" cy="393600"/>
          </a:xfrm>
          <a:prstGeom prst="rect">
            <a:avLst/>
          </a:prstGeom>
          <a:noFill/>
          <a:ln>
            <a:noFill/>
          </a:ln>
        </p:spPr>
        <p:txBody>
          <a:bodyPr spcFirstLastPara="1" wrap="square" lIns="91425" tIns="91425" rIns="91425" bIns="91425" anchor="t" anchorCtr="0">
            <a:noAutofit/>
          </a:bodyPr>
          <a:lstStyle>
            <a:lvl1pPr lvl="0">
              <a:buNone/>
              <a:defRPr sz="1300">
                <a:solidFill>
                  <a:srgbClr val="B7B7B7"/>
                </a:solidFill>
                <a:latin typeface="Roboto Slab"/>
                <a:ea typeface="Roboto Slab"/>
                <a:cs typeface="Roboto Slab"/>
                <a:sym typeface="Roboto Slab"/>
              </a:defRPr>
            </a:lvl1pPr>
            <a:lvl2pPr lvl="1">
              <a:buNone/>
              <a:defRPr sz="1300">
                <a:solidFill>
                  <a:srgbClr val="B7B7B7"/>
                </a:solidFill>
                <a:latin typeface="Roboto Slab"/>
                <a:ea typeface="Roboto Slab"/>
                <a:cs typeface="Roboto Slab"/>
                <a:sym typeface="Roboto Slab"/>
              </a:defRPr>
            </a:lvl2pPr>
            <a:lvl3pPr lvl="2">
              <a:buNone/>
              <a:defRPr sz="1300">
                <a:solidFill>
                  <a:srgbClr val="B7B7B7"/>
                </a:solidFill>
                <a:latin typeface="Roboto Slab"/>
                <a:ea typeface="Roboto Slab"/>
                <a:cs typeface="Roboto Slab"/>
                <a:sym typeface="Roboto Slab"/>
              </a:defRPr>
            </a:lvl3pPr>
            <a:lvl4pPr lvl="3">
              <a:buNone/>
              <a:defRPr sz="1300">
                <a:solidFill>
                  <a:srgbClr val="B7B7B7"/>
                </a:solidFill>
                <a:latin typeface="Roboto Slab"/>
                <a:ea typeface="Roboto Slab"/>
                <a:cs typeface="Roboto Slab"/>
                <a:sym typeface="Roboto Slab"/>
              </a:defRPr>
            </a:lvl4pPr>
            <a:lvl5pPr lvl="4">
              <a:buNone/>
              <a:defRPr sz="1300">
                <a:solidFill>
                  <a:srgbClr val="B7B7B7"/>
                </a:solidFill>
                <a:latin typeface="Roboto Slab"/>
                <a:ea typeface="Roboto Slab"/>
                <a:cs typeface="Roboto Slab"/>
                <a:sym typeface="Roboto Slab"/>
              </a:defRPr>
            </a:lvl5pPr>
            <a:lvl6pPr lvl="5">
              <a:buNone/>
              <a:defRPr sz="1300">
                <a:solidFill>
                  <a:srgbClr val="B7B7B7"/>
                </a:solidFill>
                <a:latin typeface="Roboto Slab"/>
                <a:ea typeface="Roboto Slab"/>
                <a:cs typeface="Roboto Slab"/>
                <a:sym typeface="Roboto Slab"/>
              </a:defRPr>
            </a:lvl6pPr>
            <a:lvl7pPr lvl="6">
              <a:buNone/>
              <a:defRPr sz="1300">
                <a:solidFill>
                  <a:srgbClr val="B7B7B7"/>
                </a:solidFill>
                <a:latin typeface="Roboto Slab"/>
                <a:ea typeface="Roboto Slab"/>
                <a:cs typeface="Roboto Slab"/>
                <a:sym typeface="Roboto Slab"/>
              </a:defRPr>
            </a:lvl7pPr>
            <a:lvl8pPr lvl="7">
              <a:buNone/>
              <a:defRPr sz="1300">
                <a:solidFill>
                  <a:srgbClr val="B7B7B7"/>
                </a:solidFill>
                <a:latin typeface="Roboto Slab"/>
                <a:ea typeface="Roboto Slab"/>
                <a:cs typeface="Roboto Slab"/>
                <a:sym typeface="Roboto Slab"/>
              </a:defRPr>
            </a:lvl8pPr>
            <a:lvl9pPr lvl="8">
              <a:buNone/>
              <a:defRPr sz="1300">
                <a:solidFill>
                  <a:srgbClr val="B7B7B7"/>
                </a:solidFill>
                <a:latin typeface="Roboto Slab"/>
                <a:ea typeface="Roboto Slab"/>
                <a:cs typeface="Roboto Slab"/>
                <a:sym typeface="Roboto Slab"/>
              </a:defRPr>
            </a:lvl9pPr>
          </a:lstStyle>
          <a:p>
            <a:pPr marL="0" lvl="0" indent="0" algn="l" rtl="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BFC53462-013E-3E45-8DBD-1F6241D554AB}"/>
              </a:ext>
            </a:extLst>
          </p:cNvPr>
          <p:cNvPicPr>
            <a:picLocks noChangeAspect="1"/>
          </p:cNvPicPr>
          <p:nvPr userDrawn="1"/>
        </p:nvPicPr>
        <p:blipFill>
          <a:blip r:embed="rId7"/>
          <a:stretch>
            <a:fillRect/>
          </a:stretch>
        </p:blipFill>
        <p:spPr>
          <a:xfrm>
            <a:off x="6582186" y="154168"/>
            <a:ext cx="1550032" cy="230990"/>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ctrTitle"/>
          </p:nvPr>
        </p:nvSpPr>
        <p:spPr>
          <a:xfrm>
            <a:off x="533400" y="1440375"/>
            <a:ext cx="5041200" cy="3150600"/>
          </a:xfrm>
          <a:prstGeom prst="rect">
            <a:avLst/>
          </a:prstGeom>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rgbClr val="065657"/>
                </a:solidFill>
              </a:rPr>
              <a:t>Labour Rights Index 2020</a:t>
            </a:r>
            <a:endParaRPr b="1" dirty="0">
              <a:solidFill>
                <a:srgbClr val="06565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 name="Google Shape;61;p12">
            <a:extLst>
              <a:ext uri="{FF2B5EF4-FFF2-40B4-BE49-F238E27FC236}">
                <a16:creationId xmlns:a16="http://schemas.microsoft.com/office/drawing/2014/main" id="{E5214030-06F1-C54C-AFC2-3787CE6DC2E8}"/>
              </a:ext>
            </a:extLst>
          </p:cNvPr>
          <p:cNvSpPr txBox="1">
            <a:spLocks noGrp="1"/>
          </p:cNvSpPr>
          <p:nvPr>
            <p:ph type="title"/>
          </p:nvPr>
        </p:nvSpPr>
        <p:spPr>
          <a:xfrm>
            <a:off x="128016" y="0"/>
            <a:ext cx="5001768" cy="749808"/>
          </a:xfrm>
          <a:prstGeom prst="rect">
            <a:avLst/>
          </a:prstGeom>
          <a:ln>
            <a:noFill/>
          </a:ln>
        </p:spPr>
        <p:txBody>
          <a:bodyPr spcFirstLastPara="1" wrap="square" lIns="91425" tIns="91425" rIns="91425" bIns="91425" anchor="t" anchorCtr="0">
            <a:noAutofit/>
          </a:bodyPr>
          <a:lstStyle/>
          <a:p>
            <a:pPr lvl="0"/>
            <a:r>
              <a:rPr lang="en-US" sz="2000" b="1" dirty="0">
                <a:solidFill>
                  <a:srgbClr val="D53B2C"/>
                </a:solidFill>
                <a:latin typeface="Georgia" panose="02040502050405020303" pitchFamily="18" charset="0"/>
              </a:rPr>
              <a:t>Social Security</a:t>
            </a:r>
            <a:r>
              <a:rPr lang="en-US" sz="2000" b="1" dirty="0">
                <a:solidFill>
                  <a:srgbClr val="065657"/>
                </a:solidFill>
              </a:rPr>
              <a:t> </a:t>
            </a:r>
            <a:br>
              <a:rPr lang="en-US" sz="2000" b="1" dirty="0">
                <a:solidFill>
                  <a:srgbClr val="065657"/>
                </a:solidFill>
              </a:rPr>
            </a:br>
            <a:r>
              <a:rPr lang="en-US" sz="2000" b="1" dirty="0">
                <a:solidFill>
                  <a:srgbClr val="065657"/>
                </a:solidFill>
              </a:rPr>
              <a:t>		</a:t>
            </a:r>
            <a:r>
              <a:rPr lang="en-US" sz="1800" b="1" dirty="0">
                <a:solidFill>
                  <a:srgbClr val="D53B2C"/>
                </a:solidFill>
                <a:latin typeface="Georgia" panose="02040502050405020303" pitchFamily="18" charset="0"/>
              </a:rPr>
              <a:t>	</a:t>
            </a:r>
          </a:p>
        </p:txBody>
      </p:sp>
      <p:pic>
        <p:nvPicPr>
          <p:cNvPr id="4" name="Picture 3">
            <a:extLst>
              <a:ext uri="{FF2B5EF4-FFF2-40B4-BE49-F238E27FC236}">
                <a16:creationId xmlns:a16="http://schemas.microsoft.com/office/drawing/2014/main" id="{37977ED0-81FC-45C6-A067-4097B9DEA7C6}"/>
              </a:ext>
            </a:extLst>
          </p:cNvPr>
          <p:cNvPicPr>
            <a:picLocks noChangeAspect="1"/>
          </p:cNvPicPr>
          <p:nvPr/>
        </p:nvPicPr>
        <p:blipFill>
          <a:blip r:embed="rId3"/>
          <a:stretch>
            <a:fillRect/>
          </a:stretch>
        </p:blipFill>
        <p:spPr>
          <a:xfrm>
            <a:off x="5438538" y="1688526"/>
            <a:ext cx="2468886" cy="2474982"/>
          </a:xfrm>
          <a:prstGeom prst="rect">
            <a:avLst/>
          </a:prstGeom>
        </p:spPr>
      </p:pic>
      <p:sp>
        <p:nvSpPr>
          <p:cNvPr id="5" name="TextBox 4">
            <a:extLst>
              <a:ext uri="{FF2B5EF4-FFF2-40B4-BE49-F238E27FC236}">
                <a16:creationId xmlns:a16="http://schemas.microsoft.com/office/drawing/2014/main" id="{ED1AB56F-EE25-492F-9002-FD54C9CE4EF9}"/>
              </a:ext>
            </a:extLst>
          </p:cNvPr>
          <p:cNvSpPr txBox="1"/>
          <p:nvPr/>
        </p:nvSpPr>
        <p:spPr>
          <a:xfrm>
            <a:off x="1181100" y="749808"/>
            <a:ext cx="7429500" cy="1323439"/>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Topics under this Indicator;</a:t>
            </a:r>
          </a:p>
          <a:p>
            <a:endParaRPr lang="en-US" dirty="0">
              <a:latin typeface="Georgia" panose="02040502050405020303" pitchFamily="18" charset="0"/>
            </a:endParaRPr>
          </a:p>
          <a:p>
            <a:pPr marL="400050" indent="-400050">
              <a:buFont typeface="+mj-lt"/>
              <a:buAutoNum type="romanLcPeriod"/>
            </a:pPr>
            <a:r>
              <a:rPr lang="en-US" sz="1200" dirty="0">
                <a:latin typeface="Georgia" panose="02040502050405020303" pitchFamily="18" charset="0"/>
              </a:rPr>
              <a:t>Unemployment Benefits</a:t>
            </a:r>
          </a:p>
          <a:p>
            <a:pPr marL="400050" indent="-400050">
              <a:buFont typeface="+mj-lt"/>
              <a:buAutoNum type="romanLcPeriod"/>
            </a:pPr>
            <a:r>
              <a:rPr lang="en-US" sz="1200" dirty="0">
                <a:latin typeface="Georgia" panose="02040502050405020303" pitchFamily="18" charset="0"/>
              </a:rPr>
              <a:t>Sickness Benefit</a:t>
            </a:r>
          </a:p>
          <a:p>
            <a:endParaRPr lang="en-US" dirty="0">
              <a:latin typeface="Georgia" panose="02040502050405020303" pitchFamily="18" charset="0"/>
            </a:endParaRPr>
          </a:p>
        </p:txBody>
      </p:sp>
    </p:spTree>
    <p:extLst>
      <p:ext uri="{BB962C8B-B14F-4D97-AF65-F5344CB8AC3E}">
        <p14:creationId xmlns:p14="http://schemas.microsoft.com/office/powerpoint/2010/main" val="95279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 name="Google Shape;61;p12">
            <a:extLst>
              <a:ext uri="{FF2B5EF4-FFF2-40B4-BE49-F238E27FC236}">
                <a16:creationId xmlns:a16="http://schemas.microsoft.com/office/drawing/2014/main" id="{E5214030-06F1-C54C-AFC2-3787CE6DC2E8}"/>
              </a:ext>
            </a:extLst>
          </p:cNvPr>
          <p:cNvSpPr txBox="1">
            <a:spLocks noGrp="1"/>
          </p:cNvSpPr>
          <p:nvPr>
            <p:ph type="title"/>
          </p:nvPr>
        </p:nvSpPr>
        <p:spPr>
          <a:xfrm>
            <a:off x="128016" y="0"/>
            <a:ext cx="5001768" cy="749808"/>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rgbClr val="065657"/>
                </a:solidFill>
              </a:rPr>
              <a:t>Social Security - Key Findings</a:t>
            </a:r>
            <a:endParaRPr sz="2000" b="1" dirty="0">
              <a:solidFill>
                <a:srgbClr val="065657"/>
              </a:solidFill>
            </a:endParaRPr>
          </a:p>
        </p:txBody>
      </p:sp>
      <p:sp>
        <p:nvSpPr>
          <p:cNvPr id="3" name="TextBox 2">
            <a:extLst>
              <a:ext uri="{FF2B5EF4-FFF2-40B4-BE49-F238E27FC236}">
                <a16:creationId xmlns:a16="http://schemas.microsoft.com/office/drawing/2014/main" id="{41FDC9AD-B82E-48DC-9A63-8BDA0739D4BE}"/>
              </a:ext>
            </a:extLst>
          </p:cNvPr>
          <p:cNvSpPr txBox="1"/>
          <p:nvPr/>
        </p:nvSpPr>
        <p:spPr>
          <a:xfrm>
            <a:off x="1188720" y="749808"/>
            <a:ext cx="7338060" cy="2508379"/>
          </a:xfrm>
          <a:prstGeom prst="rect">
            <a:avLst/>
          </a:prstGeom>
          <a:noFill/>
        </p:spPr>
        <p:txBody>
          <a:bodyPr wrap="square" rtlCol="0">
            <a:spAutoFit/>
          </a:bodyPr>
          <a:lstStyle/>
          <a:p>
            <a:r>
              <a:rPr lang="en-US" b="1" dirty="0">
                <a:latin typeface="Georgia" panose="02040502050405020303" pitchFamily="18" charset="0"/>
              </a:rPr>
              <a:t>Unemployment Benefits</a:t>
            </a:r>
          </a:p>
          <a:p>
            <a:endParaRPr lang="en-GB" sz="1100" dirty="0">
              <a:latin typeface="Georgia" panose="02040502050405020303" pitchFamily="18" charset="0"/>
            </a:endParaRPr>
          </a:p>
          <a:p>
            <a:pPr marL="171450" indent="-171450">
              <a:buFont typeface="Wingdings" panose="05000000000000000000" pitchFamily="2" charset="2"/>
              <a:buChar char="v"/>
            </a:pPr>
            <a:r>
              <a:rPr lang="en-GB" sz="1100" dirty="0">
                <a:latin typeface="Georgia" panose="02040502050405020303" pitchFamily="18" charset="0"/>
              </a:rPr>
              <a:t>A score of 1 is assigned if legislation provides for unemployment benefit, when a worker loses employment, either through a contributory social insurance system or non-contributory universal benefits system. </a:t>
            </a:r>
          </a:p>
          <a:p>
            <a:endParaRPr lang="en-GB" sz="1100" dirty="0">
              <a:latin typeface="Georgia" panose="02040502050405020303" pitchFamily="18" charset="0"/>
            </a:endParaRPr>
          </a:p>
          <a:p>
            <a:pPr marL="171450" indent="-171450">
              <a:buFont typeface="Wingdings" panose="05000000000000000000" pitchFamily="2" charset="2"/>
              <a:buChar char="v"/>
            </a:pPr>
            <a:r>
              <a:rPr lang="en-GB" sz="1100" dirty="0">
                <a:latin typeface="Georgia" panose="02040502050405020303" pitchFamily="18" charset="0"/>
              </a:rPr>
              <a:t>A score of 0 is assigned if there is no explicit provision for a state administered unemployment benefits system or where unemployment benefits are means-tested or where only severance pay is provided. </a:t>
            </a:r>
          </a:p>
          <a:p>
            <a:endParaRPr lang="en-GB" sz="1100" b="1"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More than 50% (62 of 115) countries provide for a state administered unemployment benefit. </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Australia, Brazil and Romania have a state administered system which is means-tested. </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While over 40 countries have severance pay in the event of contract termination or loss of employment, Burundi, Ghana and Singapore have neither severance pay nor unemployment benefit.</a:t>
            </a:r>
            <a:endParaRPr lang="en-GB" dirty="0"/>
          </a:p>
        </p:txBody>
      </p:sp>
      <p:graphicFrame>
        <p:nvGraphicFramePr>
          <p:cNvPr id="8" name="Table 7">
            <a:extLst>
              <a:ext uri="{FF2B5EF4-FFF2-40B4-BE49-F238E27FC236}">
                <a16:creationId xmlns:a16="http://schemas.microsoft.com/office/drawing/2014/main" id="{C68458B9-FA70-41CE-8AD4-DA696B182042}"/>
              </a:ext>
            </a:extLst>
          </p:cNvPr>
          <p:cNvGraphicFramePr>
            <a:graphicFrameLocks noGrp="1"/>
          </p:cNvGraphicFramePr>
          <p:nvPr>
            <p:extLst>
              <p:ext uri="{D42A27DB-BD31-4B8C-83A1-F6EECF244321}">
                <p14:modId xmlns:p14="http://schemas.microsoft.com/office/powerpoint/2010/main" val="580996185"/>
              </p:ext>
            </p:extLst>
          </p:nvPr>
        </p:nvGraphicFramePr>
        <p:xfrm>
          <a:off x="2914490" y="3177857"/>
          <a:ext cx="5384165" cy="1887347"/>
        </p:xfrm>
        <a:graphic>
          <a:graphicData uri="http://schemas.openxmlformats.org/drawingml/2006/table">
            <a:tbl>
              <a:tblPr firstRow="1" firstCol="1" bandRow="1"/>
              <a:tblGrid>
                <a:gridCol w="735965">
                  <a:extLst>
                    <a:ext uri="{9D8B030D-6E8A-4147-A177-3AD203B41FA5}">
                      <a16:colId xmlns:a16="http://schemas.microsoft.com/office/drawing/2014/main" val="1559815332"/>
                    </a:ext>
                  </a:extLst>
                </a:gridCol>
                <a:gridCol w="563880">
                  <a:extLst>
                    <a:ext uri="{9D8B030D-6E8A-4147-A177-3AD203B41FA5}">
                      <a16:colId xmlns:a16="http://schemas.microsoft.com/office/drawing/2014/main" val="328586732"/>
                    </a:ext>
                  </a:extLst>
                </a:gridCol>
                <a:gridCol w="914400">
                  <a:extLst>
                    <a:ext uri="{9D8B030D-6E8A-4147-A177-3AD203B41FA5}">
                      <a16:colId xmlns:a16="http://schemas.microsoft.com/office/drawing/2014/main" val="69264274"/>
                    </a:ext>
                  </a:extLst>
                </a:gridCol>
                <a:gridCol w="944880">
                  <a:extLst>
                    <a:ext uri="{9D8B030D-6E8A-4147-A177-3AD203B41FA5}">
                      <a16:colId xmlns:a16="http://schemas.microsoft.com/office/drawing/2014/main" val="845993076"/>
                    </a:ext>
                  </a:extLst>
                </a:gridCol>
                <a:gridCol w="754380">
                  <a:extLst>
                    <a:ext uri="{9D8B030D-6E8A-4147-A177-3AD203B41FA5}">
                      <a16:colId xmlns:a16="http://schemas.microsoft.com/office/drawing/2014/main" val="1930078108"/>
                    </a:ext>
                  </a:extLst>
                </a:gridCol>
                <a:gridCol w="777240">
                  <a:extLst>
                    <a:ext uri="{9D8B030D-6E8A-4147-A177-3AD203B41FA5}">
                      <a16:colId xmlns:a16="http://schemas.microsoft.com/office/drawing/2014/main" val="2727449597"/>
                    </a:ext>
                  </a:extLst>
                </a:gridCol>
                <a:gridCol w="693420">
                  <a:extLst>
                    <a:ext uri="{9D8B030D-6E8A-4147-A177-3AD203B41FA5}">
                      <a16:colId xmlns:a16="http://schemas.microsoft.com/office/drawing/2014/main" val="1306558776"/>
                    </a:ext>
                  </a:extLst>
                </a:gridCol>
              </a:tblGrid>
              <a:tr h="171577">
                <a:tc gridSpan="7">
                  <a:txBody>
                    <a:bodyPr/>
                    <a:lstStyle/>
                    <a:p>
                      <a:pPr marL="0" marR="0" algn="just">
                        <a:spcBef>
                          <a:spcPts val="0"/>
                        </a:spcBef>
                        <a:spcAft>
                          <a:spcPts val="0"/>
                        </a:spcAft>
                      </a:pPr>
                      <a:r>
                        <a:rPr lang="en-GB" sz="1000" b="1" dirty="0">
                          <a:solidFill>
                            <a:srgbClr val="333366"/>
                          </a:solidFill>
                          <a:effectLst/>
                          <a:latin typeface="Source Sans Pro" panose="020B0503030403020204" pitchFamily="34" charset="0"/>
                          <a:ea typeface="Gill Sans"/>
                          <a:cs typeface="Gill Sans"/>
                        </a:rPr>
                        <a:t>Table 42: Unemployment Benefits</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09207860"/>
                  </a:ext>
                </a:extLst>
              </a:tr>
              <a:tr h="514731">
                <a:tc>
                  <a:txBody>
                    <a:bodyPr/>
                    <a:lstStyle/>
                    <a:p>
                      <a:pPr marL="0" marR="0" algn="ctr">
                        <a:spcBef>
                          <a:spcPts val="0"/>
                        </a:spcBef>
                        <a:spcAft>
                          <a:spcPts val="0"/>
                        </a:spcAft>
                      </a:pPr>
                      <a:r>
                        <a:rPr lang="en-GB" sz="1000" b="1" dirty="0">
                          <a:solidFill>
                            <a:srgbClr val="FFFFFF"/>
                          </a:solidFill>
                          <a:effectLst/>
                          <a:latin typeface="Source Sans Pro" panose="020B0503030403020204" pitchFamily="34" charset="0"/>
                          <a:ea typeface="Gill Sans"/>
                          <a:cs typeface="Gill Sans"/>
                        </a:rPr>
                        <a:t>Region</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Means tested</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Non-State Administered</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State Administered</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Severance Pay only</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No Provision</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Total Countries</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extLst>
                  <a:ext uri="{0D108BD9-81ED-4DB2-BD59-A6C34878D82A}">
                    <a16:rowId xmlns:a16="http://schemas.microsoft.com/office/drawing/2014/main" val="2295304337"/>
                  </a:ext>
                </a:extLst>
              </a:tr>
              <a:tr h="171577">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Africa</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6</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26</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2</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34</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1773969526"/>
                  </a:ext>
                </a:extLst>
              </a:tr>
              <a:tr h="171577">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Americas</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6</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2861944503"/>
                  </a:ext>
                </a:extLst>
              </a:tr>
              <a:tr h="171577">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Asia </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17</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12</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2356386855"/>
                  </a:ext>
                </a:extLst>
              </a:tr>
              <a:tr h="171577">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Europe</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33</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34</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1296778642"/>
                  </a:ext>
                </a:extLst>
              </a:tr>
              <a:tr h="171577">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Oceania</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2</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605650408"/>
                  </a:ext>
                </a:extLst>
              </a:tr>
              <a:tr h="343154">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Total Countries</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a:solidFill>
                            <a:srgbClr val="FFFFFF"/>
                          </a:solidFill>
                          <a:effectLst/>
                          <a:latin typeface="Source Sans Pro" panose="020B0503030403020204" pitchFamily="34" charset="0"/>
                          <a:ea typeface="Gill Sans"/>
                          <a:cs typeface="Gill Sans"/>
                        </a:rPr>
                        <a:t>3</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a:solidFill>
                            <a:srgbClr val="FFFFFF"/>
                          </a:solidFill>
                          <a:effectLst/>
                          <a:latin typeface="Source Sans Pro" panose="020B0503030403020204" pitchFamily="34" charset="0"/>
                          <a:ea typeface="Gill Sans"/>
                          <a:cs typeface="Gill Sans"/>
                        </a:rPr>
                        <a:t>3</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a:solidFill>
                            <a:srgbClr val="FFFFFF"/>
                          </a:solidFill>
                          <a:effectLst/>
                          <a:latin typeface="Source Sans Pro" panose="020B0503030403020204" pitchFamily="34" charset="0"/>
                          <a:ea typeface="Gill Sans"/>
                          <a:cs typeface="Gill Sans"/>
                        </a:rPr>
                        <a:t>62</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a:solidFill>
                            <a:srgbClr val="FFFFFF"/>
                          </a:solidFill>
                          <a:effectLst/>
                          <a:latin typeface="Source Sans Pro" panose="020B0503030403020204" pitchFamily="34" charset="0"/>
                          <a:ea typeface="Gill Sans"/>
                          <a:cs typeface="Gill Sans"/>
                        </a:rPr>
                        <a:t>44</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a:solidFill>
                            <a:srgbClr val="FFFFFF"/>
                          </a:solidFill>
                          <a:effectLst/>
                          <a:latin typeface="Source Sans Pro" panose="020B0503030403020204" pitchFamily="34" charset="0"/>
                          <a:ea typeface="Gill Sans"/>
                          <a:cs typeface="Gill Sans"/>
                        </a:rPr>
                        <a:t>3</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dirty="0">
                          <a:solidFill>
                            <a:srgbClr val="FFFFFF"/>
                          </a:solidFill>
                          <a:effectLst/>
                          <a:latin typeface="Source Sans Pro" panose="020B0503030403020204" pitchFamily="34" charset="0"/>
                          <a:ea typeface="Gill Sans"/>
                          <a:cs typeface="Gill Sans"/>
                        </a:rPr>
                        <a:t>115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065757"/>
                    </a:solidFill>
                  </a:tcPr>
                </a:tc>
                <a:extLst>
                  <a:ext uri="{0D108BD9-81ED-4DB2-BD59-A6C34878D82A}">
                    <a16:rowId xmlns:a16="http://schemas.microsoft.com/office/drawing/2014/main" val="2232276604"/>
                  </a:ext>
                </a:extLst>
              </a:tr>
            </a:tbl>
          </a:graphicData>
        </a:graphic>
      </p:graphicFrame>
    </p:spTree>
    <p:extLst>
      <p:ext uri="{BB962C8B-B14F-4D97-AF65-F5344CB8AC3E}">
        <p14:creationId xmlns:p14="http://schemas.microsoft.com/office/powerpoint/2010/main" val="66376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5186E-74F5-4A7F-9B3D-E3E048BCCAF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7AA1B1B5-9A61-49D0-9DE5-447658775E48}"/>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8D19E90B-63CD-4380-A7B6-DA8B309498F5}"/>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463574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 name="Google Shape;61;p12">
            <a:extLst>
              <a:ext uri="{FF2B5EF4-FFF2-40B4-BE49-F238E27FC236}">
                <a16:creationId xmlns:a16="http://schemas.microsoft.com/office/drawing/2014/main" id="{E5214030-06F1-C54C-AFC2-3787CE6DC2E8}"/>
              </a:ext>
            </a:extLst>
          </p:cNvPr>
          <p:cNvSpPr txBox="1">
            <a:spLocks noGrp="1"/>
          </p:cNvSpPr>
          <p:nvPr>
            <p:ph type="title"/>
          </p:nvPr>
        </p:nvSpPr>
        <p:spPr>
          <a:xfrm>
            <a:off x="128016" y="0"/>
            <a:ext cx="5001768" cy="749808"/>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rgbClr val="065657"/>
                </a:solidFill>
              </a:rPr>
              <a:t>Social Security - Key Findings</a:t>
            </a:r>
            <a:endParaRPr sz="2000" b="1" dirty="0">
              <a:solidFill>
                <a:srgbClr val="065657"/>
              </a:solidFill>
            </a:endParaRPr>
          </a:p>
        </p:txBody>
      </p:sp>
      <p:sp>
        <p:nvSpPr>
          <p:cNvPr id="3" name="TextBox 2">
            <a:extLst>
              <a:ext uri="{FF2B5EF4-FFF2-40B4-BE49-F238E27FC236}">
                <a16:creationId xmlns:a16="http://schemas.microsoft.com/office/drawing/2014/main" id="{41FDC9AD-B82E-48DC-9A63-8BDA0739D4BE}"/>
              </a:ext>
            </a:extLst>
          </p:cNvPr>
          <p:cNvSpPr txBox="1"/>
          <p:nvPr/>
        </p:nvSpPr>
        <p:spPr>
          <a:xfrm>
            <a:off x="1188720" y="749808"/>
            <a:ext cx="7338060" cy="2169825"/>
          </a:xfrm>
          <a:prstGeom prst="rect">
            <a:avLst/>
          </a:prstGeom>
          <a:noFill/>
        </p:spPr>
        <p:txBody>
          <a:bodyPr wrap="square" rtlCol="0">
            <a:spAutoFit/>
          </a:bodyPr>
          <a:lstStyle/>
          <a:p>
            <a:r>
              <a:rPr lang="en-US" b="1" dirty="0">
                <a:latin typeface="Georgia" panose="02040502050405020303" pitchFamily="18" charset="0"/>
              </a:rPr>
              <a:t>Sickness Benefit - Duration</a:t>
            </a:r>
          </a:p>
          <a:p>
            <a:pPr marL="285750" indent="-285750">
              <a:buFont typeface="Wingdings" panose="05000000000000000000" pitchFamily="2" charset="2"/>
              <a:buChar char="v"/>
            </a:pPr>
            <a:endParaRPr lang="en-GB" sz="1100" dirty="0">
              <a:latin typeface="Georgia" panose="02040502050405020303" pitchFamily="18" charset="0"/>
            </a:endParaRPr>
          </a:p>
          <a:p>
            <a:pPr marL="171450" indent="-171450">
              <a:buFont typeface="Wingdings" panose="05000000000000000000" pitchFamily="2" charset="2"/>
              <a:buChar char="v"/>
            </a:pPr>
            <a:r>
              <a:rPr lang="en-GB" sz="1100" dirty="0">
                <a:latin typeface="Georgia" panose="02040502050405020303" pitchFamily="18" charset="0"/>
              </a:rPr>
              <a:t>A score of 1 is assigned if legislation allows paid sick leave or sickness benefits for a minimum of the first six months of illness. </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Nearly 65% (75 of 115) countries require a sickness benefit of at least 6 months. </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36 countries require sickness benefit to last less than six months.</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Burkina Faso, Ghana, Korea Rep., and Senegal do not provide any statutory sickness benefit. </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endParaRPr lang="en-GB" sz="1100" dirty="0">
              <a:latin typeface="Georgia" panose="02040502050405020303" pitchFamily="18" charset="0"/>
            </a:endParaRPr>
          </a:p>
        </p:txBody>
      </p:sp>
      <p:graphicFrame>
        <p:nvGraphicFramePr>
          <p:cNvPr id="5" name="Table 4">
            <a:extLst>
              <a:ext uri="{FF2B5EF4-FFF2-40B4-BE49-F238E27FC236}">
                <a16:creationId xmlns:a16="http://schemas.microsoft.com/office/drawing/2014/main" id="{D411C09F-9FD4-4F2C-9149-F63B56141E21}"/>
              </a:ext>
            </a:extLst>
          </p:cNvPr>
          <p:cNvGraphicFramePr>
            <a:graphicFrameLocks noGrp="1"/>
          </p:cNvGraphicFramePr>
          <p:nvPr>
            <p:extLst>
              <p:ext uri="{D42A27DB-BD31-4B8C-83A1-F6EECF244321}">
                <p14:modId xmlns:p14="http://schemas.microsoft.com/office/powerpoint/2010/main" val="3557169658"/>
              </p:ext>
            </p:extLst>
          </p:nvPr>
        </p:nvGraphicFramePr>
        <p:xfrm>
          <a:off x="2845435" y="2654755"/>
          <a:ext cx="5184775" cy="1917700"/>
        </p:xfrm>
        <a:graphic>
          <a:graphicData uri="http://schemas.openxmlformats.org/drawingml/2006/table">
            <a:tbl>
              <a:tblPr firstRow="1" firstCol="1" bandRow="1"/>
              <a:tblGrid>
                <a:gridCol w="885560">
                  <a:extLst>
                    <a:ext uri="{9D8B030D-6E8A-4147-A177-3AD203B41FA5}">
                      <a16:colId xmlns:a16="http://schemas.microsoft.com/office/drawing/2014/main" val="193847515"/>
                    </a:ext>
                  </a:extLst>
                </a:gridCol>
                <a:gridCol w="93980">
                  <a:extLst>
                    <a:ext uri="{9D8B030D-6E8A-4147-A177-3AD203B41FA5}">
                      <a16:colId xmlns:a16="http://schemas.microsoft.com/office/drawing/2014/main" val="2138672130"/>
                    </a:ext>
                  </a:extLst>
                </a:gridCol>
                <a:gridCol w="753866">
                  <a:extLst>
                    <a:ext uri="{9D8B030D-6E8A-4147-A177-3AD203B41FA5}">
                      <a16:colId xmlns:a16="http://schemas.microsoft.com/office/drawing/2014/main" val="3166427869"/>
                    </a:ext>
                  </a:extLst>
                </a:gridCol>
                <a:gridCol w="795344">
                  <a:extLst>
                    <a:ext uri="{9D8B030D-6E8A-4147-A177-3AD203B41FA5}">
                      <a16:colId xmlns:a16="http://schemas.microsoft.com/office/drawing/2014/main" val="2730228545"/>
                    </a:ext>
                  </a:extLst>
                </a:gridCol>
                <a:gridCol w="795344">
                  <a:extLst>
                    <a:ext uri="{9D8B030D-6E8A-4147-A177-3AD203B41FA5}">
                      <a16:colId xmlns:a16="http://schemas.microsoft.com/office/drawing/2014/main" val="339863577"/>
                    </a:ext>
                  </a:extLst>
                </a:gridCol>
                <a:gridCol w="933260">
                  <a:extLst>
                    <a:ext uri="{9D8B030D-6E8A-4147-A177-3AD203B41FA5}">
                      <a16:colId xmlns:a16="http://schemas.microsoft.com/office/drawing/2014/main" val="1994776058"/>
                    </a:ext>
                  </a:extLst>
                </a:gridCol>
                <a:gridCol w="927421">
                  <a:extLst>
                    <a:ext uri="{9D8B030D-6E8A-4147-A177-3AD203B41FA5}">
                      <a16:colId xmlns:a16="http://schemas.microsoft.com/office/drawing/2014/main" val="1415472484"/>
                    </a:ext>
                  </a:extLst>
                </a:gridCol>
              </a:tblGrid>
              <a:tr h="0">
                <a:tc gridSpan="7">
                  <a:txBody>
                    <a:bodyPr/>
                    <a:lstStyle/>
                    <a:p>
                      <a:pPr marL="0" marR="0" algn="just">
                        <a:spcBef>
                          <a:spcPts val="0"/>
                        </a:spcBef>
                        <a:spcAft>
                          <a:spcPts val="0"/>
                        </a:spcAft>
                      </a:pPr>
                      <a:r>
                        <a:rPr lang="en-GB" sz="1000" b="1">
                          <a:solidFill>
                            <a:srgbClr val="333366"/>
                          </a:solidFill>
                          <a:effectLst/>
                          <a:latin typeface="Source Sans Pro" panose="020B0503030403020204" pitchFamily="34" charset="0"/>
                          <a:ea typeface="Gill Sans"/>
                          <a:cs typeface="Gill Sans"/>
                        </a:rPr>
                        <a:t>Table 43.1: Sickness Benefit – Duration</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79606820"/>
                  </a:ext>
                </a:extLst>
              </a:tr>
              <a:tr h="0">
                <a:tc>
                  <a:txBody>
                    <a:bodyPr/>
                    <a:lstStyle/>
                    <a:p>
                      <a:pPr marL="0" marR="0" algn="ctr">
                        <a:spcBef>
                          <a:spcPts val="0"/>
                        </a:spcBef>
                        <a:spcAft>
                          <a:spcPts val="0"/>
                        </a:spcAft>
                      </a:pPr>
                      <a:r>
                        <a:rPr lang="en-GB" sz="1000" b="1" dirty="0">
                          <a:solidFill>
                            <a:srgbClr val="FFFFFF"/>
                          </a:solidFill>
                          <a:effectLst/>
                          <a:latin typeface="Source Sans Pro" panose="020B0503030403020204" pitchFamily="34" charset="0"/>
                          <a:ea typeface="Gill Sans"/>
                          <a:cs typeface="Gill Sans"/>
                        </a:rPr>
                        <a:t>Region</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gridSpan="2">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&lt;6 months</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hMerge="1">
                  <a:txBody>
                    <a:bodyPr/>
                    <a:lstStyle/>
                    <a:p>
                      <a:endParaRPr lang="en-GB"/>
                    </a:p>
                  </a:txBody>
                  <a:tcPr/>
                </a:tc>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6 months</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&gt;6 months</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No Provision</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Total Countries</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extLst>
                  <a:ext uri="{0D108BD9-81ED-4DB2-BD59-A6C34878D82A}">
                    <a16:rowId xmlns:a16="http://schemas.microsoft.com/office/drawing/2014/main" val="206385505"/>
                  </a:ext>
                </a:extLst>
              </a:tr>
              <a:tr h="231140">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Africa</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gridSpan="2">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13</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hMerge="1">
                  <a:txBody>
                    <a:bodyPr/>
                    <a:lstStyle/>
                    <a:p>
                      <a:endParaRPr lang="en-GB"/>
                    </a:p>
                  </a:txBody>
                  <a:tcPr/>
                </a:tc>
                <a:tc>
                  <a:txBody>
                    <a:bodyPr/>
                    <a:lstStyle/>
                    <a:p>
                      <a:pPr marL="0" marR="0" algn="ctr">
                        <a:spcBef>
                          <a:spcPts val="0"/>
                        </a:spcBef>
                        <a:spcAft>
                          <a:spcPts val="0"/>
                        </a:spcAft>
                      </a:pPr>
                      <a:r>
                        <a:rPr lang="en-GB" sz="1000" dirty="0">
                          <a:solidFill>
                            <a:srgbClr val="000000"/>
                          </a:solidFill>
                          <a:effectLst/>
                          <a:latin typeface="Source Sans Pro" panose="020B0503030403020204" pitchFamily="34" charset="0"/>
                          <a:ea typeface="Gill Sans"/>
                          <a:cs typeface="Gill Sans"/>
                        </a:rPr>
                        <a:t>10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8</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34</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2754745349"/>
                  </a:ext>
                </a:extLst>
              </a:tr>
              <a:tr h="231140">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Americas</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gridSpan="2">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hMerge="1">
                  <a:txBody>
                    <a:bodyPr/>
                    <a:lstStyle/>
                    <a:p>
                      <a:endParaRPr lang="en-GB"/>
                    </a:p>
                  </a:txBody>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6</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6</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675839938"/>
                  </a:ext>
                </a:extLst>
              </a:tr>
              <a:tr h="231140">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Asia </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gridSpan="2">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17</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hMerge="1">
                  <a:txBody>
                    <a:bodyPr/>
                    <a:lstStyle/>
                    <a:p>
                      <a:endParaRPr lang="en-GB"/>
                    </a:p>
                  </a:txBody>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7</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4103401020"/>
                  </a:ext>
                </a:extLst>
              </a:tr>
              <a:tr h="231140">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Europe</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gridSpan="2">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hMerge="1">
                  <a:txBody>
                    <a:bodyPr/>
                    <a:lstStyle/>
                    <a:p>
                      <a:endParaRPr lang="en-GB"/>
                    </a:p>
                  </a:txBody>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9</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22</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34</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1603832288"/>
                  </a:ext>
                </a:extLst>
              </a:tr>
              <a:tr h="231140">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Oceania</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gridSpan="2">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n-GB"/>
                    </a:p>
                  </a:txBody>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2</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2</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25460252"/>
                  </a:ext>
                </a:extLst>
              </a:tr>
              <a:tr h="231140">
                <a:tc gridSpan="2">
                  <a:txBody>
                    <a:bodyPr/>
                    <a:lstStyle/>
                    <a:p>
                      <a:pPr marL="0" marR="0" algn="just">
                        <a:spcBef>
                          <a:spcPts val="0"/>
                        </a:spcBef>
                        <a:spcAft>
                          <a:spcPts val="0"/>
                        </a:spcAft>
                      </a:pPr>
                      <a:r>
                        <a:rPr lang="en-GB" sz="1000" b="1">
                          <a:solidFill>
                            <a:srgbClr val="FFFFFF"/>
                          </a:solidFill>
                          <a:effectLst/>
                          <a:latin typeface="Source Sans Pro" panose="020B0503030403020204" pitchFamily="34" charset="0"/>
                          <a:ea typeface="Gill Sans"/>
                          <a:cs typeface="Gill Sans"/>
                        </a:rPr>
                        <a:t>Total Countries</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hMerge="1">
                  <a:txBody>
                    <a:bodyPr/>
                    <a:lstStyle/>
                    <a:p>
                      <a:endParaRPr lang="en-GB"/>
                    </a:p>
                  </a:txBody>
                  <a:tcPr/>
                </a:tc>
                <a:tc>
                  <a:txBody>
                    <a:bodyPr/>
                    <a:lstStyle/>
                    <a:p>
                      <a:pPr marL="0" marR="0" algn="ctr">
                        <a:spcBef>
                          <a:spcPts val="0"/>
                        </a:spcBef>
                        <a:spcAft>
                          <a:spcPts val="0"/>
                        </a:spcAft>
                      </a:pPr>
                      <a:r>
                        <a:rPr lang="en-GB" sz="1000">
                          <a:solidFill>
                            <a:srgbClr val="FFFFFF"/>
                          </a:solidFill>
                          <a:effectLst/>
                          <a:latin typeface="Source Sans Pro" panose="020B0503030403020204" pitchFamily="34" charset="0"/>
                          <a:ea typeface="Gill Sans"/>
                          <a:cs typeface="Gill Sans"/>
                        </a:rPr>
                        <a:t>36</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a:solidFill>
                            <a:srgbClr val="FFFFFF"/>
                          </a:solidFill>
                          <a:effectLst/>
                          <a:latin typeface="Source Sans Pro" panose="020B0503030403020204" pitchFamily="34" charset="0"/>
                          <a:ea typeface="Gill Sans"/>
                          <a:cs typeface="Gill Sans"/>
                        </a:rPr>
                        <a:t>30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a:solidFill>
                            <a:srgbClr val="FFFFFF"/>
                          </a:solidFill>
                          <a:effectLst/>
                          <a:latin typeface="Source Sans Pro" panose="020B0503030403020204" pitchFamily="34" charset="0"/>
                          <a:ea typeface="Gill Sans"/>
                          <a:cs typeface="Gill Sans"/>
                        </a:rPr>
                        <a:t>45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a:solidFill>
                            <a:srgbClr val="FFFFFF"/>
                          </a:solidFill>
                          <a:effectLst/>
                          <a:latin typeface="Source Sans Pro" panose="020B0503030403020204" pitchFamily="34" charset="0"/>
                          <a:ea typeface="Gill Sans"/>
                          <a:cs typeface="Gill Sans"/>
                        </a:rPr>
                        <a:t>4</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dirty="0">
                          <a:solidFill>
                            <a:srgbClr val="FFFFFF"/>
                          </a:solidFill>
                          <a:effectLst/>
                          <a:latin typeface="Source Sans Pro" panose="020B0503030403020204" pitchFamily="34" charset="0"/>
                          <a:ea typeface="Gill Sans"/>
                          <a:cs typeface="Gill Sans"/>
                        </a:rPr>
                        <a:t>115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065757"/>
                    </a:solidFill>
                  </a:tcPr>
                </a:tc>
                <a:extLst>
                  <a:ext uri="{0D108BD9-81ED-4DB2-BD59-A6C34878D82A}">
                    <a16:rowId xmlns:a16="http://schemas.microsoft.com/office/drawing/2014/main" val="3917695399"/>
                  </a:ext>
                </a:extLst>
              </a:tr>
            </a:tbl>
          </a:graphicData>
        </a:graphic>
      </p:graphicFrame>
    </p:spTree>
    <p:extLst>
      <p:ext uri="{BB962C8B-B14F-4D97-AF65-F5344CB8AC3E}">
        <p14:creationId xmlns:p14="http://schemas.microsoft.com/office/powerpoint/2010/main" val="2749994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E024-ED2A-4759-9BEA-4BA6DD0E5C8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D568AD4-B773-4EBB-8032-2585A68B7B9E}"/>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20B8BB5C-1ACC-47A6-9728-B3D127974A4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062322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 name="Google Shape;61;p12">
            <a:extLst>
              <a:ext uri="{FF2B5EF4-FFF2-40B4-BE49-F238E27FC236}">
                <a16:creationId xmlns:a16="http://schemas.microsoft.com/office/drawing/2014/main" id="{E5214030-06F1-C54C-AFC2-3787CE6DC2E8}"/>
              </a:ext>
            </a:extLst>
          </p:cNvPr>
          <p:cNvSpPr txBox="1">
            <a:spLocks noGrp="1"/>
          </p:cNvSpPr>
          <p:nvPr>
            <p:ph type="title"/>
          </p:nvPr>
        </p:nvSpPr>
        <p:spPr>
          <a:xfrm>
            <a:off x="128016" y="0"/>
            <a:ext cx="5001768" cy="749808"/>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rgbClr val="065657"/>
                </a:solidFill>
              </a:rPr>
              <a:t>Social Security - Key Findings</a:t>
            </a:r>
            <a:endParaRPr sz="2000" b="1" dirty="0">
              <a:solidFill>
                <a:srgbClr val="065657"/>
              </a:solidFill>
            </a:endParaRPr>
          </a:p>
        </p:txBody>
      </p:sp>
      <p:sp>
        <p:nvSpPr>
          <p:cNvPr id="3" name="TextBox 2">
            <a:extLst>
              <a:ext uri="{FF2B5EF4-FFF2-40B4-BE49-F238E27FC236}">
                <a16:creationId xmlns:a16="http://schemas.microsoft.com/office/drawing/2014/main" id="{41FDC9AD-B82E-48DC-9A63-8BDA0739D4BE}"/>
              </a:ext>
            </a:extLst>
          </p:cNvPr>
          <p:cNvSpPr txBox="1"/>
          <p:nvPr/>
        </p:nvSpPr>
        <p:spPr>
          <a:xfrm>
            <a:off x="1188720" y="749808"/>
            <a:ext cx="7338060" cy="2000548"/>
          </a:xfrm>
          <a:prstGeom prst="rect">
            <a:avLst/>
          </a:prstGeom>
          <a:noFill/>
        </p:spPr>
        <p:txBody>
          <a:bodyPr wrap="square" rtlCol="0">
            <a:spAutoFit/>
          </a:bodyPr>
          <a:lstStyle/>
          <a:p>
            <a:r>
              <a:rPr lang="en-US" b="1" dirty="0">
                <a:latin typeface="Georgia" panose="02040502050405020303" pitchFamily="18" charset="0"/>
              </a:rPr>
              <a:t>Sickness Benefit - Source</a:t>
            </a:r>
          </a:p>
          <a:p>
            <a:endParaRPr lang="en-GB" sz="1100" dirty="0">
              <a:latin typeface="Georgia" panose="02040502050405020303" pitchFamily="18" charset="0"/>
            </a:endParaRPr>
          </a:p>
          <a:p>
            <a:pPr marL="171450" indent="-171450">
              <a:buFont typeface="Wingdings" panose="05000000000000000000" pitchFamily="2" charset="2"/>
              <a:buChar char="v"/>
            </a:pPr>
            <a:r>
              <a:rPr lang="en-GB" sz="1100" dirty="0">
                <a:latin typeface="Georgia" panose="02040502050405020303" pitchFamily="18" charset="0"/>
              </a:rPr>
              <a:t>The paid sick leave/sickness benefits must have been funded through a contributory social insurance system or universally accessible system.</a:t>
            </a:r>
          </a:p>
          <a:p>
            <a:pPr marL="171450" indent="-171450">
              <a:buFont typeface="Wingdings" panose="05000000000000000000" pitchFamily="2" charset="2"/>
              <a:buChar char="v"/>
            </a:pPr>
            <a:endParaRPr lang="en-GB" sz="1100"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36 countries make sickness benefit an employer liability i.e., require the employer to pay wages during the period of sickness.</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Burkina Faso, Ghana, Korea Rep., and Senegal do not provide any statutory sickness benefit. </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endParaRPr lang="en-GB" sz="1100" dirty="0">
              <a:latin typeface="Georgia" panose="02040502050405020303" pitchFamily="18" charset="0"/>
            </a:endParaRPr>
          </a:p>
        </p:txBody>
      </p:sp>
      <p:graphicFrame>
        <p:nvGraphicFramePr>
          <p:cNvPr id="8" name="Table 7">
            <a:extLst>
              <a:ext uri="{FF2B5EF4-FFF2-40B4-BE49-F238E27FC236}">
                <a16:creationId xmlns:a16="http://schemas.microsoft.com/office/drawing/2014/main" id="{BFADA56B-D458-45A1-B5E3-2D51008B2BBD}"/>
              </a:ext>
            </a:extLst>
          </p:cNvPr>
          <p:cNvGraphicFramePr>
            <a:graphicFrameLocks noGrp="1"/>
          </p:cNvGraphicFramePr>
          <p:nvPr>
            <p:extLst>
              <p:ext uri="{D42A27DB-BD31-4B8C-83A1-F6EECF244321}">
                <p14:modId xmlns:p14="http://schemas.microsoft.com/office/powerpoint/2010/main" val="1823807922"/>
              </p:ext>
            </p:extLst>
          </p:nvPr>
        </p:nvGraphicFramePr>
        <p:xfrm>
          <a:off x="2880678" y="2420664"/>
          <a:ext cx="5184775" cy="2159000"/>
        </p:xfrm>
        <a:graphic>
          <a:graphicData uri="http://schemas.openxmlformats.org/drawingml/2006/table">
            <a:tbl>
              <a:tblPr firstRow="1" firstCol="1" bandRow="1"/>
              <a:tblGrid>
                <a:gridCol w="951925">
                  <a:extLst>
                    <a:ext uri="{9D8B030D-6E8A-4147-A177-3AD203B41FA5}">
                      <a16:colId xmlns:a16="http://schemas.microsoft.com/office/drawing/2014/main" val="4135417410"/>
                    </a:ext>
                  </a:extLst>
                </a:gridCol>
                <a:gridCol w="947777">
                  <a:extLst>
                    <a:ext uri="{9D8B030D-6E8A-4147-A177-3AD203B41FA5}">
                      <a16:colId xmlns:a16="http://schemas.microsoft.com/office/drawing/2014/main" val="1466832683"/>
                    </a:ext>
                  </a:extLst>
                </a:gridCol>
                <a:gridCol w="1320044">
                  <a:extLst>
                    <a:ext uri="{9D8B030D-6E8A-4147-A177-3AD203B41FA5}">
                      <a16:colId xmlns:a16="http://schemas.microsoft.com/office/drawing/2014/main" val="3207557406"/>
                    </a:ext>
                  </a:extLst>
                </a:gridCol>
                <a:gridCol w="957109">
                  <a:extLst>
                    <a:ext uri="{9D8B030D-6E8A-4147-A177-3AD203B41FA5}">
                      <a16:colId xmlns:a16="http://schemas.microsoft.com/office/drawing/2014/main" val="1458841480"/>
                    </a:ext>
                  </a:extLst>
                </a:gridCol>
                <a:gridCol w="1007920">
                  <a:extLst>
                    <a:ext uri="{9D8B030D-6E8A-4147-A177-3AD203B41FA5}">
                      <a16:colId xmlns:a16="http://schemas.microsoft.com/office/drawing/2014/main" val="664664166"/>
                    </a:ext>
                  </a:extLst>
                </a:gridCol>
              </a:tblGrid>
              <a:tr h="0">
                <a:tc gridSpan="5">
                  <a:txBody>
                    <a:bodyPr/>
                    <a:lstStyle/>
                    <a:p>
                      <a:pPr marL="0" marR="0" algn="just">
                        <a:spcBef>
                          <a:spcPts val="0"/>
                        </a:spcBef>
                        <a:spcAft>
                          <a:spcPts val="0"/>
                        </a:spcAft>
                      </a:pPr>
                      <a:r>
                        <a:rPr lang="en-GB" sz="1000" b="1">
                          <a:solidFill>
                            <a:srgbClr val="333366"/>
                          </a:solidFill>
                          <a:effectLst/>
                          <a:latin typeface="Source Sans Pro" panose="020B0503030403020204" pitchFamily="34" charset="0"/>
                          <a:ea typeface="Gill Sans"/>
                          <a:cs typeface="Gill Sans"/>
                        </a:rPr>
                        <a:t>Table 44.1: Sickness Benefit – Source</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47489100"/>
                  </a:ext>
                </a:extLst>
              </a:tr>
              <a:tr h="0">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Region</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Employer Liability</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1000" b="1" dirty="0">
                          <a:solidFill>
                            <a:srgbClr val="FFFFFF"/>
                          </a:solidFill>
                          <a:effectLst/>
                          <a:latin typeface="Source Sans Pro" panose="020B0503030403020204" pitchFamily="34" charset="0"/>
                          <a:ea typeface="Gill Sans"/>
                          <a:cs typeface="Gill Sans"/>
                        </a:rPr>
                        <a:t>State Administered Sickness Benefits (Universal, Social insurance)</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No Provision</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Total Countries</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extLst>
                  <a:ext uri="{0D108BD9-81ED-4DB2-BD59-A6C34878D82A}">
                    <a16:rowId xmlns:a16="http://schemas.microsoft.com/office/drawing/2014/main" val="1987340090"/>
                  </a:ext>
                </a:extLst>
              </a:tr>
              <a:tr h="218440">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Africa</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21</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34</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4031459978"/>
                  </a:ext>
                </a:extLst>
              </a:tr>
              <a:tr h="218440">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Americas</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2</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13</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2656643654"/>
                  </a:ext>
                </a:extLst>
              </a:tr>
              <a:tr h="218440">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Asia </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13</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16</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1347135834"/>
                  </a:ext>
                </a:extLst>
              </a:tr>
              <a:tr h="218440">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Europe</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34</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34</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1843534292"/>
                  </a:ext>
                </a:extLst>
              </a:tr>
              <a:tr h="218440">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Oceania</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2</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2</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762238281"/>
                  </a:ext>
                </a:extLst>
              </a:tr>
              <a:tr h="218440">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Total Countries</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a:solidFill>
                            <a:srgbClr val="FFFFFF"/>
                          </a:solidFill>
                          <a:effectLst/>
                          <a:latin typeface="Source Sans Pro" panose="020B0503030403020204" pitchFamily="34" charset="0"/>
                          <a:ea typeface="Gill Sans"/>
                          <a:cs typeface="Gill Sans"/>
                        </a:rPr>
                        <a:t>36</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a:solidFill>
                            <a:srgbClr val="FFFFFF"/>
                          </a:solidFill>
                          <a:effectLst/>
                          <a:latin typeface="Source Sans Pro" panose="020B0503030403020204" pitchFamily="34" charset="0"/>
                          <a:ea typeface="Gill Sans"/>
                          <a:cs typeface="Gill Sans"/>
                        </a:rPr>
                        <a:t>75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a:solidFill>
                            <a:srgbClr val="FFFFFF"/>
                          </a:solidFill>
                          <a:effectLst/>
                          <a:latin typeface="Source Sans Pro" panose="020B0503030403020204" pitchFamily="34" charset="0"/>
                          <a:ea typeface="Gill Sans"/>
                          <a:cs typeface="Gill Sans"/>
                        </a:rPr>
                        <a:t>4</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dirty="0">
                          <a:solidFill>
                            <a:srgbClr val="FFFFFF"/>
                          </a:solidFill>
                          <a:effectLst/>
                          <a:latin typeface="Source Sans Pro" panose="020B0503030403020204" pitchFamily="34" charset="0"/>
                          <a:ea typeface="Gill Sans"/>
                          <a:cs typeface="Gill Sans"/>
                        </a:rPr>
                        <a:t>115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065757"/>
                    </a:solidFill>
                  </a:tcPr>
                </a:tc>
                <a:extLst>
                  <a:ext uri="{0D108BD9-81ED-4DB2-BD59-A6C34878D82A}">
                    <a16:rowId xmlns:a16="http://schemas.microsoft.com/office/drawing/2014/main" val="2724394910"/>
                  </a:ext>
                </a:extLst>
              </a:tr>
            </a:tbl>
          </a:graphicData>
        </a:graphic>
      </p:graphicFrame>
    </p:spTree>
    <p:extLst>
      <p:ext uri="{BB962C8B-B14F-4D97-AF65-F5344CB8AC3E}">
        <p14:creationId xmlns:p14="http://schemas.microsoft.com/office/powerpoint/2010/main" val="1775883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5BD20-7177-4D6D-8C2B-38B5C44AE3D4}"/>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2BA28E58-2A7C-443F-8224-6723C7AEA319}"/>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2025AF3B-F3E8-43C1-B4B3-E979C8211392}"/>
              </a:ext>
            </a:extLst>
          </p:cNvPr>
          <p:cNvPicPr>
            <a:picLocks noChangeAspect="1"/>
          </p:cNvPicPr>
          <p:nvPr/>
        </p:nvPicPr>
        <p:blipFill>
          <a:blip r:embed="rId2"/>
          <a:stretch>
            <a:fillRect/>
          </a:stretch>
        </p:blipFill>
        <p:spPr>
          <a:xfrm>
            <a:off x="0" y="1"/>
            <a:ext cx="9144000" cy="5143499"/>
          </a:xfrm>
          <a:prstGeom prst="rect">
            <a:avLst/>
          </a:prstGeom>
        </p:spPr>
      </p:pic>
    </p:spTree>
    <p:extLst>
      <p:ext uri="{BB962C8B-B14F-4D97-AF65-F5344CB8AC3E}">
        <p14:creationId xmlns:p14="http://schemas.microsoft.com/office/powerpoint/2010/main" val="3353552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 name="Google Shape;61;p12">
            <a:extLst>
              <a:ext uri="{FF2B5EF4-FFF2-40B4-BE49-F238E27FC236}">
                <a16:creationId xmlns:a16="http://schemas.microsoft.com/office/drawing/2014/main" id="{E5214030-06F1-C54C-AFC2-3787CE6DC2E8}"/>
              </a:ext>
            </a:extLst>
          </p:cNvPr>
          <p:cNvSpPr txBox="1">
            <a:spLocks noGrp="1"/>
          </p:cNvSpPr>
          <p:nvPr>
            <p:ph type="title"/>
          </p:nvPr>
        </p:nvSpPr>
        <p:spPr>
          <a:xfrm>
            <a:off x="128016" y="0"/>
            <a:ext cx="5001768" cy="749808"/>
          </a:xfrm>
          <a:prstGeom prst="rect">
            <a:avLst/>
          </a:prstGeom>
          <a:ln>
            <a:noFill/>
          </a:ln>
        </p:spPr>
        <p:txBody>
          <a:bodyPr spcFirstLastPara="1" wrap="square" lIns="91425" tIns="91425" rIns="91425" bIns="91425" anchor="t" anchorCtr="0">
            <a:noAutofit/>
          </a:bodyPr>
          <a:lstStyle/>
          <a:p>
            <a:pPr lvl="0"/>
            <a:r>
              <a:rPr lang="en-GB" sz="2000" b="1" i="0" u="none" strike="noStrike" baseline="0" dirty="0">
                <a:solidFill>
                  <a:srgbClr val="7E4936"/>
                </a:solidFill>
                <a:latin typeface="Georgia" panose="02040502050405020303" pitchFamily="18" charset="0"/>
              </a:rPr>
              <a:t>Fair Treatment</a:t>
            </a:r>
            <a:br>
              <a:rPr lang="en-US" sz="2000" b="1" dirty="0">
                <a:solidFill>
                  <a:srgbClr val="065657"/>
                </a:solidFill>
                <a:latin typeface="Georgia" panose="02040502050405020303" pitchFamily="18" charset="0"/>
              </a:rPr>
            </a:br>
            <a:r>
              <a:rPr lang="en-US" sz="2000" b="1" dirty="0">
                <a:solidFill>
                  <a:srgbClr val="065657"/>
                </a:solidFill>
                <a:latin typeface="Georgia" panose="02040502050405020303" pitchFamily="18" charset="0"/>
              </a:rPr>
              <a:t>		</a:t>
            </a:r>
            <a:r>
              <a:rPr lang="en-US" sz="2000" b="1" dirty="0">
                <a:solidFill>
                  <a:srgbClr val="D53B2C"/>
                </a:solidFill>
                <a:latin typeface="Georgia" panose="02040502050405020303" pitchFamily="18" charset="0"/>
              </a:rPr>
              <a:t>	</a:t>
            </a:r>
          </a:p>
        </p:txBody>
      </p:sp>
      <p:sp>
        <p:nvSpPr>
          <p:cNvPr id="5" name="TextBox 4">
            <a:extLst>
              <a:ext uri="{FF2B5EF4-FFF2-40B4-BE49-F238E27FC236}">
                <a16:creationId xmlns:a16="http://schemas.microsoft.com/office/drawing/2014/main" id="{ED1AB56F-EE25-492F-9002-FD54C9CE4EF9}"/>
              </a:ext>
            </a:extLst>
          </p:cNvPr>
          <p:cNvSpPr txBox="1"/>
          <p:nvPr/>
        </p:nvSpPr>
        <p:spPr>
          <a:xfrm>
            <a:off x="1181100" y="749808"/>
            <a:ext cx="7429500" cy="1292662"/>
          </a:xfrm>
          <a:prstGeom prst="rect">
            <a:avLst/>
          </a:prstGeom>
          <a:noFill/>
        </p:spPr>
        <p:txBody>
          <a:bodyPr wrap="square" rtlCol="0">
            <a:spAutoFit/>
          </a:bodyPr>
          <a:lstStyle/>
          <a:p>
            <a:pPr marL="285750" indent="-285750">
              <a:buFont typeface="Arial" panose="020B0604020202020204" pitchFamily="34" charset="0"/>
              <a:buChar char="•"/>
            </a:pPr>
            <a:endParaRPr lang="en-GB" dirty="0">
              <a:latin typeface="Georgia" panose="02040502050405020303" pitchFamily="18" charset="0"/>
            </a:endParaRPr>
          </a:p>
          <a:p>
            <a:pPr marL="285750" indent="-285750">
              <a:buFont typeface="Arial" panose="020B0604020202020204" pitchFamily="34" charset="0"/>
              <a:buChar char="•"/>
            </a:pPr>
            <a:r>
              <a:rPr lang="en-GB" dirty="0">
                <a:latin typeface="Georgia" panose="02040502050405020303" pitchFamily="18" charset="0"/>
              </a:rPr>
              <a:t>Topics under this indicator</a:t>
            </a:r>
          </a:p>
          <a:p>
            <a:r>
              <a:rPr lang="en-GB" dirty="0">
                <a:latin typeface="Georgia" panose="02040502050405020303" pitchFamily="18" charset="0"/>
              </a:rPr>
              <a:t> </a:t>
            </a:r>
          </a:p>
          <a:p>
            <a:pPr marL="400050" indent="-400050">
              <a:buFont typeface="+mj-lt"/>
              <a:buAutoNum type="romanLcPeriod"/>
            </a:pPr>
            <a:r>
              <a:rPr lang="en-GB" sz="1200" dirty="0">
                <a:latin typeface="Georgia" panose="02040502050405020303" pitchFamily="18" charset="0"/>
              </a:rPr>
              <a:t>Discrimination in employment matters </a:t>
            </a:r>
          </a:p>
          <a:p>
            <a:pPr marL="400050" indent="-400050">
              <a:buFont typeface="+mj-lt"/>
              <a:buAutoNum type="romanLcPeriod"/>
            </a:pPr>
            <a:r>
              <a:rPr lang="en-GB" sz="1200" dirty="0">
                <a:latin typeface="Georgia" panose="02040502050405020303" pitchFamily="18" charset="0"/>
              </a:rPr>
              <a:t>Equal pay for work of equal value</a:t>
            </a:r>
          </a:p>
          <a:p>
            <a:pPr marL="400050" indent="-400050">
              <a:buFont typeface="+mj-lt"/>
              <a:buAutoNum type="romanLcPeriod"/>
            </a:pPr>
            <a:r>
              <a:rPr lang="en-GB" sz="1200" dirty="0">
                <a:latin typeface="Georgia" panose="02040502050405020303" pitchFamily="18" charset="0"/>
              </a:rPr>
              <a:t>Basic labour protection for gig workers</a:t>
            </a:r>
            <a:endParaRPr lang="en-US" sz="1200" dirty="0">
              <a:latin typeface="Georgia" panose="02040502050405020303" pitchFamily="18" charset="0"/>
            </a:endParaRPr>
          </a:p>
        </p:txBody>
      </p:sp>
      <p:pic>
        <p:nvPicPr>
          <p:cNvPr id="3" name="Picture 2">
            <a:extLst>
              <a:ext uri="{FF2B5EF4-FFF2-40B4-BE49-F238E27FC236}">
                <a16:creationId xmlns:a16="http://schemas.microsoft.com/office/drawing/2014/main" id="{AA813322-6A01-4288-BD97-62EAAC1BCBDD}"/>
              </a:ext>
            </a:extLst>
          </p:cNvPr>
          <p:cNvPicPr>
            <a:picLocks noChangeAspect="1"/>
          </p:cNvPicPr>
          <p:nvPr/>
        </p:nvPicPr>
        <p:blipFill>
          <a:blip r:embed="rId3"/>
          <a:stretch>
            <a:fillRect/>
          </a:stretch>
        </p:blipFill>
        <p:spPr>
          <a:xfrm>
            <a:off x="5494014" y="1580804"/>
            <a:ext cx="2468886" cy="2474982"/>
          </a:xfrm>
          <a:prstGeom prst="rect">
            <a:avLst/>
          </a:prstGeom>
        </p:spPr>
      </p:pic>
    </p:spTree>
    <p:extLst>
      <p:ext uri="{BB962C8B-B14F-4D97-AF65-F5344CB8AC3E}">
        <p14:creationId xmlns:p14="http://schemas.microsoft.com/office/powerpoint/2010/main" val="1014457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 name="Google Shape;61;p12">
            <a:extLst>
              <a:ext uri="{FF2B5EF4-FFF2-40B4-BE49-F238E27FC236}">
                <a16:creationId xmlns:a16="http://schemas.microsoft.com/office/drawing/2014/main" id="{E5214030-06F1-C54C-AFC2-3787CE6DC2E8}"/>
              </a:ext>
            </a:extLst>
          </p:cNvPr>
          <p:cNvSpPr txBox="1">
            <a:spLocks noGrp="1"/>
          </p:cNvSpPr>
          <p:nvPr>
            <p:ph type="title"/>
          </p:nvPr>
        </p:nvSpPr>
        <p:spPr>
          <a:xfrm>
            <a:off x="128016" y="0"/>
            <a:ext cx="5001768" cy="749808"/>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rgbClr val="065657"/>
                </a:solidFill>
              </a:rPr>
              <a:t>Fair Treatment - Key Findings</a:t>
            </a:r>
            <a:endParaRPr sz="2000" b="1" dirty="0">
              <a:solidFill>
                <a:srgbClr val="065657"/>
              </a:solidFill>
            </a:endParaRPr>
          </a:p>
        </p:txBody>
      </p:sp>
      <p:sp>
        <p:nvSpPr>
          <p:cNvPr id="3" name="TextBox 2">
            <a:extLst>
              <a:ext uri="{FF2B5EF4-FFF2-40B4-BE49-F238E27FC236}">
                <a16:creationId xmlns:a16="http://schemas.microsoft.com/office/drawing/2014/main" id="{41FDC9AD-B82E-48DC-9A63-8BDA0739D4BE}"/>
              </a:ext>
            </a:extLst>
          </p:cNvPr>
          <p:cNvSpPr txBox="1"/>
          <p:nvPr/>
        </p:nvSpPr>
        <p:spPr>
          <a:xfrm>
            <a:off x="1188720" y="749808"/>
            <a:ext cx="7338060" cy="2123658"/>
          </a:xfrm>
          <a:prstGeom prst="rect">
            <a:avLst/>
          </a:prstGeom>
          <a:noFill/>
        </p:spPr>
        <p:txBody>
          <a:bodyPr wrap="square" rtlCol="0">
            <a:spAutoFit/>
          </a:bodyPr>
          <a:lstStyle/>
          <a:p>
            <a:r>
              <a:rPr lang="en-US" b="1" dirty="0">
                <a:latin typeface="Georgia" panose="02040502050405020303" pitchFamily="18" charset="0"/>
              </a:rPr>
              <a:t>Discrimination in Employment</a:t>
            </a:r>
          </a:p>
          <a:p>
            <a:endParaRPr lang="en-GB" sz="1600" b="1" dirty="0">
              <a:latin typeface="Georgia" panose="02040502050405020303" pitchFamily="18" charset="0"/>
            </a:endParaRPr>
          </a:p>
          <a:p>
            <a:pPr marL="171450" indent="-171450">
              <a:buFont typeface="Wingdings" panose="05000000000000000000" pitchFamily="2" charset="2"/>
              <a:buChar char="v"/>
            </a:pPr>
            <a:r>
              <a:rPr lang="en-GB" sz="1100" dirty="0">
                <a:latin typeface="Georgia" panose="02040502050405020303" pitchFamily="18" charset="0"/>
              </a:rPr>
              <a:t>A country must in all employment related matters have the prohibited discrimination on seven of the following 10 grounds </a:t>
            </a:r>
            <a:r>
              <a:rPr lang="en-GB" sz="1100" i="1" dirty="0">
                <a:latin typeface="Georgia" panose="02040502050405020303" pitchFamily="18" charset="0"/>
              </a:rPr>
              <a:t>“race, colour, sex, religion, political opinion, national extraction or social origin, age, disability and trade union membership”. </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Three-fourth (86 of 115) prohibit discrimination on at least seven of the above referred ten grounds.</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29 countries, of which 19 in Asia, do not prohibit discrimination in employment related matters.</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endParaRPr lang="en-GB" dirty="0">
              <a:latin typeface="Georgia" panose="02040502050405020303" pitchFamily="18" charset="0"/>
            </a:endParaRPr>
          </a:p>
        </p:txBody>
      </p:sp>
      <p:graphicFrame>
        <p:nvGraphicFramePr>
          <p:cNvPr id="6" name="Table 5">
            <a:extLst>
              <a:ext uri="{FF2B5EF4-FFF2-40B4-BE49-F238E27FC236}">
                <a16:creationId xmlns:a16="http://schemas.microsoft.com/office/drawing/2014/main" id="{BF382783-FDAF-4EB6-88E1-28F38332E492}"/>
              </a:ext>
            </a:extLst>
          </p:cNvPr>
          <p:cNvGraphicFramePr>
            <a:graphicFrameLocks noGrp="1"/>
          </p:cNvGraphicFramePr>
          <p:nvPr>
            <p:extLst>
              <p:ext uri="{D42A27DB-BD31-4B8C-83A1-F6EECF244321}">
                <p14:modId xmlns:p14="http://schemas.microsoft.com/office/powerpoint/2010/main" val="2396633998"/>
              </p:ext>
            </p:extLst>
          </p:nvPr>
        </p:nvGraphicFramePr>
        <p:xfrm>
          <a:off x="3398521" y="2571750"/>
          <a:ext cx="4556760" cy="1821942"/>
        </p:xfrm>
        <a:graphic>
          <a:graphicData uri="http://schemas.openxmlformats.org/drawingml/2006/table">
            <a:tbl>
              <a:tblPr firstRow="1" firstCol="1" bandRow="1"/>
              <a:tblGrid>
                <a:gridCol w="1118881">
                  <a:extLst>
                    <a:ext uri="{9D8B030D-6E8A-4147-A177-3AD203B41FA5}">
                      <a16:colId xmlns:a16="http://schemas.microsoft.com/office/drawing/2014/main" val="3126350561"/>
                    </a:ext>
                  </a:extLst>
                </a:gridCol>
                <a:gridCol w="1359177">
                  <a:extLst>
                    <a:ext uri="{9D8B030D-6E8A-4147-A177-3AD203B41FA5}">
                      <a16:colId xmlns:a16="http://schemas.microsoft.com/office/drawing/2014/main" val="1573202306"/>
                    </a:ext>
                  </a:extLst>
                </a:gridCol>
                <a:gridCol w="1118881">
                  <a:extLst>
                    <a:ext uri="{9D8B030D-6E8A-4147-A177-3AD203B41FA5}">
                      <a16:colId xmlns:a16="http://schemas.microsoft.com/office/drawing/2014/main" val="2139103457"/>
                    </a:ext>
                  </a:extLst>
                </a:gridCol>
                <a:gridCol w="959821">
                  <a:extLst>
                    <a:ext uri="{9D8B030D-6E8A-4147-A177-3AD203B41FA5}">
                      <a16:colId xmlns:a16="http://schemas.microsoft.com/office/drawing/2014/main" val="1413591102"/>
                    </a:ext>
                  </a:extLst>
                </a:gridCol>
              </a:tblGrid>
              <a:tr h="171647">
                <a:tc gridSpan="4">
                  <a:txBody>
                    <a:bodyPr/>
                    <a:lstStyle/>
                    <a:p>
                      <a:pPr marL="0" marR="0" algn="just">
                        <a:spcBef>
                          <a:spcPts val="0"/>
                        </a:spcBef>
                        <a:spcAft>
                          <a:spcPts val="0"/>
                        </a:spcAft>
                      </a:pPr>
                      <a:r>
                        <a:rPr lang="en-GB" sz="1000" b="1">
                          <a:solidFill>
                            <a:srgbClr val="333366"/>
                          </a:solidFill>
                          <a:effectLst/>
                          <a:latin typeface="Source Sans Pro" panose="020B0503030403020204" pitchFamily="34" charset="0"/>
                          <a:ea typeface="Gill Sans"/>
                          <a:cs typeface="Gill Sans"/>
                        </a:rPr>
                        <a:t>Table 47.1: Discrimination in Employment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24471763"/>
                  </a:ext>
                </a:extLst>
              </a:tr>
              <a:tr h="372936">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Region</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Prohibition on Discrimination</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No Prohibition</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Total Countries</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extLst>
                  <a:ext uri="{0D108BD9-81ED-4DB2-BD59-A6C34878D82A}">
                    <a16:rowId xmlns:a16="http://schemas.microsoft.com/office/drawing/2014/main" val="1597311287"/>
                  </a:ext>
                </a:extLst>
              </a:tr>
              <a:tr h="186813">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Africa</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dirty="0">
                          <a:solidFill>
                            <a:srgbClr val="000000"/>
                          </a:solidFill>
                          <a:effectLst/>
                          <a:latin typeface="Source Sans Pro" panose="020B0503030403020204" pitchFamily="34" charset="0"/>
                          <a:ea typeface="Gill Sans"/>
                          <a:cs typeface="Gill Sans"/>
                        </a:rPr>
                        <a:t>27</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7</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34</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1420765506"/>
                  </a:ext>
                </a:extLst>
              </a:tr>
              <a:tr h="171647">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Americas</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14</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2990324816"/>
                  </a:ext>
                </a:extLst>
              </a:tr>
              <a:tr h="186813">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Asia </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11</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19</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532421100"/>
                  </a:ext>
                </a:extLst>
              </a:tr>
              <a:tr h="186813">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Europe</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32</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2</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34</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2347101852"/>
                  </a:ext>
                </a:extLst>
              </a:tr>
              <a:tr h="186813">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Oceania</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dirty="0">
                          <a:solidFill>
                            <a:srgbClr val="000000"/>
                          </a:solidFill>
                          <a:effectLst/>
                          <a:latin typeface="Source Sans Pro" panose="020B0503030403020204" pitchFamily="34" charset="0"/>
                          <a:ea typeface="Gill Sans"/>
                          <a:cs typeface="Gill Sans"/>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2</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838405731"/>
                  </a:ext>
                </a:extLst>
              </a:tr>
              <a:tr h="358460">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Total Countries</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a:solidFill>
                            <a:srgbClr val="FFFFFF"/>
                          </a:solidFill>
                          <a:effectLst/>
                          <a:latin typeface="Source Sans Pro" panose="020B0503030403020204" pitchFamily="34" charset="0"/>
                          <a:ea typeface="Gill Sans"/>
                          <a:cs typeface="Gill Sans"/>
                        </a:rPr>
                        <a:t>86</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a:solidFill>
                            <a:srgbClr val="FFFFFF"/>
                          </a:solidFill>
                          <a:effectLst/>
                          <a:latin typeface="Source Sans Pro" panose="020B0503030403020204" pitchFamily="34" charset="0"/>
                          <a:ea typeface="Gill Sans"/>
                          <a:cs typeface="Gill Sans"/>
                        </a:rPr>
                        <a:t>29</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dirty="0">
                          <a:solidFill>
                            <a:srgbClr val="FFFFFF"/>
                          </a:solidFill>
                          <a:effectLst/>
                          <a:latin typeface="Source Sans Pro" panose="020B0503030403020204" pitchFamily="34" charset="0"/>
                          <a:ea typeface="Gill Sans"/>
                          <a:cs typeface="Gill Sans"/>
                        </a:rPr>
                        <a:t>115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065757"/>
                    </a:solidFill>
                  </a:tcPr>
                </a:tc>
                <a:extLst>
                  <a:ext uri="{0D108BD9-81ED-4DB2-BD59-A6C34878D82A}">
                    <a16:rowId xmlns:a16="http://schemas.microsoft.com/office/drawing/2014/main" val="2535220365"/>
                  </a:ext>
                </a:extLst>
              </a:tr>
            </a:tbl>
          </a:graphicData>
        </a:graphic>
      </p:graphicFrame>
    </p:spTree>
    <p:extLst>
      <p:ext uri="{BB962C8B-B14F-4D97-AF65-F5344CB8AC3E}">
        <p14:creationId xmlns:p14="http://schemas.microsoft.com/office/powerpoint/2010/main" val="1477613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D282-F4FD-4D00-9313-6805F32227DF}"/>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4CA68284-6BC3-4875-BD7C-97CA095C07C9}"/>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D62CFF8C-DB14-411D-8055-49E13E375063}"/>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75705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84052" y="28312"/>
            <a:ext cx="4122188" cy="671403"/>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rgbClr val="065657"/>
                </a:solidFill>
              </a:rPr>
              <a:t>What is Labour Rights Index?</a:t>
            </a:r>
            <a:endParaRPr sz="2000" b="1" dirty="0">
              <a:solidFill>
                <a:srgbClr val="065657"/>
              </a:solidFill>
            </a:endParaRPr>
          </a:p>
        </p:txBody>
      </p:sp>
      <p:sp>
        <p:nvSpPr>
          <p:cNvPr id="62" name="Google Shape;62;p12"/>
          <p:cNvSpPr txBox="1"/>
          <p:nvPr/>
        </p:nvSpPr>
        <p:spPr>
          <a:xfrm>
            <a:off x="1544100" y="1063978"/>
            <a:ext cx="3027900" cy="2182496"/>
          </a:xfrm>
          <a:prstGeom prst="rect">
            <a:avLst/>
          </a:prstGeom>
          <a:noFill/>
          <a:ln>
            <a:noFill/>
          </a:ln>
        </p:spPr>
        <p:txBody>
          <a:bodyPr spcFirstLastPara="1" wrap="square" lIns="91425" tIns="91425" rIns="91425" bIns="91425" anchor="t" anchorCtr="0">
            <a:noAutofit/>
          </a:bodyPr>
          <a:lstStyle/>
          <a:p>
            <a:pPr marL="0" lvl="0" indent="0" algn="just" rtl="0">
              <a:spcBef>
                <a:spcPts val="600"/>
              </a:spcBef>
              <a:spcAft>
                <a:spcPts val="0"/>
              </a:spcAft>
              <a:buNone/>
            </a:pPr>
            <a:r>
              <a:rPr lang="en-US" sz="1200" b="1" dirty="0">
                <a:solidFill>
                  <a:srgbClr val="343266"/>
                </a:solidFill>
                <a:latin typeface="Georgia" panose="02040502050405020303" pitchFamily="18" charset="0"/>
                <a:ea typeface="Georgia"/>
                <a:cs typeface="Georgia"/>
                <a:sym typeface="Georgia"/>
              </a:rPr>
              <a:t>Comparative tool, an international qualification standard </a:t>
            </a:r>
          </a:p>
          <a:p>
            <a:pPr marL="171450" lvl="0" indent="-171450" algn="just" rtl="0">
              <a:spcBef>
                <a:spcPts val="600"/>
              </a:spcBef>
              <a:spcAft>
                <a:spcPts val="0"/>
              </a:spcAft>
              <a:buFont typeface="Arial" panose="020B0604020202020204" pitchFamily="34" charset="0"/>
              <a:buChar char="•"/>
            </a:pPr>
            <a:r>
              <a:rPr lang="en-US" sz="1100" dirty="0">
                <a:solidFill>
                  <a:srgbClr val="1D1D1B"/>
                </a:solidFill>
                <a:latin typeface="Georgia" panose="02040502050405020303" pitchFamily="18" charset="0"/>
                <a:ea typeface="Georgia"/>
                <a:cs typeface="Georgia"/>
                <a:sym typeface="Georgia"/>
              </a:rPr>
              <a:t>Compares labour legislation in 115 countries </a:t>
            </a:r>
          </a:p>
          <a:p>
            <a:pPr marL="171450" lvl="0" indent="-171450" algn="just" rtl="0">
              <a:spcBef>
                <a:spcPts val="600"/>
              </a:spcBef>
              <a:spcAft>
                <a:spcPts val="0"/>
              </a:spcAft>
              <a:buClr>
                <a:schemeClr val="dk1"/>
              </a:buClr>
              <a:buSzPts val="1100"/>
              <a:buFont typeface="Arial" panose="020B0604020202020204" pitchFamily="34" charset="0"/>
              <a:buChar char="•"/>
            </a:pPr>
            <a:r>
              <a:rPr lang="en-GB" sz="1100" dirty="0">
                <a:solidFill>
                  <a:srgbClr val="1D1D1B"/>
                </a:solidFill>
                <a:latin typeface="Georgia" panose="02040502050405020303" pitchFamily="18" charset="0"/>
                <a:ea typeface="Georgia"/>
                <a:cs typeface="Georgia"/>
                <a:sym typeface="Georgia"/>
              </a:rPr>
              <a:t>Snapshot of statutory labour rights</a:t>
            </a:r>
            <a:endParaRPr lang="en-US" sz="1100" dirty="0">
              <a:solidFill>
                <a:srgbClr val="1D1D1B"/>
              </a:solidFill>
              <a:latin typeface="Georgia" panose="02040502050405020303" pitchFamily="18" charset="0"/>
              <a:ea typeface="Georgia"/>
              <a:cs typeface="Georgia"/>
              <a:sym typeface="Georgia"/>
            </a:endParaRPr>
          </a:p>
          <a:p>
            <a:pPr marL="171450" lvl="0" indent="-171450" algn="just">
              <a:spcBef>
                <a:spcPts val="600"/>
              </a:spcBef>
              <a:buClr>
                <a:schemeClr val="dk1"/>
              </a:buClr>
              <a:buSzPts val="1100"/>
              <a:buFont typeface="Arial" panose="020B0604020202020204" pitchFamily="34" charset="0"/>
              <a:buChar char="•"/>
            </a:pPr>
            <a:r>
              <a:rPr lang="en-US" sz="1100" dirty="0">
                <a:solidFill>
                  <a:srgbClr val="1D1D1B"/>
                </a:solidFill>
                <a:latin typeface="Georgia" panose="02040502050405020303" pitchFamily="18" charset="0"/>
                <a:ea typeface="Georgia"/>
                <a:cs typeface="Georgia"/>
                <a:sym typeface="Georgia"/>
              </a:rPr>
              <a:t>Covers the full employment life cycle </a:t>
            </a:r>
          </a:p>
          <a:p>
            <a:pPr marL="171450" indent="-171450" algn="just">
              <a:spcBef>
                <a:spcPts val="600"/>
              </a:spcBef>
              <a:buClr>
                <a:schemeClr val="dk1"/>
              </a:buClr>
              <a:buSzPts val="1100"/>
              <a:buFont typeface="Arial" panose="020B0604020202020204" pitchFamily="34" charset="0"/>
              <a:buChar char="•"/>
            </a:pPr>
            <a:r>
              <a:rPr lang="en-US" sz="1100" dirty="0">
                <a:latin typeface="Georgia" panose="02040502050405020303" pitchFamily="18" charset="0"/>
              </a:rPr>
              <a:t>Based on substantive elements of the ILO’s  Decent Work Agenda. </a:t>
            </a:r>
            <a:endParaRPr lang="en-US" sz="1100" dirty="0">
              <a:solidFill>
                <a:srgbClr val="1D1D1B"/>
              </a:solidFill>
              <a:latin typeface="Georgia" panose="02040502050405020303" pitchFamily="18" charset="0"/>
              <a:ea typeface="Georgia"/>
              <a:cs typeface="Georgia"/>
              <a:sym typeface="Georgia"/>
            </a:endParaRPr>
          </a:p>
        </p:txBody>
      </p:sp>
      <p:sp>
        <p:nvSpPr>
          <p:cNvPr id="63" name="Google Shape;63;p12"/>
          <p:cNvSpPr txBox="1"/>
          <p:nvPr/>
        </p:nvSpPr>
        <p:spPr>
          <a:xfrm>
            <a:off x="4974669" y="1063978"/>
            <a:ext cx="3160200" cy="2044981"/>
          </a:xfrm>
          <a:prstGeom prst="rect">
            <a:avLst/>
          </a:prstGeom>
          <a:noFill/>
          <a:ln>
            <a:noFill/>
          </a:ln>
        </p:spPr>
        <p:txBody>
          <a:bodyPr spcFirstLastPara="1" wrap="square" lIns="91425" tIns="91425" rIns="91425" bIns="91425" anchor="t" anchorCtr="0">
            <a:noAutofit/>
          </a:bodyPr>
          <a:lstStyle/>
          <a:p>
            <a:pPr lvl="0" algn="just">
              <a:spcBef>
                <a:spcPts val="600"/>
              </a:spcBef>
            </a:pPr>
            <a:r>
              <a:rPr lang="en-US" sz="1200" b="1" dirty="0">
                <a:solidFill>
                  <a:srgbClr val="343266"/>
                </a:solidFill>
                <a:latin typeface="Georgia" panose="02040502050405020303" pitchFamily="18" charset="0"/>
                <a:ea typeface="Georgia"/>
                <a:cs typeface="Georgia"/>
                <a:sym typeface="Georgia"/>
              </a:rPr>
              <a:t>10 indicators &amp; 46 evaluation criteria</a:t>
            </a:r>
            <a:endParaRPr lang="en-US" sz="1200" dirty="0">
              <a:solidFill>
                <a:srgbClr val="343266"/>
              </a:solidFill>
              <a:latin typeface="Georgia" panose="02040502050405020303" pitchFamily="18" charset="0"/>
              <a:ea typeface="Georgia"/>
              <a:cs typeface="Georgia"/>
              <a:sym typeface="Georgia"/>
            </a:endParaRPr>
          </a:p>
          <a:p>
            <a:pPr marL="171450" lvl="0" indent="-171450" algn="just">
              <a:spcBef>
                <a:spcPts val="600"/>
              </a:spcBef>
              <a:buClr>
                <a:srgbClr val="111111"/>
              </a:buClr>
              <a:buSzPts val="1100"/>
              <a:buFont typeface="Arial" panose="020B0604020202020204" pitchFamily="34" charset="0"/>
              <a:buChar char="•"/>
            </a:pPr>
            <a:r>
              <a:rPr lang="en-US" sz="1100" dirty="0">
                <a:solidFill>
                  <a:srgbClr val="1D1D1B"/>
                </a:solidFill>
                <a:latin typeface="Georgia" panose="02040502050405020303" pitchFamily="18" charset="0"/>
                <a:ea typeface="Georgia"/>
                <a:cs typeface="Georgia"/>
                <a:sym typeface="Georgia"/>
              </a:rPr>
              <a:t>Four to five binary questions under each indicator</a:t>
            </a:r>
          </a:p>
          <a:p>
            <a:pPr marL="171450" lvl="0" indent="-171450" algn="just">
              <a:spcBef>
                <a:spcPts val="600"/>
              </a:spcBef>
              <a:buClr>
                <a:srgbClr val="111111"/>
              </a:buClr>
              <a:buSzPts val="1100"/>
              <a:buFont typeface="Arial" panose="020B0604020202020204" pitchFamily="34" charset="0"/>
              <a:buChar char="•"/>
            </a:pPr>
            <a:r>
              <a:rPr lang="en-US" sz="1100" dirty="0">
                <a:solidFill>
                  <a:srgbClr val="1D1D1B"/>
                </a:solidFill>
                <a:latin typeface="Georgia" panose="02040502050405020303" pitchFamily="18" charset="0"/>
                <a:ea typeface="Georgia"/>
                <a:cs typeface="Georgia"/>
                <a:sym typeface="Georgia"/>
              </a:rPr>
              <a:t>Each indicator represents an aspect of work important for achieving decent work</a:t>
            </a:r>
          </a:p>
          <a:p>
            <a:pPr marL="171450" indent="-171450" algn="just">
              <a:spcBef>
                <a:spcPts val="600"/>
              </a:spcBef>
              <a:buClr>
                <a:srgbClr val="111111"/>
              </a:buClr>
              <a:buSzPts val="1100"/>
              <a:buFont typeface="Arial" panose="020B0604020202020204" pitchFamily="34" charset="0"/>
              <a:buChar char="•"/>
            </a:pPr>
            <a:r>
              <a:rPr lang="en-US" sz="1100" dirty="0">
                <a:latin typeface="Georgia" panose="02040502050405020303" pitchFamily="18" charset="0"/>
              </a:rPr>
              <a:t>The criteria are all grounded in UDHR, five UN Conventions, five ILO Declarations, 35 ILO Conventions, and four ILO Recommendations. </a:t>
            </a:r>
            <a:endParaRPr lang="en-US" sz="1100" dirty="0">
              <a:solidFill>
                <a:srgbClr val="1D1D1B"/>
              </a:solidFill>
              <a:latin typeface="Georgia" panose="02040502050405020303" pitchFamily="18" charset="0"/>
              <a:ea typeface="Georgia"/>
              <a:cs typeface="Georgia"/>
              <a:sym typeface="Georgia"/>
            </a:endParaRPr>
          </a:p>
          <a:p>
            <a:pPr marL="171450" lvl="0" indent="-171450" algn="just">
              <a:spcBef>
                <a:spcPts val="600"/>
              </a:spcBef>
              <a:buClr>
                <a:srgbClr val="111111"/>
              </a:buClr>
              <a:buSzPts val="1100"/>
              <a:buFont typeface="Arial" panose="020B0604020202020204" pitchFamily="34" charset="0"/>
              <a:buChar char="•"/>
            </a:pPr>
            <a:endParaRPr lang="en-US" sz="1200" dirty="0">
              <a:solidFill>
                <a:srgbClr val="1D1D1B"/>
              </a:solidFill>
              <a:latin typeface="Georgia" panose="02040502050405020303" pitchFamily="18" charset="0"/>
              <a:ea typeface="Georgia"/>
              <a:cs typeface="Georgia"/>
              <a:sym typeface="Georgia"/>
            </a:endParaRPr>
          </a:p>
          <a:p>
            <a:pPr lvl="0" algn="just">
              <a:spcBef>
                <a:spcPts val="600"/>
              </a:spcBef>
            </a:pPr>
            <a:endParaRPr lang="en-US" sz="1200" dirty="0">
              <a:solidFill>
                <a:srgbClr val="1D1D1B"/>
              </a:solidFill>
              <a:latin typeface="Georgia" panose="02040502050405020303" pitchFamily="18" charset="0"/>
              <a:ea typeface="Georgia"/>
              <a:cs typeface="Georgia"/>
              <a:sym typeface="Georgia"/>
            </a:endParaRPr>
          </a:p>
        </p:txBody>
      </p:sp>
      <p:sp>
        <p:nvSpPr>
          <p:cNvPr id="64" name="Google Shape;64;p12"/>
          <p:cNvSpPr txBox="1"/>
          <p:nvPr/>
        </p:nvSpPr>
        <p:spPr>
          <a:xfrm>
            <a:off x="1544100" y="3559834"/>
            <a:ext cx="6598200" cy="1040741"/>
          </a:xfrm>
          <a:prstGeom prst="rect">
            <a:avLst/>
          </a:prstGeom>
          <a:noFill/>
          <a:ln>
            <a:noFill/>
          </a:ln>
        </p:spPr>
        <p:txBody>
          <a:bodyPr spcFirstLastPara="1" wrap="square" lIns="91425" tIns="91425" rIns="91425" bIns="91425" anchor="t" anchorCtr="0">
            <a:noAutofit/>
          </a:bodyPr>
          <a:lstStyle/>
          <a:p>
            <a:pPr lvl="0" algn="just">
              <a:buSzPts val="1400"/>
              <a:defRPr/>
            </a:pPr>
            <a:r>
              <a:rPr lang="en-US" sz="1200" dirty="0">
                <a:latin typeface="Georgia" panose="02040502050405020303" pitchFamily="18" charset="0"/>
              </a:rPr>
              <a:t>The labour market regulation affecting around 80% of the 3.5 billion global labour force has been </a:t>
            </a:r>
            <a:r>
              <a:rPr lang="en-US" sz="1200" dirty="0" err="1">
                <a:latin typeface="Georgia" panose="02040502050405020303" pitchFamily="18" charset="0"/>
              </a:rPr>
              <a:t>analysed</a:t>
            </a:r>
            <a:r>
              <a:rPr lang="en-US" sz="1200" dirty="0">
                <a:latin typeface="Georgia" panose="02040502050405020303" pitchFamily="18" charset="0"/>
              </a:rPr>
              <a:t> and scored under the Index. The methodology involves each question/component under an indicator having a set criteria, on the basis of which scoring has been done.</a:t>
            </a:r>
            <a:endParaRPr lang="en-US" sz="1200" dirty="0">
              <a:solidFill>
                <a:srgbClr val="1D1D1B"/>
              </a:solidFill>
              <a:latin typeface="Georgia" panose="02040502050405020303" pitchFamily="18" charset="0"/>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 name="Google Shape;61;p12">
            <a:extLst>
              <a:ext uri="{FF2B5EF4-FFF2-40B4-BE49-F238E27FC236}">
                <a16:creationId xmlns:a16="http://schemas.microsoft.com/office/drawing/2014/main" id="{E5214030-06F1-C54C-AFC2-3787CE6DC2E8}"/>
              </a:ext>
            </a:extLst>
          </p:cNvPr>
          <p:cNvSpPr txBox="1">
            <a:spLocks noGrp="1"/>
          </p:cNvSpPr>
          <p:nvPr>
            <p:ph type="title"/>
          </p:nvPr>
        </p:nvSpPr>
        <p:spPr>
          <a:xfrm>
            <a:off x="128016" y="0"/>
            <a:ext cx="5001768" cy="749808"/>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rgbClr val="065657"/>
                </a:solidFill>
              </a:rPr>
              <a:t>Fair Treatment - Key Findings</a:t>
            </a:r>
            <a:endParaRPr sz="2000" b="1" dirty="0">
              <a:solidFill>
                <a:srgbClr val="065657"/>
              </a:solidFill>
            </a:endParaRPr>
          </a:p>
        </p:txBody>
      </p:sp>
      <p:sp>
        <p:nvSpPr>
          <p:cNvPr id="3" name="TextBox 2">
            <a:extLst>
              <a:ext uri="{FF2B5EF4-FFF2-40B4-BE49-F238E27FC236}">
                <a16:creationId xmlns:a16="http://schemas.microsoft.com/office/drawing/2014/main" id="{41FDC9AD-B82E-48DC-9A63-8BDA0739D4BE}"/>
              </a:ext>
            </a:extLst>
          </p:cNvPr>
          <p:cNvSpPr txBox="1"/>
          <p:nvPr/>
        </p:nvSpPr>
        <p:spPr>
          <a:xfrm>
            <a:off x="1188720" y="749808"/>
            <a:ext cx="7338060" cy="2970044"/>
          </a:xfrm>
          <a:prstGeom prst="rect">
            <a:avLst/>
          </a:prstGeom>
          <a:noFill/>
        </p:spPr>
        <p:txBody>
          <a:bodyPr wrap="square" rtlCol="0">
            <a:spAutoFit/>
          </a:bodyPr>
          <a:lstStyle/>
          <a:p>
            <a:r>
              <a:rPr lang="en-US" b="1" dirty="0">
                <a:latin typeface="Georgia" panose="02040502050405020303" pitchFamily="18" charset="0"/>
              </a:rPr>
              <a:t>Equal Remuneration for Work of Equal Value</a:t>
            </a:r>
          </a:p>
          <a:p>
            <a:endParaRPr lang="en-GB" sz="1100" b="1" dirty="0">
              <a:latin typeface="Georgia" panose="02040502050405020303" pitchFamily="18" charset="0"/>
            </a:endParaRPr>
          </a:p>
          <a:p>
            <a:pPr marL="171450" indent="-171450">
              <a:buFont typeface="Wingdings" panose="05000000000000000000" pitchFamily="2" charset="2"/>
              <a:buChar char="v"/>
            </a:pPr>
            <a:r>
              <a:rPr lang="en-GB" sz="1100" dirty="0">
                <a:latin typeface="Georgia" panose="02040502050405020303" pitchFamily="18" charset="0"/>
              </a:rPr>
              <a:t>Legislation must mandate equal remuneration for male and female workers for work of equal value without any discrimination on the grounds of sex.</a:t>
            </a:r>
          </a:p>
          <a:p>
            <a:endParaRPr lang="en-GB" sz="1100"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Although many countries have </a:t>
            </a:r>
            <a:r>
              <a:rPr lang="en-GB" sz="1100" i="1" dirty="0">
                <a:latin typeface="Georgia" panose="02040502050405020303" pitchFamily="18" charset="0"/>
              </a:rPr>
              <a:t>equal pay for equal work</a:t>
            </a:r>
            <a:r>
              <a:rPr lang="en-GB" sz="1100" dirty="0">
                <a:latin typeface="Georgia" panose="02040502050405020303" pitchFamily="18" charset="0"/>
              </a:rPr>
              <a:t>, legal right to </a:t>
            </a:r>
            <a:r>
              <a:rPr lang="en-GB" sz="1100" i="1" dirty="0">
                <a:latin typeface="Georgia" panose="02040502050405020303" pitchFamily="18" charset="0"/>
              </a:rPr>
              <a:t>equal pay for work of equal value </a:t>
            </a:r>
            <a:r>
              <a:rPr lang="en-GB" sz="1100" dirty="0">
                <a:latin typeface="Georgia" panose="02040502050405020303" pitchFamily="18" charset="0"/>
              </a:rPr>
              <a:t>is still absent.</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In line with the provisions of ILO Convention 100, nearly 70% (79 of 115) countries require equal remuneration for work of equal value. </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36 countries of which half are in Asia, have no provision on equal remuneration for work of equal value. </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From Europe, there is only one country, Ukraine, with no clear provision on equal remuneration for work of equal value.</a:t>
            </a:r>
          </a:p>
          <a:p>
            <a:pPr marL="171450" indent="-171450">
              <a:buFont typeface="Arial" panose="020B0604020202020204" pitchFamily="34" charset="0"/>
              <a:buChar char="•"/>
            </a:pPr>
            <a:endParaRPr lang="en-GB" dirty="0">
              <a:latin typeface="Georgia" panose="02040502050405020303" pitchFamily="18" charset="0"/>
            </a:endParaRPr>
          </a:p>
        </p:txBody>
      </p:sp>
      <p:graphicFrame>
        <p:nvGraphicFramePr>
          <p:cNvPr id="5" name="Table 4">
            <a:extLst>
              <a:ext uri="{FF2B5EF4-FFF2-40B4-BE49-F238E27FC236}">
                <a16:creationId xmlns:a16="http://schemas.microsoft.com/office/drawing/2014/main" id="{AA7AB80E-72C7-4342-89A5-E84B4111C26A}"/>
              </a:ext>
            </a:extLst>
          </p:cNvPr>
          <p:cNvGraphicFramePr>
            <a:graphicFrameLocks noGrp="1"/>
          </p:cNvGraphicFramePr>
          <p:nvPr>
            <p:extLst>
              <p:ext uri="{D42A27DB-BD31-4B8C-83A1-F6EECF244321}">
                <p14:modId xmlns:p14="http://schemas.microsoft.com/office/powerpoint/2010/main" val="965489134"/>
              </p:ext>
            </p:extLst>
          </p:nvPr>
        </p:nvGraphicFramePr>
        <p:xfrm>
          <a:off x="2979738" y="3203639"/>
          <a:ext cx="5184774" cy="1868424"/>
        </p:xfrm>
        <a:graphic>
          <a:graphicData uri="http://schemas.openxmlformats.org/drawingml/2006/table">
            <a:tbl>
              <a:tblPr firstRow="1" firstCol="1" bandRow="1"/>
              <a:tblGrid>
                <a:gridCol w="1287118">
                  <a:extLst>
                    <a:ext uri="{9D8B030D-6E8A-4147-A177-3AD203B41FA5}">
                      <a16:colId xmlns:a16="http://schemas.microsoft.com/office/drawing/2014/main" val="3746313347"/>
                    </a:ext>
                  </a:extLst>
                </a:gridCol>
                <a:gridCol w="1593082">
                  <a:extLst>
                    <a:ext uri="{9D8B030D-6E8A-4147-A177-3AD203B41FA5}">
                      <a16:colId xmlns:a16="http://schemas.microsoft.com/office/drawing/2014/main" val="623869952"/>
                    </a:ext>
                  </a:extLst>
                </a:gridCol>
                <a:gridCol w="1152287">
                  <a:extLst>
                    <a:ext uri="{9D8B030D-6E8A-4147-A177-3AD203B41FA5}">
                      <a16:colId xmlns:a16="http://schemas.microsoft.com/office/drawing/2014/main" val="1448714011"/>
                    </a:ext>
                  </a:extLst>
                </a:gridCol>
                <a:gridCol w="1152287">
                  <a:extLst>
                    <a:ext uri="{9D8B030D-6E8A-4147-A177-3AD203B41FA5}">
                      <a16:colId xmlns:a16="http://schemas.microsoft.com/office/drawing/2014/main" val="895351759"/>
                    </a:ext>
                  </a:extLst>
                </a:gridCol>
              </a:tblGrid>
              <a:tr h="0">
                <a:tc gridSpan="4">
                  <a:txBody>
                    <a:bodyPr/>
                    <a:lstStyle/>
                    <a:p>
                      <a:pPr marL="0" marR="0" algn="just">
                        <a:spcBef>
                          <a:spcPts val="0"/>
                        </a:spcBef>
                        <a:spcAft>
                          <a:spcPts val="0"/>
                        </a:spcAft>
                      </a:pPr>
                      <a:r>
                        <a:rPr lang="en-GB" sz="1000" b="1" dirty="0">
                          <a:solidFill>
                            <a:srgbClr val="333366"/>
                          </a:solidFill>
                          <a:effectLst/>
                          <a:latin typeface="Source Sans Pro" panose="020B0503030403020204" pitchFamily="34" charset="0"/>
                          <a:ea typeface="Gill Sans"/>
                          <a:cs typeface="Gill Sans"/>
                        </a:rPr>
                        <a:t>Table 48.1: Equal Remuneration</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52194230"/>
                  </a:ext>
                </a:extLst>
              </a:tr>
              <a:tr h="352044">
                <a:tc>
                  <a:txBody>
                    <a:bodyPr/>
                    <a:lstStyle/>
                    <a:p>
                      <a:pPr marL="0" marR="0" algn="just">
                        <a:spcBef>
                          <a:spcPts val="0"/>
                        </a:spcBef>
                        <a:spcAft>
                          <a:spcPts val="0"/>
                        </a:spcAft>
                      </a:pPr>
                      <a:r>
                        <a:rPr lang="en-GB" sz="1000" b="1" dirty="0">
                          <a:solidFill>
                            <a:srgbClr val="FFFFFF"/>
                          </a:solidFill>
                          <a:effectLst/>
                          <a:latin typeface="Source Sans Pro" panose="020B0503030403020204" pitchFamily="34" charset="0"/>
                          <a:ea typeface="Gill Sans"/>
                          <a:cs typeface="Gill Sans"/>
                        </a:rPr>
                        <a:t>Region</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1000" b="1" dirty="0">
                          <a:solidFill>
                            <a:srgbClr val="FFFFFF"/>
                          </a:solidFill>
                          <a:effectLst/>
                          <a:latin typeface="Source Sans Pro" panose="020B0503030403020204" pitchFamily="34" charset="0"/>
                          <a:ea typeface="Gill Sans"/>
                          <a:cs typeface="Gill Sans"/>
                        </a:rPr>
                        <a:t>Equal Remuneration for Work of Equal Value</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No Provision</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1000" b="1">
                          <a:solidFill>
                            <a:srgbClr val="FFFFFF"/>
                          </a:solidFill>
                          <a:effectLst/>
                          <a:latin typeface="Source Sans Pro" panose="020B0503030403020204" pitchFamily="34" charset="0"/>
                          <a:ea typeface="Gill Sans"/>
                          <a:cs typeface="Gill Sans"/>
                        </a:rPr>
                        <a:t>Total Countries</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extLst>
                  <a:ext uri="{0D108BD9-81ED-4DB2-BD59-A6C34878D82A}">
                    <a16:rowId xmlns:a16="http://schemas.microsoft.com/office/drawing/2014/main" val="3290824383"/>
                  </a:ext>
                </a:extLst>
              </a:tr>
              <a:tr h="227330">
                <a:tc>
                  <a:txBody>
                    <a:bodyPr/>
                    <a:lstStyle/>
                    <a:p>
                      <a:pPr marL="0" marR="0" algn="just">
                        <a:spcBef>
                          <a:spcPts val="0"/>
                        </a:spcBef>
                        <a:spcAft>
                          <a:spcPts val="0"/>
                        </a:spcAft>
                      </a:pPr>
                      <a:r>
                        <a:rPr lang="en-GB" sz="1000" b="1">
                          <a:solidFill>
                            <a:srgbClr val="FFFFFF"/>
                          </a:solidFill>
                          <a:effectLst/>
                          <a:latin typeface="Source Sans Pro" panose="020B0503030403020204" pitchFamily="34" charset="0"/>
                          <a:ea typeface="Gill Sans"/>
                          <a:cs typeface="Gill Sans"/>
                        </a:rPr>
                        <a:t>Africa</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dirty="0">
                          <a:solidFill>
                            <a:srgbClr val="000000"/>
                          </a:solidFill>
                          <a:effectLst/>
                          <a:latin typeface="Source Sans Pro" panose="020B0503030403020204" pitchFamily="34" charset="0"/>
                          <a:ea typeface="Gill Sans"/>
                          <a:cs typeface="Gill Sans"/>
                        </a:rPr>
                        <a:t>23</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11</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34</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3777082436"/>
                  </a:ext>
                </a:extLst>
              </a:tr>
              <a:tr h="227330">
                <a:tc>
                  <a:txBody>
                    <a:bodyPr/>
                    <a:lstStyle/>
                    <a:p>
                      <a:pPr marL="0" marR="0" algn="just">
                        <a:spcBef>
                          <a:spcPts val="0"/>
                        </a:spcBef>
                        <a:spcAft>
                          <a:spcPts val="0"/>
                        </a:spcAft>
                      </a:pPr>
                      <a:r>
                        <a:rPr lang="en-GB" sz="1000" b="1">
                          <a:solidFill>
                            <a:srgbClr val="FFFFFF"/>
                          </a:solidFill>
                          <a:effectLst/>
                          <a:latin typeface="Source Sans Pro" panose="020B0503030403020204" pitchFamily="34" charset="0"/>
                          <a:ea typeface="Gill Sans"/>
                          <a:cs typeface="Gill Sans"/>
                        </a:rPr>
                        <a:t>Americas</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dirty="0">
                          <a:solidFill>
                            <a:srgbClr val="000000"/>
                          </a:solidFill>
                          <a:effectLst/>
                          <a:latin typeface="Source Sans Pro" panose="020B0503030403020204" pitchFamily="34" charset="0"/>
                          <a:ea typeface="Gill Sans"/>
                          <a:cs typeface="Gill Sans"/>
                        </a:rPr>
                        <a:t>9</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6</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2648169943"/>
                  </a:ext>
                </a:extLst>
              </a:tr>
              <a:tr h="227330">
                <a:tc>
                  <a:txBody>
                    <a:bodyPr/>
                    <a:lstStyle/>
                    <a:p>
                      <a:pPr marL="0" marR="0" algn="just">
                        <a:spcBef>
                          <a:spcPts val="0"/>
                        </a:spcBef>
                        <a:spcAft>
                          <a:spcPts val="0"/>
                        </a:spcAft>
                      </a:pPr>
                      <a:r>
                        <a:rPr lang="en-GB" sz="1000" b="1">
                          <a:solidFill>
                            <a:srgbClr val="FFFFFF"/>
                          </a:solidFill>
                          <a:effectLst/>
                          <a:latin typeface="Source Sans Pro" panose="020B0503030403020204" pitchFamily="34" charset="0"/>
                          <a:ea typeface="Gill Sans"/>
                          <a:cs typeface="Gill Sans"/>
                        </a:rPr>
                        <a:t>Asia </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12</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18</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2925930129"/>
                  </a:ext>
                </a:extLst>
              </a:tr>
              <a:tr h="227330">
                <a:tc>
                  <a:txBody>
                    <a:bodyPr/>
                    <a:lstStyle/>
                    <a:p>
                      <a:pPr marL="0" marR="0" algn="just">
                        <a:spcBef>
                          <a:spcPts val="0"/>
                        </a:spcBef>
                        <a:spcAft>
                          <a:spcPts val="0"/>
                        </a:spcAft>
                      </a:pPr>
                      <a:r>
                        <a:rPr lang="en-GB" sz="1000" b="1">
                          <a:solidFill>
                            <a:srgbClr val="FFFFFF"/>
                          </a:solidFill>
                          <a:effectLst/>
                          <a:latin typeface="Source Sans Pro" panose="020B0503030403020204" pitchFamily="34" charset="0"/>
                          <a:ea typeface="Gill Sans"/>
                          <a:cs typeface="Gill Sans"/>
                        </a:rPr>
                        <a:t>Europe</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33</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1</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dirty="0">
                          <a:solidFill>
                            <a:srgbClr val="000000"/>
                          </a:solidFill>
                          <a:effectLst/>
                          <a:latin typeface="Source Sans Pro" panose="020B0503030403020204" pitchFamily="34" charset="0"/>
                          <a:ea typeface="Gill Sans"/>
                          <a:cs typeface="Gill Sans"/>
                        </a:rPr>
                        <a:t>34</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159061119"/>
                  </a:ext>
                </a:extLst>
              </a:tr>
              <a:tr h="227330">
                <a:tc>
                  <a:txBody>
                    <a:bodyPr/>
                    <a:lstStyle/>
                    <a:p>
                      <a:pPr marL="0" marR="0" algn="just">
                        <a:spcBef>
                          <a:spcPts val="0"/>
                        </a:spcBef>
                        <a:spcAft>
                          <a:spcPts val="0"/>
                        </a:spcAft>
                      </a:pPr>
                      <a:r>
                        <a:rPr lang="en-GB" sz="1000" b="1">
                          <a:solidFill>
                            <a:srgbClr val="FFFFFF"/>
                          </a:solidFill>
                          <a:effectLst/>
                          <a:latin typeface="Source Sans Pro" panose="020B0503030403020204" pitchFamily="34" charset="0"/>
                          <a:ea typeface="Gill Sans"/>
                          <a:cs typeface="Gill Sans"/>
                        </a:rPr>
                        <a:t>Oceania</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2</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a:solidFill>
                            <a:srgbClr val="000000"/>
                          </a:solidFill>
                          <a:effectLst/>
                          <a:latin typeface="Source Sans Pro" panose="020B0503030403020204" pitchFamily="34" charset="0"/>
                          <a:ea typeface="Gill Sans"/>
                          <a:cs typeface="Gill Sans"/>
                        </a:rPr>
                        <a:t>2</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551360957"/>
                  </a:ext>
                </a:extLst>
              </a:tr>
              <a:tr h="227330">
                <a:tc>
                  <a:txBody>
                    <a:bodyPr/>
                    <a:lstStyle/>
                    <a:p>
                      <a:pPr marL="0" marR="0" algn="just">
                        <a:spcBef>
                          <a:spcPts val="0"/>
                        </a:spcBef>
                        <a:spcAft>
                          <a:spcPts val="0"/>
                        </a:spcAft>
                      </a:pPr>
                      <a:r>
                        <a:rPr lang="en-GB" sz="1000" b="1">
                          <a:solidFill>
                            <a:srgbClr val="FFFFFF"/>
                          </a:solidFill>
                          <a:effectLst/>
                          <a:latin typeface="Source Sans Pro" panose="020B0503030403020204" pitchFamily="34" charset="0"/>
                          <a:ea typeface="Gill Sans"/>
                          <a:cs typeface="Gill Sans"/>
                        </a:rPr>
                        <a:t>Total Countries</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a:solidFill>
                            <a:srgbClr val="FFFFFF"/>
                          </a:solidFill>
                          <a:effectLst/>
                          <a:latin typeface="Source Sans Pro" panose="020B0503030403020204" pitchFamily="34" charset="0"/>
                          <a:ea typeface="Gill Sans"/>
                          <a:cs typeface="Gill Sans"/>
                        </a:rPr>
                        <a:t>79</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a:solidFill>
                            <a:srgbClr val="FFFFFF"/>
                          </a:solidFill>
                          <a:effectLst/>
                          <a:latin typeface="Source Sans Pro" panose="020B0503030403020204" pitchFamily="34" charset="0"/>
                          <a:ea typeface="Gill Sans"/>
                          <a:cs typeface="Gill Sans"/>
                        </a:rPr>
                        <a:t>36</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1000" dirty="0">
                          <a:solidFill>
                            <a:srgbClr val="FFFFFF"/>
                          </a:solidFill>
                          <a:effectLst/>
                          <a:latin typeface="Source Sans Pro" panose="020B0503030403020204" pitchFamily="34" charset="0"/>
                          <a:ea typeface="Gill Sans"/>
                          <a:cs typeface="Gill Sans"/>
                        </a:rPr>
                        <a:t>115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065757"/>
                    </a:solidFill>
                  </a:tcPr>
                </a:tc>
                <a:extLst>
                  <a:ext uri="{0D108BD9-81ED-4DB2-BD59-A6C34878D82A}">
                    <a16:rowId xmlns:a16="http://schemas.microsoft.com/office/drawing/2014/main" val="1027310883"/>
                  </a:ext>
                </a:extLst>
              </a:tr>
            </a:tbl>
          </a:graphicData>
        </a:graphic>
      </p:graphicFrame>
    </p:spTree>
    <p:extLst>
      <p:ext uri="{BB962C8B-B14F-4D97-AF65-F5344CB8AC3E}">
        <p14:creationId xmlns:p14="http://schemas.microsoft.com/office/powerpoint/2010/main" val="16176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0ACB-0CF8-4808-ABA1-9F0827BF0356}"/>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F7EF03EC-F72C-4030-8006-8458D2F3B2B0}"/>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F3AD0EBC-23FF-434F-B851-E89C4838A32B}"/>
              </a:ext>
            </a:extLst>
          </p:cNvPr>
          <p:cNvPicPr>
            <a:picLocks noChangeAspect="1"/>
          </p:cNvPicPr>
          <p:nvPr/>
        </p:nvPicPr>
        <p:blipFill>
          <a:blip r:embed="rId2"/>
          <a:stretch>
            <a:fillRect/>
          </a:stretch>
        </p:blipFill>
        <p:spPr>
          <a:xfrm>
            <a:off x="0" y="0"/>
            <a:ext cx="9144000" cy="5143499"/>
          </a:xfrm>
          <a:prstGeom prst="rect">
            <a:avLst/>
          </a:prstGeom>
        </p:spPr>
      </p:pic>
    </p:spTree>
    <p:extLst>
      <p:ext uri="{BB962C8B-B14F-4D97-AF65-F5344CB8AC3E}">
        <p14:creationId xmlns:p14="http://schemas.microsoft.com/office/powerpoint/2010/main" val="2306567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 name="Google Shape;61;p12">
            <a:extLst>
              <a:ext uri="{FF2B5EF4-FFF2-40B4-BE49-F238E27FC236}">
                <a16:creationId xmlns:a16="http://schemas.microsoft.com/office/drawing/2014/main" id="{E5214030-06F1-C54C-AFC2-3787CE6DC2E8}"/>
              </a:ext>
            </a:extLst>
          </p:cNvPr>
          <p:cNvSpPr txBox="1">
            <a:spLocks noGrp="1"/>
          </p:cNvSpPr>
          <p:nvPr>
            <p:ph type="title"/>
          </p:nvPr>
        </p:nvSpPr>
        <p:spPr>
          <a:xfrm>
            <a:off x="128016" y="0"/>
            <a:ext cx="5001768" cy="749808"/>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rgbClr val="065657"/>
                </a:solidFill>
              </a:rPr>
              <a:t>Fair Treatment - Key Findings</a:t>
            </a:r>
            <a:endParaRPr sz="2000" b="1" dirty="0">
              <a:solidFill>
                <a:srgbClr val="065657"/>
              </a:solidFill>
            </a:endParaRPr>
          </a:p>
        </p:txBody>
      </p:sp>
      <p:sp>
        <p:nvSpPr>
          <p:cNvPr id="3" name="TextBox 2">
            <a:extLst>
              <a:ext uri="{FF2B5EF4-FFF2-40B4-BE49-F238E27FC236}">
                <a16:creationId xmlns:a16="http://schemas.microsoft.com/office/drawing/2014/main" id="{41FDC9AD-B82E-48DC-9A63-8BDA0739D4BE}"/>
              </a:ext>
            </a:extLst>
          </p:cNvPr>
          <p:cNvSpPr txBox="1"/>
          <p:nvPr/>
        </p:nvSpPr>
        <p:spPr>
          <a:xfrm>
            <a:off x="1173479" y="720685"/>
            <a:ext cx="7441883" cy="4031873"/>
          </a:xfrm>
          <a:prstGeom prst="rect">
            <a:avLst/>
          </a:prstGeom>
          <a:noFill/>
        </p:spPr>
        <p:txBody>
          <a:bodyPr wrap="square" rtlCol="0">
            <a:spAutoFit/>
          </a:bodyPr>
          <a:lstStyle/>
          <a:p>
            <a:r>
              <a:rPr lang="en-US" b="1" dirty="0">
                <a:latin typeface="Georgia" panose="02040502050405020303" pitchFamily="18" charset="0"/>
              </a:rPr>
              <a:t>Gig Workers</a:t>
            </a:r>
          </a:p>
          <a:p>
            <a:pPr marL="171450" indent="-171450">
              <a:buFont typeface="Wingdings" panose="05000000000000000000" pitchFamily="2" charset="2"/>
              <a:buChar char="v"/>
            </a:pPr>
            <a:endParaRPr lang="en-GB" sz="1100" b="1" dirty="0">
              <a:latin typeface="Georgia" panose="02040502050405020303" pitchFamily="18" charset="0"/>
            </a:endParaRPr>
          </a:p>
          <a:p>
            <a:pPr marL="171450" indent="-171450">
              <a:buFont typeface="Wingdings" panose="05000000000000000000" pitchFamily="2" charset="2"/>
              <a:buChar char="v"/>
            </a:pPr>
            <a:r>
              <a:rPr lang="en-GB" sz="1100" dirty="0">
                <a:latin typeface="Georgia" panose="02040502050405020303" pitchFamily="18" charset="0"/>
              </a:rPr>
              <a:t>For a score of 1, a country must provide at least the basic social protection  (old age pension, survivors’ benefits and invalidity benefits) to the self-employed workers, and these benefits must not be linked to citizenship.</a:t>
            </a:r>
          </a:p>
          <a:p>
            <a:endParaRPr lang="en-GB" sz="1100"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US </a:t>
            </a:r>
            <a:r>
              <a:rPr lang="en-GB" sz="1100" b="1" i="1" dirty="0">
                <a:latin typeface="Georgia" panose="02040502050405020303" pitchFamily="18" charset="0"/>
              </a:rPr>
              <a:t>was</a:t>
            </a:r>
            <a:r>
              <a:rPr lang="en-GB" sz="1100" dirty="0">
                <a:latin typeface="Georgia" panose="02040502050405020303" pitchFamily="18" charset="0"/>
              </a:rPr>
              <a:t> the </a:t>
            </a:r>
            <a:r>
              <a:rPr lang="en-GB" sz="1100" i="1" dirty="0">
                <a:latin typeface="Georgia" panose="02040502050405020303" pitchFamily="18" charset="0"/>
              </a:rPr>
              <a:t>only country to enact legislation </a:t>
            </a:r>
            <a:r>
              <a:rPr lang="en-GB" sz="1100" dirty="0">
                <a:latin typeface="Georgia" panose="02040502050405020303" pitchFamily="18" charset="0"/>
              </a:rPr>
              <a:t>granting gig workers the same access to fundamental workers’ rights, social protection, adequate living wages, decent working hours, and safe and healthy workplaces, as standard workers enjoy.</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Nearly 80% (91) of countries provide basic social protection (old age, survivors’ and disability pensions) to self-employed workers. </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Compulsory coverage (over 30%) and voluntary coverage (nearly 30%) of social security for gig workers are mostly spread over Europe (54%) and Africa (over 35%) respectively. </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South Africa is the only African country to provide conditional coverage of social security for gig workers, while for mixed coverage, Kenya and Singapore are the only African and Asian country providing it. </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Special systems for self-employed are provided in Europe (Belgium, Finland, Germany, Spain) and Africa (Egypt). </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r>
              <a:rPr lang="en-GB" sz="1100" dirty="0">
                <a:latin typeface="Georgia" panose="02040502050405020303" pitchFamily="18" charset="0"/>
              </a:rPr>
              <a:t>Only three countries provide universal coverage of social security to all their residents; Botswana (Africa), Israel (Asia) and New Zealand (Oceania). </a:t>
            </a:r>
          </a:p>
          <a:p>
            <a:pPr marL="171450" indent="-171450">
              <a:buFont typeface="Arial" panose="020B0604020202020204" pitchFamily="34" charset="0"/>
              <a:buChar char="•"/>
            </a:pPr>
            <a:endParaRPr lang="en-GB" sz="1100" dirty="0">
              <a:latin typeface="Georgia" panose="02040502050405020303" pitchFamily="18" charset="0"/>
            </a:endParaRPr>
          </a:p>
        </p:txBody>
      </p:sp>
    </p:spTree>
    <p:extLst>
      <p:ext uri="{BB962C8B-B14F-4D97-AF65-F5344CB8AC3E}">
        <p14:creationId xmlns:p14="http://schemas.microsoft.com/office/powerpoint/2010/main" val="4277107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 name="Google Shape;61;p12">
            <a:extLst>
              <a:ext uri="{FF2B5EF4-FFF2-40B4-BE49-F238E27FC236}">
                <a16:creationId xmlns:a16="http://schemas.microsoft.com/office/drawing/2014/main" id="{E5214030-06F1-C54C-AFC2-3787CE6DC2E8}"/>
              </a:ext>
            </a:extLst>
          </p:cNvPr>
          <p:cNvSpPr txBox="1">
            <a:spLocks noGrp="1"/>
          </p:cNvSpPr>
          <p:nvPr>
            <p:ph type="title"/>
          </p:nvPr>
        </p:nvSpPr>
        <p:spPr>
          <a:xfrm>
            <a:off x="128016" y="0"/>
            <a:ext cx="5001768" cy="749808"/>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rgbClr val="065657"/>
                </a:solidFill>
              </a:rPr>
              <a:t>Fair Treatment - Key Findings</a:t>
            </a:r>
            <a:endParaRPr sz="2000" b="1" dirty="0">
              <a:solidFill>
                <a:srgbClr val="065657"/>
              </a:solidFill>
            </a:endParaRPr>
          </a:p>
        </p:txBody>
      </p:sp>
      <p:graphicFrame>
        <p:nvGraphicFramePr>
          <p:cNvPr id="5" name="Table 4">
            <a:extLst>
              <a:ext uri="{FF2B5EF4-FFF2-40B4-BE49-F238E27FC236}">
                <a16:creationId xmlns:a16="http://schemas.microsoft.com/office/drawing/2014/main" id="{8807C2F2-F1E1-4090-86E3-A9088253223F}"/>
              </a:ext>
            </a:extLst>
          </p:cNvPr>
          <p:cNvGraphicFramePr>
            <a:graphicFrameLocks noGrp="1"/>
          </p:cNvGraphicFramePr>
          <p:nvPr>
            <p:extLst>
              <p:ext uri="{D42A27DB-BD31-4B8C-83A1-F6EECF244321}">
                <p14:modId xmlns:p14="http://schemas.microsoft.com/office/powerpoint/2010/main" val="1918109314"/>
              </p:ext>
            </p:extLst>
          </p:nvPr>
        </p:nvGraphicFramePr>
        <p:xfrm>
          <a:off x="1638300" y="1402080"/>
          <a:ext cx="6438901" cy="2667000"/>
        </p:xfrm>
        <a:graphic>
          <a:graphicData uri="http://schemas.openxmlformats.org/drawingml/2006/table">
            <a:tbl>
              <a:tblPr firstRow="1" firstCol="1" bandRow="1"/>
              <a:tblGrid>
                <a:gridCol w="690390">
                  <a:extLst>
                    <a:ext uri="{9D8B030D-6E8A-4147-A177-3AD203B41FA5}">
                      <a16:colId xmlns:a16="http://schemas.microsoft.com/office/drawing/2014/main" val="1907329571"/>
                    </a:ext>
                  </a:extLst>
                </a:gridCol>
                <a:gridCol w="824343">
                  <a:extLst>
                    <a:ext uri="{9D8B030D-6E8A-4147-A177-3AD203B41FA5}">
                      <a16:colId xmlns:a16="http://schemas.microsoft.com/office/drawing/2014/main" val="1366677516"/>
                    </a:ext>
                  </a:extLst>
                </a:gridCol>
                <a:gridCol w="801158">
                  <a:extLst>
                    <a:ext uri="{9D8B030D-6E8A-4147-A177-3AD203B41FA5}">
                      <a16:colId xmlns:a16="http://schemas.microsoft.com/office/drawing/2014/main" val="219766393"/>
                    </a:ext>
                  </a:extLst>
                </a:gridCol>
                <a:gridCol w="672356">
                  <a:extLst>
                    <a:ext uri="{9D8B030D-6E8A-4147-A177-3AD203B41FA5}">
                      <a16:colId xmlns:a16="http://schemas.microsoft.com/office/drawing/2014/main" val="3037341731"/>
                    </a:ext>
                  </a:extLst>
                </a:gridCol>
                <a:gridCol w="616969">
                  <a:extLst>
                    <a:ext uri="{9D8B030D-6E8A-4147-A177-3AD203B41FA5}">
                      <a16:colId xmlns:a16="http://schemas.microsoft.com/office/drawing/2014/main" val="1378203349"/>
                    </a:ext>
                  </a:extLst>
                </a:gridCol>
                <a:gridCol w="699404">
                  <a:extLst>
                    <a:ext uri="{9D8B030D-6E8A-4147-A177-3AD203B41FA5}">
                      <a16:colId xmlns:a16="http://schemas.microsoft.com/office/drawing/2014/main" val="2057072044"/>
                    </a:ext>
                  </a:extLst>
                </a:gridCol>
                <a:gridCol w="784415">
                  <a:extLst>
                    <a:ext uri="{9D8B030D-6E8A-4147-A177-3AD203B41FA5}">
                      <a16:colId xmlns:a16="http://schemas.microsoft.com/office/drawing/2014/main" val="1927642210"/>
                    </a:ext>
                  </a:extLst>
                </a:gridCol>
                <a:gridCol w="659476">
                  <a:extLst>
                    <a:ext uri="{9D8B030D-6E8A-4147-A177-3AD203B41FA5}">
                      <a16:colId xmlns:a16="http://schemas.microsoft.com/office/drawing/2014/main" val="3473200283"/>
                    </a:ext>
                  </a:extLst>
                </a:gridCol>
                <a:gridCol w="690390">
                  <a:extLst>
                    <a:ext uri="{9D8B030D-6E8A-4147-A177-3AD203B41FA5}">
                      <a16:colId xmlns:a16="http://schemas.microsoft.com/office/drawing/2014/main" val="2623572725"/>
                    </a:ext>
                  </a:extLst>
                </a:gridCol>
              </a:tblGrid>
              <a:tr h="190500">
                <a:tc gridSpan="9">
                  <a:txBody>
                    <a:bodyPr/>
                    <a:lstStyle/>
                    <a:p>
                      <a:pPr marL="0" marR="0" algn="just">
                        <a:spcBef>
                          <a:spcPts val="0"/>
                        </a:spcBef>
                        <a:spcAft>
                          <a:spcPts val="0"/>
                        </a:spcAft>
                      </a:pPr>
                      <a:r>
                        <a:rPr lang="en-GB" sz="900" b="1">
                          <a:solidFill>
                            <a:srgbClr val="333366"/>
                          </a:solidFill>
                          <a:effectLst/>
                          <a:latin typeface="Source Sans Pro" panose="020B0503030403020204" pitchFamily="34" charset="0"/>
                          <a:ea typeface="Gill Sans"/>
                          <a:cs typeface="Gill Sans"/>
                        </a:rPr>
                        <a:t>Table 51.1: Basic Social Protection for Gig Workers</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a:noFill/>
                    </a:lnL>
                    <a:lnR>
                      <a:noFill/>
                    </a:lnR>
                    <a:lnT>
                      <a:noFill/>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30673100"/>
                  </a:ext>
                </a:extLst>
              </a:tr>
              <a:tr h="762001">
                <a:tc>
                  <a:txBody>
                    <a:bodyPr/>
                    <a:lstStyle/>
                    <a:p>
                      <a:pPr marL="0" marR="0" algn="just">
                        <a:spcBef>
                          <a:spcPts val="0"/>
                        </a:spcBef>
                        <a:spcAft>
                          <a:spcPts val="0"/>
                        </a:spcAft>
                      </a:pPr>
                      <a:r>
                        <a:rPr lang="en-GB" sz="900" b="1">
                          <a:solidFill>
                            <a:srgbClr val="FFFFFF"/>
                          </a:solidFill>
                          <a:effectLst/>
                          <a:latin typeface="Source Sans Pro" panose="020B0503030403020204" pitchFamily="34" charset="0"/>
                          <a:ea typeface="Gill Sans"/>
                          <a:cs typeface="Gill Sans"/>
                        </a:rPr>
                        <a:t>Region</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900" b="1">
                          <a:solidFill>
                            <a:srgbClr val="FFFFFF"/>
                          </a:solidFill>
                          <a:effectLst/>
                          <a:latin typeface="Source Sans Pro" panose="020B0503030403020204" pitchFamily="34" charset="0"/>
                          <a:ea typeface="Gill Sans"/>
                          <a:cs typeface="Gill Sans"/>
                        </a:rPr>
                        <a:t>Compulsory Coverage</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900" b="1">
                          <a:solidFill>
                            <a:srgbClr val="FFFFFF"/>
                          </a:solidFill>
                          <a:effectLst/>
                          <a:latin typeface="Source Sans Pro" panose="020B0503030403020204" pitchFamily="34" charset="0"/>
                          <a:ea typeface="Gill Sans"/>
                          <a:cs typeface="Gill Sans"/>
                        </a:rPr>
                        <a:t>Conditional Coverage</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900" b="1">
                          <a:solidFill>
                            <a:srgbClr val="FFFFFF"/>
                          </a:solidFill>
                          <a:effectLst/>
                          <a:latin typeface="Source Sans Pro" panose="020B0503030403020204" pitchFamily="34" charset="0"/>
                          <a:ea typeface="Gill Sans"/>
                          <a:cs typeface="Gill Sans"/>
                        </a:rPr>
                        <a:t>Mixed Coverage</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900" b="1">
                          <a:solidFill>
                            <a:srgbClr val="FFFFFF"/>
                          </a:solidFill>
                          <a:effectLst/>
                          <a:latin typeface="Source Sans Pro" panose="020B0503030403020204" pitchFamily="34" charset="0"/>
                          <a:ea typeface="Gill Sans"/>
                          <a:cs typeface="Gill Sans"/>
                        </a:rPr>
                        <a:t>Special Systems</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900" b="1">
                          <a:solidFill>
                            <a:srgbClr val="FFFFFF"/>
                          </a:solidFill>
                          <a:effectLst/>
                          <a:latin typeface="Source Sans Pro" panose="020B0503030403020204" pitchFamily="34" charset="0"/>
                          <a:ea typeface="Gill Sans"/>
                          <a:cs typeface="Gill Sans"/>
                        </a:rPr>
                        <a:t>Voluntary Coverage</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900" b="1">
                          <a:solidFill>
                            <a:srgbClr val="FFFFFF"/>
                          </a:solidFill>
                          <a:effectLst/>
                          <a:latin typeface="Source Sans Pro" panose="020B0503030403020204" pitchFamily="34" charset="0"/>
                          <a:ea typeface="Gill Sans"/>
                          <a:cs typeface="Gill Sans"/>
                        </a:rPr>
                        <a:t>Universal Coverage (Residents)</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900" b="1">
                          <a:solidFill>
                            <a:srgbClr val="FFFFFF"/>
                          </a:solidFill>
                          <a:effectLst/>
                          <a:latin typeface="Source Sans Pro" panose="020B0503030403020204" pitchFamily="34" charset="0"/>
                          <a:ea typeface="Gill Sans"/>
                          <a:cs typeface="Gill Sans"/>
                        </a:rPr>
                        <a:t>Excluded</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tc>
                  <a:txBody>
                    <a:bodyPr/>
                    <a:lstStyle/>
                    <a:p>
                      <a:pPr marL="0" marR="0" algn="ctr">
                        <a:spcBef>
                          <a:spcPts val="0"/>
                        </a:spcBef>
                        <a:spcAft>
                          <a:spcPts val="0"/>
                        </a:spcAft>
                      </a:pPr>
                      <a:r>
                        <a:rPr lang="en-GB" sz="900" b="1">
                          <a:solidFill>
                            <a:srgbClr val="FFFFFF"/>
                          </a:solidFill>
                          <a:effectLst/>
                          <a:latin typeface="Source Sans Pro" panose="020B0503030403020204" pitchFamily="34" charset="0"/>
                          <a:ea typeface="Gill Sans"/>
                          <a:cs typeface="Gill Sans"/>
                        </a:rPr>
                        <a:t>Total Countries</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5757"/>
                    </a:solidFill>
                  </a:tcPr>
                </a:tc>
                <a:extLst>
                  <a:ext uri="{0D108BD9-81ED-4DB2-BD59-A6C34878D82A}">
                    <a16:rowId xmlns:a16="http://schemas.microsoft.com/office/drawing/2014/main" val="3493903763"/>
                  </a:ext>
                </a:extLst>
              </a:tr>
              <a:tr h="190500">
                <a:tc>
                  <a:txBody>
                    <a:bodyPr/>
                    <a:lstStyle/>
                    <a:p>
                      <a:pPr marL="0" marR="0" algn="just">
                        <a:spcBef>
                          <a:spcPts val="0"/>
                        </a:spcBef>
                        <a:spcAft>
                          <a:spcPts val="0"/>
                        </a:spcAft>
                      </a:pPr>
                      <a:r>
                        <a:rPr lang="en-GB" sz="900" b="1">
                          <a:solidFill>
                            <a:srgbClr val="FFFFFF"/>
                          </a:solidFill>
                          <a:effectLst/>
                          <a:latin typeface="Source Sans Pro" panose="020B0503030403020204" pitchFamily="34" charset="0"/>
                          <a:ea typeface="Gill Sans"/>
                          <a:cs typeface="Gill Sans"/>
                        </a:rPr>
                        <a:t>Africa</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6</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1</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1</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1</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12</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1</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12</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34</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2359539981"/>
                  </a:ext>
                </a:extLst>
              </a:tr>
              <a:tr h="380999">
                <a:tc>
                  <a:txBody>
                    <a:bodyPr/>
                    <a:lstStyle/>
                    <a:p>
                      <a:pPr marL="0" marR="0" algn="just">
                        <a:spcBef>
                          <a:spcPts val="0"/>
                        </a:spcBef>
                        <a:spcAft>
                          <a:spcPts val="0"/>
                        </a:spcAft>
                      </a:pPr>
                      <a:r>
                        <a:rPr lang="en-GB" sz="900" b="1">
                          <a:solidFill>
                            <a:srgbClr val="FFFFFF"/>
                          </a:solidFill>
                          <a:effectLst/>
                          <a:latin typeface="Source Sans Pro" panose="020B0503030403020204" pitchFamily="34" charset="0"/>
                          <a:ea typeface="Gill Sans"/>
                          <a:cs typeface="Gill Sans"/>
                        </a:rPr>
                        <a:t>Americas</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2</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3</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8</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2</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15</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958857959"/>
                  </a:ext>
                </a:extLst>
              </a:tr>
              <a:tr h="190500">
                <a:tc>
                  <a:txBody>
                    <a:bodyPr/>
                    <a:lstStyle/>
                    <a:p>
                      <a:pPr marL="0" marR="0" algn="just">
                        <a:spcBef>
                          <a:spcPts val="0"/>
                        </a:spcBef>
                        <a:spcAft>
                          <a:spcPts val="0"/>
                        </a:spcAft>
                      </a:pPr>
                      <a:r>
                        <a:rPr lang="en-GB" sz="900" b="1">
                          <a:solidFill>
                            <a:srgbClr val="FFFFFF"/>
                          </a:solidFill>
                          <a:effectLst/>
                          <a:latin typeface="Source Sans Pro" panose="020B0503030403020204" pitchFamily="34" charset="0"/>
                          <a:ea typeface="Gill Sans"/>
                          <a:cs typeface="Gill Sans"/>
                        </a:rPr>
                        <a:t>Asia </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9</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1</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9</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1</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10</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30</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3485156879"/>
                  </a:ext>
                </a:extLst>
              </a:tr>
              <a:tr h="190500">
                <a:tc>
                  <a:txBody>
                    <a:bodyPr/>
                    <a:lstStyle/>
                    <a:p>
                      <a:pPr marL="0" marR="0" algn="just">
                        <a:spcBef>
                          <a:spcPts val="0"/>
                        </a:spcBef>
                        <a:spcAft>
                          <a:spcPts val="0"/>
                        </a:spcAft>
                      </a:pPr>
                      <a:r>
                        <a:rPr lang="en-GB" sz="900" b="1">
                          <a:solidFill>
                            <a:srgbClr val="FFFFFF"/>
                          </a:solidFill>
                          <a:effectLst/>
                          <a:latin typeface="Source Sans Pro" panose="020B0503030403020204" pitchFamily="34" charset="0"/>
                          <a:ea typeface="Gill Sans"/>
                          <a:cs typeface="Gill Sans"/>
                        </a:rPr>
                        <a:t>Europe</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20</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5</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3</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4</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2</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dirty="0">
                          <a:solidFill>
                            <a:srgbClr val="000000"/>
                          </a:solidFill>
                          <a:effectLst/>
                          <a:latin typeface="Source Sans Pro" panose="020B0503030403020204" pitchFamily="34" charset="0"/>
                          <a:ea typeface="Gill Sans"/>
                          <a:cs typeface="Gill Sans"/>
                        </a:rPr>
                        <a:t>34</a:t>
                      </a:r>
                      <a:endParaRPr lang="en-GB" sz="1100" dirty="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575909674"/>
                  </a:ext>
                </a:extLst>
              </a:tr>
              <a:tr h="190500">
                <a:tc>
                  <a:txBody>
                    <a:bodyPr/>
                    <a:lstStyle/>
                    <a:p>
                      <a:pPr marL="0" marR="0" algn="just">
                        <a:spcBef>
                          <a:spcPts val="0"/>
                        </a:spcBef>
                        <a:spcAft>
                          <a:spcPts val="0"/>
                        </a:spcAft>
                      </a:pPr>
                      <a:r>
                        <a:rPr lang="en-GB" sz="900" b="1">
                          <a:solidFill>
                            <a:srgbClr val="FFFFFF"/>
                          </a:solidFill>
                          <a:effectLst/>
                          <a:latin typeface="Source Sans Pro" panose="020B0503030403020204" pitchFamily="34" charset="0"/>
                          <a:ea typeface="Gill Sans"/>
                          <a:cs typeface="Gill Sans"/>
                        </a:rPr>
                        <a:t>Oceania</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3366"/>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1</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1</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900">
                          <a:solidFill>
                            <a:srgbClr val="000000"/>
                          </a:solidFill>
                          <a:effectLst/>
                          <a:latin typeface="Source Sans Pro" panose="020B0503030403020204" pitchFamily="34" charset="0"/>
                          <a:ea typeface="Gill Sans"/>
                          <a:cs typeface="Gill Sans"/>
                        </a:rPr>
                        <a:t>2</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AEAAAA"/>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586311205"/>
                  </a:ext>
                </a:extLst>
              </a:tr>
              <a:tr h="571500">
                <a:tc>
                  <a:txBody>
                    <a:bodyPr/>
                    <a:lstStyle/>
                    <a:p>
                      <a:pPr marL="0" marR="0" algn="just">
                        <a:spcBef>
                          <a:spcPts val="0"/>
                        </a:spcBef>
                        <a:spcAft>
                          <a:spcPts val="0"/>
                        </a:spcAft>
                      </a:pPr>
                      <a:r>
                        <a:rPr lang="en-GB" sz="900" b="1">
                          <a:solidFill>
                            <a:srgbClr val="FFFFFF"/>
                          </a:solidFill>
                          <a:effectLst/>
                          <a:latin typeface="Source Sans Pro" panose="020B0503030403020204" pitchFamily="34" charset="0"/>
                          <a:ea typeface="Gill Sans"/>
                          <a:cs typeface="Gill Sans"/>
                        </a:rPr>
                        <a:t>Total Countries</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900">
                          <a:solidFill>
                            <a:srgbClr val="FFFFFF"/>
                          </a:solidFill>
                          <a:effectLst/>
                          <a:latin typeface="Source Sans Pro" panose="020B0503030403020204" pitchFamily="34" charset="0"/>
                          <a:ea typeface="Gill Sans"/>
                          <a:cs typeface="Gill Sans"/>
                        </a:rPr>
                        <a:t>37</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900">
                          <a:solidFill>
                            <a:srgbClr val="FFFFFF"/>
                          </a:solidFill>
                          <a:effectLst/>
                          <a:latin typeface="Source Sans Pro" panose="020B0503030403020204" pitchFamily="34" charset="0"/>
                          <a:ea typeface="Gill Sans"/>
                          <a:cs typeface="Gill Sans"/>
                        </a:rPr>
                        <a:t>9</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900">
                          <a:solidFill>
                            <a:srgbClr val="FFFFFF"/>
                          </a:solidFill>
                          <a:effectLst/>
                          <a:latin typeface="Source Sans Pro" panose="020B0503030403020204" pitchFamily="34" charset="0"/>
                          <a:ea typeface="Gill Sans"/>
                          <a:cs typeface="Gill Sans"/>
                        </a:rPr>
                        <a:t>5</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900">
                          <a:solidFill>
                            <a:srgbClr val="FFFFFF"/>
                          </a:solidFill>
                          <a:effectLst/>
                          <a:latin typeface="Source Sans Pro" panose="020B0503030403020204" pitchFamily="34" charset="0"/>
                          <a:ea typeface="Gill Sans"/>
                          <a:cs typeface="Gill Sans"/>
                        </a:rPr>
                        <a:t>5</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900">
                          <a:solidFill>
                            <a:srgbClr val="FFFFFF"/>
                          </a:solidFill>
                          <a:effectLst/>
                          <a:latin typeface="Source Sans Pro" panose="020B0503030403020204" pitchFamily="34" charset="0"/>
                          <a:ea typeface="Gill Sans"/>
                          <a:cs typeface="Gill Sans"/>
                        </a:rPr>
                        <a:t>32</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900">
                          <a:solidFill>
                            <a:srgbClr val="FFFFFF"/>
                          </a:solidFill>
                          <a:effectLst/>
                          <a:latin typeface="Source Sans Pro" panose="020B0503030403020204" pitchFamily="34" charset="0"/>
                          <a:ea typeface="Gill Sans"/>
                          <a:cs typeface="Gill Sans"/>
                        </a:rPr>
                        <a:t>3</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900">
                          <a:solidFill>
                            <a:srgbClr val="FFFFFF"/>
                          </a:solidFill>
                          <a:effectLst/>
                          <a:latin typeface="Source Sans Pro" panose="020B0503030403020204" pitchFamily="34" charset="0"/>
                          <a:ea typeface="Gill Sans"/>
                          <a:cs typeface="Gill Sans"/>
                        </a:rPr>
                        <a:t>24</a:t>
                      </a:r>
                      <a:endParaRPr lang="en-GB" sz="110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65757"/>
                    </a:solidFill>
                  </a:tcPr>
                </a:tc>
                <a:tc>
                  <a:txBody>
                    <a:bodyPr/>
                    <a:lstStyle/>
                    <a:p>
                      <a:pPr marL="0" marR="0" algn="ctr">
                        <a:spcBef>
                          <a:spcPts val="0"/>
                        </a:spcBef>
                        <a:spcAft>
                          <a:spcPts val="0"/>
                        </a:spcAft>
                      </a:pPr>
                      <a:r>
                        <a:rPr lang="en-GB" sz="900" dirty="0">
                          <a:solidFill>
                            <a:srgbClr val="FFFFFF"/>
                          </a:solidFill>
                          <a:effectLst/>
                          <a:latin typeface="Source Sans Pro" panose="020B0503030403020204" pitchFamily="34" charset="0"/>
                          <a:ea typeface="Gill Sans"/>
                          <a:cs typeface="Gill Sans"/>
                        </a:rPr>
                        <a:t>115</a:t>
                      </a:r>
                      <a:endParaRPr lang="en-GB" sz="1100" dirty="0">
                        <a:effectLst/>
                        <a:latin typeface="Times New Roman" panose="02020603050405020304" pitchFamily="18" charset="0"/>
                        <a:ea typeface="Times New Roman" panose="02020603050405020304" pitchFamily="18" charset="0"/>
                      </a:endParaRPr>
                    </a:p>
                  </a:txBody>
                  <a:tcPr marL="61728" marR="61728"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065757"/>
                    </a:solidFill>
                  </a:tcPr>
                </a:tc>
                <a:extLst>
                  <a:ext uri="{0D108BD9-81ED-4DB2-BD59-A6C34878D82A}">
                    <a16:rowId xmlns:a16="http://schemas.microsoft.com/office/drawing/2014/main" val="2120229346"/>
                  </a:ext>
                </a:extLst>
              </a:tr>
            </a:tbl>
          </a:graphicData>
        </a:graphic>
      </p:graphicFrame>
    </p:spTree>
    <p:extLst>
      <p:ext uri="{BB962C8B-B14F-4D97-AF65-F5344CB8AC3E}">
        <p14:creationId xmlns:p14="http://schemas.microsoft.com/office/powerpoint/2010/main" val="3248258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85E38-E024-4BB1-83C0-D637DF2FB029}"/>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A6A5B25-4797-4BCE-842C-13D5D6C5D341}"/>
              </a:ext>
            </a:extLst>
          </p:cNvPr>
          <p:cNvSpPr>
            <a:spLocks noGrp="1"/>
          </p:cNvSpPr>
          <p:nvPr>
            <p:ph type="body" idx="1"/>
          </p:nvPr>
        </p:nvSpPr>
        <p:spPr/>
        <p:txBody>
          <a:bodyPr/>
          <a:lstStyle/>
          <a:p>
            <a:endParaRPr lang="en-GB"/>
          </a:p>
        </p:txBody>
      </p:sp>
      <p:pic>
        <p:nvPicPr>
          <p:cNvPr id="7" name="Picture 6">
            <a:extLst>
              <a:ext uri="{FF2B5EF4-FFF2-40B4-BE49-F238E27FC236}">
                <a16:creationId xmlns:a16="http://schemas.microsoft.com/office/drawing/2014/main" id="{10C0086D-4256-4CF4-AED8-9AEB114E1CE2}"/>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083671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ctrTitle"/>
          </p:nvPr>
        </p:nvSpPr>
        <p:spPr>
          <a:xfrm>
            <a:off x="533400" y="1440375"/>
            <a:ext cx="5041200" cy="3150600"/>
          </a:xfrm>
          <a:prstGeom prst="rect">
            <a:avLst/>
          </a:prstGeom>
          <a:ln>
            <a:noFill/>
          </a:ln>
        </p:spPr>
        <p:txBody>
          <a:bodyPr spcFirstLastPara="1" wrap="square" lIns="91425" tIns="91425" rIns="91425" bIns="91425" anchor="b" anchorCtr="0">
            <a:noAutofit/>
          </a:bodyPr>
          <a:lstStyle/>
          <a:p>
            <a:pPr marL="0" lvl="0" indent="0" rtl="0">
              <a:spcBef>
                <a:spcPts val="0"/>
              </a:spcBef>
              <a:spcAft>
                <a:spcPts val="0"/>
              </a:spcAft>
              <a:buNone/>
            </a:pPr>
            <a:r>
              <a:rPr lang="en-US" b="1" dirty="0">
                <a:solidFill>
                  <a:srgbClr val="065657"/>
                </a:solidFill>
              </a:rPr>
              <a:t>Thank You</a:t>
            </a:r>
            <a:endParaRPr b="1" dirty="0">
              <a:solidFill>
                <a:srgbClr val="065657"/>
              </a:solidFill>
            </a:endParaRPr>
          </a:p>
        </p:txBody>
      </p:sp>
    </p:spTree>
    <p:extLst>
      <p:ext uri="{BB962C8B-B14F-4D97-AF65-F5344CB8AC3E}">
        <p14:creationId xmlns:p14="http://schemas.microsoft.com/office/powerpoint/2010/main" val="13838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C36E-B836-594A-85BD-DF6189DE1E1F}"/>
              </a:ext>
            </a:extLst>
          </p:cNvPr>
          <p:cNvSpPr>
            <a:spLocks noGrp="1"/>
          </p:cNvSpPr>
          <p:nvPr>
            <p:ph type="title"/>
          </p:nvPr>
        </p:nvSpPr>
        <p:spPr>
          <a:xfrm>
            <a:off x="89015" y="16154"/>
            <a:ext cx="5305945" cy="712378"/>
          </a:xfrm>
          <a:ln>
            <a:noFill/>
          </a:ln>
        </p:spPr>
        <p:txBody>
          <a:bodyPr/>
          <a:lstStyle/>
          <a:p>
            <a:r>
              <a:rPr lang="en-GB" sz="2000" b="1" dirty="0">
                <a:solidFill>
                  <a:srgbClr val="065657"/>
                </a:solidFill>
              </a:rPr>
              <a:t>Labour Rights Index Indicators</a:t>
            </a:r>
            <a:endParaRPr lang="en-GB" sz="2000" dirty="0">
              <a:solidFill>
                <a:srgbClr val="065657"/>
              </a:solidFill>
            </a:endParaRPr>
          </a:p>
        </p:txBody>
      </p:sp>
      <p:pic>
        <p:nvPicPr>
          <p:cNvPr id="8" name="Picture 7">
            <a:extLst>
              <a:ext uri="{FF2B5EF4-FFF2-40B4-BE49-F238E27FC236}">
                <a16:creationId xmlns:a16="http://schemas.microsoft.com/office/drawing/2014/main" id="{2880AC31-C178-DE43-AE4E-DBEE7E3CB2CC}"/>
              </a:ext>
            </a:extLst>
          </p:cNvPr>
          <p:cNvPicPr>
            <a:picLocks noChangeAspect="1"/>
          </p:cNvPicPr>
          <p:nvPr/>
        </p:nvPicPr>
        <p:blipFill>
          <a:blip r:embed="rId2"/>
          <a:stretch>
            <a:fillRect/>
          </a:stretch>
        </p:blipFill>
        <p:spPr>
          <a:xfrm>
            <a:off x="6868018" y="3185679"/>
            <a:ext cx="890875" cy="890875"/>
          </a:xfrm>
          <a:prstGeom prst="rect">
            <a:avLst/>
          </a:prstGeom>
        </p:spPr>
      </p:pic>
      <p:pic>
        <p:nvPicPr>
          <p:cNvPr id="10" name="Picture 9">
            <a:extLst>
              <a:ext uri="{FF2B5EF4-FFF2-40B4-BE49-F238E27FC236}">
                <a16:creationId xmlns:a16="http://schemas.microsoft.com/office/drawing/2014/main" id="{069D9346-4944-5D43-A945-6FD713531657}"/>
              </a:ext>
            </a:extLst>
          </p:cNvPr>
          <p:cNvPicPr>
            <a:picLocks noChangeAspect="1"/>
          </p:cNvPicPr>
          <p:nvPr/>
        </p:nvPicPr>
        <p:blipFill>
          <a:blip r:embed="rId3"/>
          <a:stretch>
            <a:fillRect/>
          </a:stretch>
        </p:blipFill>
        <p:spPr>
          <a:xfrm>
            <a:off x="5630052" y="3185679"/>
            <a:ext cx="890875" cy="890875"/>
          </a:xfrm>
          <a:prstGeom prst="rect">
            <a:avLst/>
          </a:prstGeom>
        </p:spPr>
      </p:pic>
      <p:pic>
        <p:nvPicPr>
          <p:cNvPr id="12" name="Picture 11">
            <a:extLst>
              <a:ext uri="{FF2B5EF4-FFF2-40B4-BE49-F238E27FC236}">
                <a16:creationId xmlns:a16="http://schemas.microsoft.com/office/drawing/2014/main" id="{F2432538-E0D9-A846-A371-67AE3FEB925B}"/>
              </a:ext>
            </a:extLst>
          </p:cNvPr>
          <p:cNvPicPr>
            <a:picLocks noChangeAspect="1"/>
          </p:cNvPicPr>
          <p:nvPr/>
        </p:nvPicPr>
        <p:blipFill>
          <a:blip r:embed="rId4"/>
          <a:stretch>
            <a:fillRect/>
          </a:stretch>
        </p:blipFill>
        <p:spPr>
          <a:xfrm>
            <a:off x="4392086" y="3185679"/>
            <a:ext cx="890875" cy="890875"/>
          </a:xfrm>
          <a:prstGeom prst="rect">
            <a:avLst/>
          </a:prstGeom>
        </p:spPr>
      </p:pic>
      <p:pic>
        <p:nvPicPr>
          <p:cNvPr id="14" name="Picture 13">
            <a:extLst>
              <a:ext uri="{FF2B5EF4-FFF2-40B4-BE49-F238E27FC236}">
                <a16:creationId xmlns:a16="http://schemas.microsoft.com/office/drawing/2014/main" id="{345AC8BE-6C3B-4840-A22A-FBA5971FF9A3}"/>
              </a:ext>
            </a:extLst>
          </p:cNvPr>
          <p:cNvPicPr>
            <a:picLocks noChangeAspect="1"/>
          </p:cNvPicPr>
          <p:nvPr/>
        </p:nvPicPr>
        <p:blipFill>
          <a:blip r:embed="rId5"/>
          <a:stretch>
            <a:fillRect/>
          </a:stretch>
        </p:blipFill>
        <p:spPr>
          <a:xfrm>
            <a:off x="3160186" y="3185679"/>
            <a:ext cx="890875" cy="890875"/>
          </a:xfrm>
          <a:prstGeom prst="rect">
            <a:avLst/>
          </a:prstGeom>
        </p:spPr>
      </p:pic>
      <p:pic>
        <p:nvPicPr>
          <p:cNvPr id="16" name="Picture 15">
            <a:extLst>
              <a:ext uri="{FF2B5EF4-FFF2-40B4-BE49-F238E27FC236}">
                <a16:creationId xmlns:a16="http://schemas.microsoft.com/office/drawing/2014/main" id="{AEF42743-A67C-EA4E-AEA8-E9172EF45A2F}"/>
              </a:ext>
            </a:extLst>
          </p:cNvPr>
          <p:cNvPicPr>
            <a:picLocks noChangeAspect="1"/>
          </p:cNvPicPr>
          <p:nvPr/>
        </p:nvPicPr>
        <p:blipFill>
          <a:blip r:embed="rId6"/>
          <a:stretch>
            <a:fillRect/>
          </a:stretch>
        </p:blipFill>
        <p:spPr>
          <a:xfrm>
            <a:off x="1928286" y="3185679"/>
            <a:ext cx="890875" cy="890875"/>
          </a:xfrm>
          <a:prstGeom prst="rect">
            <a:avLst/>
          </a:prstGeom>
        </p:spPr>
      </p:pic>
      <p:pic>
        <p:nvPicPr>
          <p:cNvPr id="18" name="Picture 17">
            <a:extLst>
              <a:ext uri="{FF2B5EF4-FFF2-40B4-BE49-F238E27FC236}">
                <a16:creationId xmlns:a16="http://schemas.microsoft.com/office/drawing/2014/main" id="{6E61A9BB-BAF6-894F-9710-FD528491DE80}"/>
              </a:ext>
            </a:extLst>
          </p:cNvPr>
          <p:cNvPicPr>
            <a:picLocks noChangeAspect="1"/>
          </p:cNvPicPr>
          <p:nvPr/>
        </p:nvPicPr>
        <p:blipFill>
          <a:blip r:embed="rId7"/>
          <a:stretch>
            <a:fillRect/>
          </a:stretch>
        </p:blipFill>
        <p:spPr>
          <a:xfrm>
            <a:off x="6851036" y="1236437"/>
            <a:ext cx="890875" cy="890875"/>
          </a:xfrm>
          <a:prstGeom prst="rect">
            <a:avLst/>
          </a:prstGeom>
        </p:spPr>
      </p:pic>
      <p:pic>
        <p:nvPicPr>
          <p:cNvPr id="20" name="Picture 19">
            <a:extLst>
              <a:ext uri="{FF2B5EF4-FFF2-40B4-BE49-F238E27FC236}">
                <a16:creationId xmlns:a16="http://schemas.microsoft.com/office/drawing/2014/main" id="{ABCA45C8-2C02-0646-9FF1-E4B6E398D4F5}"/>
              </a:ext>
            </a:extLst>
          </p:cNvPr>
          <p:cNvPicPr>
            <a:picLocks noChangeAspect="1"/>
          </p:cNvPicPr>
          <p:nvPr/>
        </p:nvPicPr>
        <p:blipFill>
          <a:blip r:embed="rId8"/>
          <a:stretch>
            <a:fillRect/>
          </a:stretch>
        </p:blipFill>
        <p:spPr>
          <a:xfrm>
            <a:off x="5619136" y="1236437"/>
            <a:ext cx="890875" cy="890875"/>
          </a:xfrm>
          <a:prstGeom prst="rect">
            <a:avLst/>
          </a:prstGeom>
        </p:spPr>
      </p:pic>
      <p:pic>
        <p:nvPicPr>
          <p:cNvPr id="22" name="Picture 21">
            <a:extLst>
              <a:ext uri="{FF2B5EF4-FFF2-40B4-BE49-F238E27FC236}">
                <a16:creationId xmlns:a16="http://schemas.microsoft.com/office/drawing/2014/main" id="{025AC6BE-37DC-1F40-AA29-B595ED395AC5}"/>
              </a:ext>
            </a:extLst>
          </p:cNvPr>
          <p:cNvPicPr>
            <a:picLocks noChangeAspect="1"/>
          </p:cNvPicPr>
          <p:nvPr/>
        </p:nvPicPr>
        <p:blipFill>
          <a:blip r:embed="rId9"/>
          <a:stretch>
            <a:fillRect/>
          </a:stretch>
        </p:blipFill>
        <p:spPr>
          <a:xfrm>
            <a:off x="4387236" y="1236437"/>
            <a:ext cx="890875" cy="890875"/>
          </a:xfrm>
          <a:prstGeom prst="rect">
            <a:avLst/>
          </a:prstGeom>
        </p:spPr>
      </p:pic>
      <p:pic>
        <p:nvPicPr>
          <p:cNvPr id="24" name="Picture 23">
            <a:extLst>
              <a:ext uri="{FF2B5EF4-FFF2-40B4-BE49-F238E27FC236}">
                <a16:creationId xmlns:a16="http://schemas.microsoft.com/office/drawing/2014/main" id="{24F39DCD-56AA-1548-B7C4-829BA19CB7FE}"/>
              </a:ext>
            </a:extLst>
          </p:cNvPr>
          <p:cNvPicPr>
            <a:picLocks noChangeAspect="1"/>
          </p:cNvPicPr>
          <p:nvPr/>
        </p:nvPicPr>
        <p:blipFill>
          <a:blip r:embed="rId10"/>
          <a:stretch>
            <a:fillRect/>
          </a:stretch>
        </p:blipFill>
        <p:spPr>
          <a:xfrm>
            <a:off x="1920403" y="1236437"/>
            <a:ext cx="890875" cy="890875"/>
          </a:xfrm>
          <a:prstGeom prst="rect">
            <a:avLst/>
          </a:prstGeom>
        </p:spPr>
      </p:pic>
      <p:pic>
        <p:nvPicPr>
          <p:cNvPr id="26" name="Picture 25">
            <a:extLst>
              <a:ext uri="{FF2B5EF4-FFF2-40B4-BE49-F238E27FC236}">
                <a16:creationId xmlns:a16="http://schemas.microsoft.com/office/drawing/2014/main" id="{966CF10D-E72C-7D4D-BCB8-EE9518ED8605}"/>
              </a:ext>
            </a:extLst>
          </p:cNvPr>
          <p:cNvPicPr>
            <a:picLocks noChangeAspect="1"/>
          </p:cNvPicPr>
          <p:nvPr/>
        </p:nvPicPr>
        <p:blipFill>
          <a:blip r:embed="rId11"/>
          <a:stretch>
            <a:fillRect/>
          </a:stretch>
        </p:blipFill>
        <p:spPr>
          <a:xfrm>
            <a:off x="3155336" y="1236437"/>
            <a:ext cx="890875" cy="890875"/>
          </a:xfrm>
          <a:prstGeom prst="rect">
            <a:avLst/>
          </a:prstGeom>
        </p:spPr>
      </p:pic>
      <p:sp>
        <p:nvSpPr>
          <p:cNvPr id="30" name="Rectangle 29">
            <a:extLst>
              <a:ext uri="{FF2B5EF4-FFF2-40B4-BE49-F238E27FC236}">
                <a16:creationId xmlns:a16="http://schemas.microsoft.com/office/drawing/2014/main" id="{60639448-BDD0-4747-A380-0B3D49ABCC81}"/>
              </a:ext>
            </a:extLst>
          </p:cNvPr>
          <p:cNvSpPr/>
          <p:nvPr/>
        </p:nvSpPr>
        <p:spPr>
          <a:xfrm>
            <a:off x="1391724" y="2222804"/>
            <a:ext cx="1963999" cy="307777"/>
          </a:xfrm>
          <a:prstGeom prst="rect">
            <a:avLst/>
          </a:prstGeom>
        </p:spPr>
        <p:txBody>
          <a:bodyPr wrap="none">
            <a:spAutoFit/>
          </a:bodyPr>
          <a:lstStyle/>
          <a:p>
            <a:pPr lvl="0" algn="just"/>
            <a:r>
              <a:rPr lang="en-US" b="1" dirty="0">
                <a:solidFill>
                  <a:srgbClr val="138D8D"/>
                </a:solidFill>
                <a:latin typeface="Georgia" panose="02040502050405020303" pitchFamily="18" charset="0"/>
              </a:rPr>
              <a:t>Fair Remuneration</a:t>
            </a:r>
          </a:p>
        </p:txBody>
      </p:sp>
      <p:sp>
        <p:nvSpPr>
          <p:cNvPr id="31" name="Rectangle 30">
            <a:extLst>
              <a:ext uri="{FF2B5EF4-FFF2-40B4-BE49-F238E27FC236}">
                <a16:creationId xmlns:a16="http://schemas.microsoft.com/office/drawing/2014/main" id="{83C077EA-74E7-6746-A1BF-F93BBAC31E4E}"/>
              </a:ext>
            </a:extLst>
          </p:cNvPr>
          <p:cNvSpPr/>
          <p:nvPr/>
        </p:nvSpPr>
        <p:spPr>
          <a:xfrm>
            <a:off x="2481232" y="833168"/>
            <a:ext cx="2318263" cy="307777"/>
          </a:xfrm>
          <a:prstGeom prst="rect">
            <a:avLst/>
          </a:prstGeom>
        </p:spPr>
        <p:txBody>
          <a:bodyPr wrap="none">
            <a:spAutoFit/>
          </a:bodyPr>
          <a:lstStyle/>
          <a:p>
            <a:pPr lvl="0" algn="just"/>
            <a:r>
              <a:rPr lang="en-US" b="1" dirty="0">
                <a:solidFill>
                  <a:srgbClr val="1C538D"/>
                </a:solidFill>
                <a:latin typeface="Georgia" panose="02040502050405020303" pitchFamily="18" charset="0"/>
              </a:rPr>
              <a:t>Decent Working Hours</a:t>
            </a:r>
          </a:p>
        </p:txBody>
      </p:sp>
      <p:sp>
        <p:nvSpPr>
          <p:cNvPr id="32" name="Rectangle 31">
            <a:extLst>
              <a:ext uri="{FF2B5EF4-FFF2-40B4-BE49-F238E27FC236}">
                <a16:creationId xmlns:a16="http://schemas.microsoft.com/office/drawing/2014/main" id="{8EC50796-4F5D-344A-89B5-F1C532F69FC7}"/>
              </a:ext>
            </a:extLst>
          </p:cNvPr>
          <p:cNvSpPr/>
          <p:nvPr/>
        </p:nvSpPr>
        <p:spPr>
          <a:xfrm>
            <a:off x="3739264" y="2218239"/>
            <a:ext cx="2186817" cy="307777"/>
          </a:xfrm>
          <a:prstGeom prst="rect">
            <a:avLst/>
          </a:prstGeom>
        </p:spPr>
        <p:txBody>
          <a:bodyPr wrap="none">
            <a:spAutoFit/>
          </a:bodyPr>
          <a:lstStyle/>
          <a:p>
            <a:pPr lvl="0" algn="just"/>
            <a:r>
              <a:rPr lang="en-US" b="1" dirty="0">
                <a:solidFill>
                  <a:srgbClr val="552C79"/>
                </a:solidFill>
                <a:latin typeface="Georgia" panose="02040502050405020303" pitchFamily="18" charset="0"/>
              </a:rPr>
              <a:t>Employment Security</a:t>
            </a:r>
          </a:p>
        </p:txBody>
      </p:sp>
      <p:sp>
        <p:nvSpPr>
          <p:cNvPr id="33" name="Rectangle 32">
            <a:extLst>
              <a:ext uri="{FF2B5EF4-FFF2-40B4-BE49-F238E27FC236}">
                <a16:creationId xmlns:a16="http://schemas.microsoft.com/office/drawing/2014/main" id="{D78E1F5F-41AA-9149-8214-DE099B91F162}"/>
              </a:ext>
            </a:extLst>
          </p:cNvPr>
          <p:cNvSpPr/>
          <p:nvPr/>
        </p:nvSpPr>
        <p:spPr>
          <a:xfrm>
            <a:off x="4899526" y="817163"/>
            <a:ext cx="2351926" cy="307777"/>
          </a:xfrm>
          <a:prstGeom prst="rect">
            <a:avLst/>
          </a:prstGeom>
        </p:spPr>
        <p:txBody>
          <a:bodyPr wrap="none">
            <a:spAutoFit/>
          </a:bodyPr>
          <a:lstStyle/>
          <a:p>
            <a:pPr lvl="0" algn="just"/>
            <a:r>
              <a:rPr lang="en-US" b="1" dirty="0">
                <a:solidFill>
                  <a:srgbClr val="8A2355"/>
                </a:solidFill>
                <a:latin typeface="Georgia" panose="02040502050405020303" pitchFamily="18" charset="0"/>
              </a:rPr>
              <a:t>Family Responsibilities</a:t>
            </a:r>
          </a:p>
        </p:txBody>
      </p:sp>
      <p:sp>
        <p:nvSpPr>
          <p:cNvPr id="34" name="Rectangle 33">
            <a:extLst>
              <a:ext uri="{FF2B5EF4-FFF2-40B4-BE49-F238E27FC236}">
                <a16:creationId xmlns:a16="http://schemas.microsoft.com/office/drawing/2014/main" id="{69477632-AF6F-B849-91AE-F7F6283CBDE5}"/>
              </a:ext>
            </a:extLst>
          </p:cNvPr>
          <p:cNvSpPr/>
          <p:nvPr/>
        </p:nvSpPr>
        <p:spPr>
          <a:xfrm>
            <a:off x="6348136" y="2221557"/>
            <a:ext cx="1896673" cy="307777"/>
          </a:xfrm>
          <a:prstGeom prst="rect">
            <a:avLst/>
          </a:prstGeom>
        </p:spPr>
        <p:txBody>
          <a:bodyPr wrap="none">
            <a:spAutoFit/>
          </a:bodyPr>
          <a:lstStyle/>
          <a:p>
            <a:pPr lvl="0" algn="just"/>
            <a:r>
              <a:rPr lang="en-US" b="1" dirty="0">
                <a:solidFill>
                  <a:srgbClr val="A8272A"/>
                </a:solidFill>
                <a:latin typeface="Georgia" panose="02040502050405020303" pitchFamily="18" charset="0"/>
              </a:rPr>
              <a:t>Maternity at Work</a:t>
            </a:r>
          </a:p>
        </p:txBody>
      </p:sp>
      <p:sp>
        <p:nvSpPr>
          <p:cNvPr id="35" name="Rectangle 34">
            <a:extLst>
              <a:ext uri="{FF2B5EF4-FFF2-40B4-BE49-F238E27FC236}">
                <a16:creationId xmlns:a16="http://schemas.microsoft.com/office/drawing/2014/main" id="{F4448FC9-B12B-4D4F-A89A-3D599C244DA1}"/>
              </a:ext>
            </a:extLst>
          </p:cNvPr>
          <p:cNvSpPr/>
          <p:nvPr/>
        </p:nvSpPr>
        <p:spPr>
          <a:xfrm>
            <a:off x="1791003" y="4186913"/>
            <a:ext cx="1149674" cy="307777"/>
          </a:xfrm>
          <a:prstGeom prst="rect">
            <a:avLst/>
          </a:prstGeom>
        </p:spPr>
        <p:txBody>
          <a:bodyPr wrap="none">
            <a:spAutoFit/>
          </a:bodyPr>
          <a:lstStyle/>
          <a:p>
            <a:pPr lvl="0" algn="just"/>
            <a:r>
              <a:rPr lang="en-US" b="1" dirty="0">
                <a:solidFill>
                  <a:srgbClr val="CD2C52"/>
                </a:solidFill>
                <a:latin typeface="Georgia" panose="02040502050405020303" pitchFamily="18" charset="0"/>
              </a:rPr>
              <a:t>Safe Work</a:t>
            </a:r>
          </a:p>
        </p:txBody>
      </p:sp>
      <p:sp>
        <p:nvSpPr>
          <p:cNvPr id="36" name="Rectangle 35">
            <a:extLst>
              <a:ext uri="{FF2B5EF4-FFF2-40B4-BE49-F238E27FC236}">
                <a16:creationId xmlns:a16="http://schemas.microsoft.com/office/drawing/2014/main" id="{E9932951-52D5-A34A-A934-929AF02936F8}"/>
              </a:ext>
            </a:extLst>
          </p:cNvPr>
          <p:cNvSpPr/>
          <p:nvPr/>
        </p:nvSpPr>
        <p:spPr>
          <a:xfrm>
            <a:off x="2814372" y="2766256"/>
            <a:ext cx="1558440" cy="307777"/>
          </a:xfrm>
          <a:prstGeom prst="rect">
            <a:avLst/>
          </a:prstGeom>
        </p:spPr>
        <p:txBody>
          <a:bodyPr wrap="none">
            <a:spAutoFit/>
          </a:bodyPr>
          <a:lstStyle/>
          <a:p>
            <a:pPr lvl="0" algn="just"/>
            <a:r>
              <a:rPr lang="en-US" b="1" dirty="0">
                <a:solidFill>
                  <a:srgbClr val="D53B2C"/>
                </a:solidFill>
                <a:latin typeface="Georgia" panose="02040502050405020303" pitchFamily="18" charset="0"/>
              </a:rPr>
              <a:t>Social Security</a:t>
            </a:r>
          </a:p>
        </p:txBody>
      </p:sp>
      <p:sp>
        <p:nvSpPr>
          <p:cNvPr id="37" name="Rectangle 36">
            <a:extLst>
              <a:ext uri="{FF2B5EF4-FFF2-40B4-BE49-F238E27FC236}">
                <a16:creationId xmlns:a16="http://schemas.microsoft.com/office/drawing/2014/main" id="{C087A641-7369-7544-86D0-F490B4AF8E95}"/>
              </a:ext>
            </a:extLst>
          </p:cNvPr>
          <p:cNvSpPr/>
          <p:nvPr/>
        </p:nvSpPr>
        <p:spPr>
          <a:xfrm>
            <a:off x="4035820" y="4187976"/>
            <a:ext cx="1593706" cy="307777"/>
          </a:xfrm>
          <a:prstGeom prst="rect">
            <a:avLst/>
          </a:prstGeom>
        </p:spPr>
        <p:txBody>
          <a:bodyPr wrap="none">
            <a:spAutoFit/>
          </a:bodyPr>
          <a:lstStyle/>
          <a:p>
            <a:pPr lvl="0" algn="just"/>
            <a:r>
              <a:rPr lang="en-US" b="1" dirty="0">
                <a:solidFill>
                  <a:srgbClr val="7E4936"/>
                </a:solidFill>
                <a:latin typeface="Georgia" panose="02040502050405020303" pitchFamily="18" charset="0"/>
              </a:rPr>
              <a:t>Fair Treatment</a:t>
            </a:r>
          </a:p>
        </p:txBody>
      </p:sp>
      <p:sp>
        <p:nvSpPr>
          <p:cNvPr id="38" name="Rectangle 37">
            <a:extLst>
              <a:ext uri="{FF2B5EF4-FFF2-40B4-BE49-F238E27FC236}">
                <a16:creationId xmlns:a16="http://schemas.microsoft.com/office/drawing/2014/main" id="{EFCE1B6E-8EC9-1941-A601-1BCE9B5FA032}"/>
              </a:ext>
            </a:extLst>
          </p:cNvPr>
          <p:cNvSpPr/>
          <p:nvPr/>
        </p:nvSpPr>
        <p:spPr>
          <a:xfrm>
            <a:off x="4833802" y="2766255"/>
            <a:ext cx="2483372" cy="307777"/>
          </a:xfrm>
          <a:prstGeom prst="rect">
            <a:avLst/>
          </a:prstGeom>
        </p:spPr>
        <p:txBody>
          <a:bodyPr wrap="none">
            <a:spAutoFit/>
          </a:bodyPr>
          <a:lstStyle/>
          <a:p>
            <a:pPr lvl="0" algn="just"/>
            <a:r>
              <a:rPr lang="en-US" b="1" dirty="0">
                <a:solidFill>
                  <a:srgbClr val="EDAC2B"/>
                </a:solidFill>
                <a:latin typeface="Georgia" panose="02040502050405020303" pitchFamily="18" charset="0"/>
              </a:rPr>
              <a:t>Child and Forced </a:t>
            </a:r>
            <a:r>
              <a:rPr lang="en-GB" b="1" dirty="0">
                <a:solidFill>
                  <a:srgbClr val="EDAC2B"/>
                </a:solidFill>
                <a:latin typeface="Georgia" panose="02040502050405020303" pitchFamily="18" charset="0"/>
              </a:rPr>
              <a:t>Labour</a:t>
            </a:r>
          </a:p>
        </p:txBody>
      </p:sp>
      <p:sp>
        <p:nvSpPr>
          <p:cNvPr id="39" name="Rectangle 38">
            <a:extLst>
              <a:ext uri="{FF2B5EF4-FFF2-40B4-BE49-F238E27FC236}">
                <a16:creationId xmlns:a16="http://schemas.microsoft.com/office/drawing/2014/main" id="{F6198FAA-90C5-7E4D-BB5A-BD6746296D57}"/>
              </a:ext>
            </a:extLst>
          </p:cNvPr>
          <p:cNvSpPr/>
          <p:nvPr/>
        </p:nvSpPr>
        <p:spPr>
          <a:xfrm>
            <a:off x="6639232" y="4186215"/>
            <a:ext cx="1348446" cy="307777"/>
          </a:xfrm>
          <a:prstGeom prst="rect">
            <a:avLst/>
          </a:prstGeom>
        </p:spPr>
        <p:txBody>
          <a:bodyPr wrap="none">
            <a:spAutoFit/>
          </a:bodyPr>
          <a:lstStyle/>
          <a:p>
            <a:pPr lvl="0" algn="just"/>
            <a:r>
              <a:rPr lang="en-US" b="1" dirty="0">
                <a:solidFill>
                  <a:srgbClr val="1D8C5E"/>
                </a:solidFill>
                <a:latin typeface="Georgia" panose="02040502050405020303" pitchFamily="18" charset="0"/>
              </a:rPr>
              <a:t>Trade Union</a:t>
            </a:r>
          </a:p>
        </p:txBody>
      </p:sp>
    </p:spTree>
    <p:extLst>
      <p:ext uri="{BB962C8B-B14F-4D97-AF65-F5344CB8AC3E}">
        <p14:creationId xmlns:p14="http://schemas.microsoft.com/office/powerpoint/2010/main" val="513269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99556" y="21563"/>
            <a:ext cx="4079252" cy="664237"/>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rgbClr val="065657"/>
                </a:solidFill>
              </a:rPr>
              <a:t>Why Labour Rights Index?</a:t>
            </a:r>
            <a:endParaRPr sz="2000" b="1" dirty="0">
              <a:solidFill>
                <a:srgbClr val="065657"/>
              </a:solidFill>
            </a:endParaRPr>
          </a:p>
        </p:txBody>
      </p:sp>
      <p:sp>
        <p:nvSpPr>
          <p:cNvPr id="62" name="Google Shape;62;p12"/>
          <p:cNvSpPr txBox="1"/>
          <p:nvPr/>
        </p:nvSpPr>
        <p:spPr>
          <a:xfrm>
            <a:off x="2242185" y="612238"/>
            <a:ext cx="7067599" cy="445614"/>
          </a:xfrm>
          <a:prstGeom prst="rect">
            <a:avLst/>
          </a:prstGeom>
          <a:noFill/>
          <a:ln>
            <a:noFill/>
          </a:ln>
        </p:spPr>
        <p:txBody>
          <a:bodyPr spcFirstLastPara="1" wrap="square" lIns="91425" tIns="91425" rIns="91425" bIns="91425" anchor="t" anchorCtr="0">
            <a:noAutofit/>
          </a:bodyPr>
          <a:lstStyle/>
          <a:p>
            <a:pPr marL="0" lvl="0" indent="0" algn="just" rtl="0">
              <a:spcBef>
                <a:spcPts val="600"/>
              </a:spcBef>
              <a:spcAft>
                <a:spcPts val="0"/>
              </a:spcAft>
              <a:buNone/>
            </a:pPr>
            <a:r>
              <a:rPr lang="en-US" b="1" dirty="0">
                <a:solidFill>
                  <a:srgbClr val="343266"/>
                </a:solidFill>
                <a:latin typeface="Georgia"/>
                <a:ea typeface="Georgia"/>
                <a:cs typeface="Georgia"/>
                <a:sym typeface="Georgia"/>
              </a:rPr>
              <a:t>Most comprehensive index on de jure </a:t>
            </a:r>
            <a:r>
              <a:rPr lang="en-US" b="1" dirty="0" err="1">
                <a:solidFill>
                  <a:srgbClr val="343266"/>
                </a:solidFill>
                <a:latin typeface="Georgia"/>
                <a:ea typeface="Georgia"/>
                <a:cs typeface="Georgia"/>
                <a:sym typeface="Georgia"/>
              </a:rPr>
              <a:t>labour</a:t>
            </a:r>
            <a:r>
              <a:rPr lang="en-US" b="1" dirty="0">
                <a:solidFill>
                  <a:srgbClr val="343266"/>
                </a:solidFill>
                <a:latin typeface="Georgia"/>
                <a:ea typeface="Georgia"/>
                <a:cs typeface="Georgia"/>
                <a:sym typeface="Georgia"/>
              </a:rPr>
              <a:t> rights yet</a:t>
            </a:r>
            <a:endParaRPr lang="en-US" dirty="0">
              <a:solidFill>
                <a:srgbClr val="343266"/>
              </a:solidFill>
              <a:latin typeface="Georgia"/>
              <a:ea typeface="Georgia"/>
              <a:cs typeface="Georgia"/>
              <a:sym typeface="Georgia"/>
            </a:endParaRPr>
          </a:p>
          <a:p>
            <a:pPr lvl="0" algn="just">
              <a:spcBef>
                <a:spcPts val="600"/>
              </a:spcBef>
              <a:buClr>
                <a:schemeClr val="dk1"/>
              </a:buClr>
              <a:buSzPts val="1100"/>
            </a:pPr>
            <a:endParaRPr lang="en-US" dirty="0">
              <a:solidFill>
                <a:srgbClr val="1D1D1B"/>
              </a:solidFill>
              <a:latin typeface="Georgia"/>
              <a:ea typeface="Georgia"/>
              <a:cs typeface="Georgia"/>
              <a:sym typeface="Georgia"/>
            </a:endParaRPr>
          </a:p>
          <a:p>
            <a:pPr marL="0" lvl="0" indent="0" algn="just" rtl="0">
              <a:spcBef>
                <a:spcPts val="600"/>
              </a:spcBef>
              <a:spcAft>
                <a:spcPts val="0"/>
              </a:spcAft>
              <a:buNone/>
            </a:pPr>
            <a:endParaRPr lang="en-US" dirty="0">
              <a:solidFill>
                <a:srgbClr val="1D1D1B"/>
              </a:solidFill>
              <a:latin typeface="Georgia"/>
              <a:ea typeface="Georgia"/>
              <a:cs typeface="Georgia"/>
              <a:sym typeface="Georgia"/>
            </a:endParaRPr>
          </a:p>
        </p:txBody>
      </p:sp>
      <p:graphicFrame>
        <p:nvGraphicFramePr>
          <p:cNvPr id="3" name="Diagram 2">
            <a:extLst>
              <a:ext uri="{FF2B5EF4-FFF2-40B4-BE49-F238E27FC236}">
                <a16:creationId xmlns:a16="http://schemas.microsoft.com/office/drawing/2014/main" id="{B2F51769-0B6B-FF48-B68D-EBFE6FE9BA4F}"/>
              </a:ext>
            </a:extLst>
          </p:cNvPr>
          <p:cNvGraphicFramePr/>
          <p:nvPr>
            <p:extLst>
              <p:ext uri="{D42A27DB-BD31-4B8C-83A1-F6EECF244321}">
                <p14:modId xmlns:p14="http://schemas.microsoft.com/office/powerpoint/2010/main" val="3298797645"/>
              </p:ext>
            </p:extLst>
          </p:nvPr>
        </p:nvGraphicFramePr>
        <p:xfrm>
          <a:off x="1130807" y="968388"/>
          <a:ext cx="7472503" cy="3695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183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192024" y="0"/>
            <a:ext cx="4279392" cy="749808"/>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rgbClr val="065657"/>
                </a:solidFill>
              </a:rPr>
              <a:t>Purpose of Labour Rights Index?</a:t>
            </a:r>
            <a:endParaRPr sz="2000" b="1" dirty="0">
              <a:solidFill>
                <a:srgbClr val="065657"/>
              </a:solidFill>
            </a:endParaRPr>
          </a:p>
        </p:txBody>
      </p:sp>
      <p:sp>
        <p:nvSpPr>
          <p:cNvPr id="62" name="Google Shape;62;p12"/>
          <p:cNvSpPr txBox="1"/>
          <p:nvPr/>
        </p:nvSpPr>
        <p:spPr>
          <a:xfrm>
            <a:off x="1317449" y="853667"/>
            <a:ext cx="6885966" cy="3168446"/>
          </a:xfrm>
          <a:prstGeom prst="rect">
            <a:avLst/>
          </a:prstGeom>
          <a:noFill/>
          <a:ln>
            <a:noFill/>
          </a:ln>
        </p:spPr>
        <p:txBody>
          <a:bodyPr spcFirstLastPara="1" wrap="square" lIns="91425" tIns="91425" rIns="91425" bIns="91425" anchor="t" anchorCtr="0">
            <a:noAutofit/>
          </a:bodyPr>
          <a:lstStyle/>
          <a:p>
            <a:pPr marL="0" lvl="0" indent="0" algn="just" rtl="0">
              <a:spcBef>
                <a:spcPts val="600"/>
              </a:spcBef>
              <a:spcAft>
                <a:spcPts val="0"/>
              </a:spcAft>
              <a:buNone/>
            </a:pPr>
            <a:r>
              <a:rPr lang="en-US" b="1" dirty="0">
                <a:solidFill>
                  <a:srgbClr val="343266"/>
                </a:solidFill>
                <a:latin typeface="Georgia"/>
                <a:ea typeface="Georgia"/>
                <a:cs typeface="Georgia"/>
                <a:sym typeface="Georgia"/>
              </a:rPr>
              <a:t>Labour Rights Index can be useful</a:t>
            </a:r>
            <a:endParaRPr lang="en-US" dirty="0">
              <a:solidFill>
                <a:srgbClr val="343266"/>
              </a:solidFill>
              <a:latin typeface="Georgia"/>
              <a:ea typeface="Georgia"/>
              <a:cs typeface="Georgia"/>
              <a:sym typeface="Georgia"/>
            </a:endParaRPr>
          </a:p>
          <a:p>
            <a:pPr marL="171450" indent="-171450" algn="just">
              <a:spcBef>
                <a:spcPts val="600"/>
              </a:spcBef>
              <a:buClr>
                <a:schemeClr val="dk1"/>
              </a:buClr>
              <a:buSzPts val="1100"/>
              <a:buFont typeface="Arial" panose="020B0604020202020204" pitchFamily="34" charset="0"/>
              <a:buChar char="•"/>
            </a:pPr>
            <a:r>
              <a:rPr lang="en-US" dirty="0">
                <a:solidFill>
                  <a:srgbClr val="1D1D1B"/>
                </a:solidFill>
                <a:latin typeface="Georgia"/>
                <a:ea typeface="Georgia"/>
                <a:cs typeface="Georgia"/>
                <a:sym typeface="Georgia"/>
              </a:rPr>
              <a:t>As part of trade agreements </a:t>
            </a:r>
            <a:r>
              <a:rPr lang="en-US" dirty="0">
                <a:solidFill>
                  <a:schemeClr val="tx1"/>
                </a:solidFill>
                <a:latin typeface="Georgia"/>
                <a:ea typeface="Georgia"/>
                <a:cs typeface="Georgia"/>
                <a:sym typeface="Georgia"/>
              </a:rPr>
              <a:t>to measure legislative performance and progress on ILO Conventions</a:t>
            </a:r>
          </a:p>
          <a:p>
            <a:pPr marL="171450" lvl="0" indent="-171450" algn="just">
              <a:spcBef>
                <a:spcPts val="600"/>
              </a:spcBef>
              <a:buClr>
                <a:schemeClr val="dk1"/>
              </a:buClr>
              <a:buSzPts val="1100"/>
              <a:buFont typeface="Arial" panose="020B0604020202020204" pitchFamily="34" charset="0"/>
              <a:buChar char="•"/>
            </a:pPr>
            <a:r>
              <a:rPr lang="en-US" dirty="0">
                <a:solidFill>
                  <a:srgbClr val="1D1D1B"/>
                </a:solidFill>
                <a:latin typeface="Georgia"/>
                <a:ea typeface="Georgia"/>
                <a:cs typeface="Georgia"/>
                <a:sym typeface="Georgia"/>
              </a:rPr>
              <a:t>For multilateral organizations, to use it as a part of monitoring and evaluation tool on legislative performance </a:t>
            </a:r>
          </a:p>
          <a:p>
            <a:pPr marL="171450" lvl="0" indent="-171450" algn="just">
              <a:spcBef>
                <a:spcPts val="600"/>
              </a:spcBef>
              <a:buClr>
                <a:schemeClr val="dk1"/>
              </a:buClr>
              <a:buSzPts val="1100"/>
              <a:buFont typeface="Arial" panose="020B0604020202020204" pitchFamily="34" charset="0"/>
              <a:buChar char="•"/>
            </a:pPr>
            <a:r>
              <a:rPr lang="en-US" dirty="0">
                <a:solidFill>
                  <a:srgbClr val="1D1D1B"/>
                </a:solidFill>
                <a:latin typeface="Georgia"/>
                <a:ea typeface="Georgia"/>
                <a:cs typeface="Georgia"/>
                <a:sym typeface="Georgia"/>
              </a:rPr>
              <a:t>As a starting point of negotiation and further reforms by the civil society organizations within the country</a:t>
            </a:r>
          </a:p>
          <a:p>
            <a:pPr marL="171450" lvl="0" indent="-171450" algn="just">
              <a:spcBef>
                <a:spcPts val="600"/>
              </a:spcBef>
              <a:buClr>
                <a:schemeClr val="dk1"/>
              </a:buClr>
              <a:buSzPts val="1100"/>
              <a:buFont typeface="Arial" panose="020B0604020202020204" pitchFamily="34" charset="0"/>
              <a:buChar char="•"/>
            </a:pPr>
            <a:r>
              <a:rPr lang="en-US" dirty="0">
                <a:solidFill>
                  <a:srgbClr val="1D1D1B"/>
                </a:solidFill>
                <a:latin typeface="Georgia"/>
                <a:ea typeface="Georgia"/>
                <a:cs typeface="Georgia"/>
                <a:sym typeface="Georgia"/>
              </a:rPr>
              <a:t>For Labour Ministries, for finding the best practices within their own regions and around the world</a:t>
            </a:r>
          </a:p>
          <a:p>
            <a:pPr marL="171450" lvl="0" indent="-171450" algn="just">
              <a:spcBef>
                <a:spcPts val="600"/>
              </a:spcBef>
              <a:buClr>
                <a:schemeClr val="dk1"/>
              </a:buClr>
              <a:buSzPts val="1100"/>
              <a:buFont typeface="Arial" panose="020B0604020202020204" pitchFamily="34" charset="0"/>
              <a:buChar char="•"/>
            </a:pPr>
            <a:r>
              <a:rPr lang="en-US" dirty="0">
                <a:solidFill>
                  <a:srgbClr val="1D1D1B"/>
                </a:solidFill>
                <a:latin typeface="Georgia"/>
                <a:ea typeface="Georgia"/>
                <a:cs typeface="Georgia"/>
                <a:sym typeface="Georgia"/>
              </a:rPr>
              <a:t>For national and transnational employers, as availability of reliable and objective legal rights information online is the first step towards compliance</a:t>
            </a:r>
          </a:p>
          <a:p>
            <a:pPr marL="171450" lvl="0" indent="-171450" algn="just">
              <a:spcBef>
                <a:spcPts val="600"/>
              </a:spcBef>
              <a:buClr>
                <a:schemeClr val="dk1"/>
              </a:buClr>
              <a:buSzPts val="1100"/>
              <a:buFont typeface="Arial" panose="020B0604020202020204" pitchFamily="34" charset="0"/>
              <a:buChar char="•"/>
            </a:pPr>
            <a:r>
              <a:rPr lang="en-US" dirty="0">
                <a:solidFill>
                  <a:srgbClr val="1D1D1B"/>
                </a:solidFill>
                <a:latin typeface="Georgia"/>
                <a:ea typeface="Georgia"/>
                <a:cs typeface="Georgia"/>
                <a:sym typeface="Georgia"/>
              </a:rPr>
              <a:t>For workers, to know about their </a:t>
            </a:r>
            <a:r>
              <a:rPr lang="en-US" dirty="0" err="1">
                <a:solidFill>
                  <a:srgbClr val="1D1D1B"/>
                </a:solidFill>
                <a:latin typeface="Georgia"/>
                <a:ea typeface="Georgia"/>
                <a:cs typeface="Georgia"/>
                <a:sym typeface="Georgia"/>
              </a:rPr>
              <a:t>labour</a:t>
            </a:r>
            <a:r>
              <a:rPr lang="en-US" dirty="0">
                <a:solidFill>
                  <a:srgbClr val="1D1D1B"/>
                </a:solidFill>
                <a:latin typeface="Georgia"/>
                <a:ea typeface="Georgia"/>
                <a:cs typeface="Georgia"/>
                <a:sym typeface="Georgia"/>
              </a:rPr>
              <a:t> rights around the world </a:t>
            </a:r>
          </a:p>
        </p:txBody>
      </p:sp>
    </p:spTree>
    <p:extLst>
      <p:ext uri="{BB962C8B-B14F-4D97-AF65-F5344CB8AC3E}">
        <p14:creationId xmlns:p14="http://schemas.microsoft.com/office/powerpoint/2010/main" val="1261558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7"/>
          <p:cNvSpPr txBox="1">
            <a:spLocks noGrp="1"/>
          </p:cNvSpPr>
          <p:nvPr>
            <p:ph type="subTitle" idx="4294967295"/>
          </p:nvPr>
        </p:nvSpPr>
        <p:spPr>
          <a:xfrm>
            <a:off x="3108114" y="134234"/>
            <a:ext cx="2950780" cy="447657"/>
          </a:xfrm>
          <a:prstGeom prst="rect">
            <a:avLst/>
          </a:prstGeom>
        </p:spPr>
        <p:txBody>
          <a:bodyPr spcFirstLastPara="1" wrap="square" lIns="91425" tIns="91425" rIns="91425" bIns="91425" anchor="t" anchorCtr="0">
            <a:noAutofit/>
          </a:bodyPr>
          <a:lstStyle/>
          <a:p>
            <a:pPr marL="0" indent="0">
              <a:buNone/>
            </a:pPr>
            <a:r>
              <a:rPr lang="en-US" sz="1600" b="1" i="1" dirty="0">
                <a:solidFill>
                  <a:srgbClr val="343266"/>
                </a:solidFill>
              </a:rPr>
              <a:t>The worker in question</a:t>
            </a:r>
          </a:p>
          <a:p>
            <a:pPr marL="0" indent="0">
              <a:buNone/>
            </a:pPr>
            <a:endParaRPr lang="en-US" sz="1400" b="1" i="1" dirty="0">
              <a:solidFill>
                <a:srgbClr val="343266"/>
              </a:solidFill>
            </a:endParaRPr>
          </a:p>
        </p:txBody>
      </p:sp>
      <p:sp>
        <p:nvSpPr>
          <p:cNvPr id="4" name="Google Shape;61;p12">
            <a:extLst>
              <a:ext uri="{FF2B5EF4-FFF2-40B4-BE49-F238E27FC236}">
                <a16:creationId xmlns:a16="http://schemas.microsoft.com/office/drawing/2014/main" id="{624244BE-6347-B542-A157-F269CDC9F2CE}"/>
              </a:ext>
            </a:extLst>
          </p:cNvPr>
          <p:cNvSpPr txBox="1">
            <a:spLocks/>
          </p:cNvSpPr>
          <p:nvPr/>
        </p:nvSpPr>
        <p:spPr>
          <a:xfrm>
            <a:off x="173736" y="0"/>
            <a:ext cx="4279392" cy="749808"/>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n-US" sz="2000" b="1" dirty="0">
                <a:solidFill>
                  <a:srgbClr val="065657"/>
                </a:solidFill>
                <a:latin typeface="Roboto Slab"/>
                <a:ea typeface="Roboto Slab"/>
                <a:sym typeface="Roboto Slab"/>
              </a:rPr>
              <a:t>Index Assumptions</a:t>
            </a:r>
          </a:p>
        </p:txBody>
      </p:sp>
      <p:graphicFrame>
        <p:nvGraphicFramePr>
          <p:cNvPr id="8" name="Diagram 7">
            <a:extLst>
              <a:ext uri="{FF2B5EF4-FFF2-40B4-BE49-F238E27FC236}">
                <a16:creationId xmlns:a16="http://schemas.microsoft.com/office/drawing/2014/main" id="{860EC78C-6584-644A-B944-CB46F9CE12BA}"/>
              </a:ext>
            </a:extLst>
          </p:cNvPr>
          <p:cNvGraphicFramePr/>
          <p:nvPr>
            <p:extLst>
              <p:ext uri="{D42A27DB-BD31-4B8C-83A1-F6EECF244321}">
                <p14:modId xmlns:p14="http://schemas.microsoft.com/office/powerpoint/2010/main" val="2920963247"/>
              </p:ext>
            </p:extLst>
          </p:nvPr>
        </p:nvGraphicFramePr>
        <p:xfrm>
          <a:off x="1405127"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7"/>
          <p:cNvSpPr txBox="1">
            <a:spLocks noGrp="1"/>
          </p:cNvSpPr>
          <p:nvPr>
            <p:ph type="subTitle" idx="4294967295"/>
          </p:nvPr>
        </p:nvSpPr>
        <p:spPr>
          <a:xfrm>
            <a:off x="521495" y="557213"/>
            <a:ext cx="8043862" cy="4057650"/>
          </a:xfrm>
          <a:prstGeom prst="rect">
            <a:avLst/>
          </a:prstGeom>
        </p:spPr>
        <p:txBody>
          <a:bodyPr spcFirstLastPara="1" wrap="square" lIns="91425" tIns="91425" rIns="91425" bIns="91425" anchor="t" anchorCtr="0">
            <a:noAutofit/>
          </a:bodyPr>
          <a:lstStyle/>
          <a:p>
            <a:pPr marL="0" indent="0">
              <a:buNone/>
            </a:pPr>
            <a:r>
              <a:rPr lang="en-US" sz="1400" b="1" dirty="0">
                <a:solidFill>
                  <a:srgbClr val="343266"/>
                </a:solidFill>
              </a:rPr>
              <a:t>Standardized Assumptions</a:t>
            </a:r>
          </a:p>
          <a:p>
            <a:pPr marL="0" indent="0">
              <a:buNone/>
            </a:pPr>
            <a:r>
              <a:rPr lang="en-GB" sz="1050" dirty="0"/>
              <a:t>Make labour legislation comparable across countries and methodology uncomplicated.</a:t>
            </a:r>
          </a:p>
          <a:p>
            <a:pPr marL="0" indent="0">
              <a:buNone/>
            </a:pPr>
            <a:endParaRPr lang="en-GB" sz="1050" dirty="0"/>
          </a:p>
          <a:p>
            <a:pPr marL="171450" indent="-171450">
              <a:buFont typeface="Courier New" panose="02070309020205020404" pitchFamily="49" charset="0"/>
              <a:buChar char="o"/>
            </a:pPr>
            <a:r>
              <a:rPr lang="en-GB" sz="1050" dirty="0"/>
              <a:t>Make labour legislation comparable across countries where different areas have different labour laws for their populations; Gives a more accurate picture of a country's labour rights. </a:t>
            </a:r>
          </a:p>
          <a:p>
            <a:pPr marL="171450" indent="-171450">
              <a:buFont typeface="Wingdings" panose="05000000000000000000" pitchFamily="2" charset="2"/>
              <a:buChar char="§"/>
            </a:pPr>
            <a:r>
              <a:rPr lang="en-GB" sz="1050" dirty="0"/>
              <a:t>In federal states, we have chosen the most populous area: Australia (New South Wales), Canada (Ontario), India (Uttar Pradesh), Pakistan (Punjab), and the United States of America (California)</a:t>
            </a:r>
          </a:p>
          <a:p>
            <a:pPr marL="0" indent="0">
              <a:buNone/>
            </a:pPr>
            <a:endParaRPr lang="en-GB" sz="1050" dirty="0"/>
          </a:p>
          <a:p>
            <a:pPr marL="171450" indent="-171450">
              <a:buFont typeface="Courier New" panose="02070309020205020404" pitchFamily="49" charset="0"/>
              <a:buChar char="o"/>
            </a:pPr>
            <a:r>
              <a:rPr lang="en-GB" sz="1050" dirty="0"/>
              <a:t>Retains attention on the formal sector where labour laws are more applicable. The Labour Rights Index shows the statutory labour rights for the workers in formal employment relationships because this is where the labour law applies. </a:t>
            </a:r>
          </a:p>
          <a:p>
            <a:pPr marL="171450" indent="-171450">
              <a:buFont typeface="Wingdings" panose="05000000000000000000" pitchFamily="2" charset="2"/>
              <a:buChar char="§"/>
            </a:pPr>
            <a:r>
              <a:rPr lang="en-GB" sz="1050" dirty="0"/>
              <a:t>Informal sector workers can use the country profiles in the Index to know about basic labour rights that are available in the country and launch advocacy campaigns through their representative organizations to have access to same or similar labour rights. </a:t>
            </a:r>
          </a:p>
          <a:p>
            <a:pPr marL="171450" indent="-171450">
              <a:buFont typeface="Wingdings" panose="05000000000000000000" pitchFamily="2" charset="2"/>
              <a:buChar char="§"/>
            </a:pPr>
            <a:endParaRPr lang="en-GB" sz="1050" dirty="0"/>
          </a:p>
          <a:p>
            <a:pPr marL="171450" indent="-171450">
              <a:buFont typeface="Courier New" panose="02070309020205020404" pitchFamily="49" charset="0"/>
              <a:buChar char="o"/>
            </a:pPr>
            <a:r>
              <a:rPr lang="en-GB" sz="1050" dirty="0"/>
              <a:t>Labour Rights Index is a de jure index and it measures presence or absence of relevant legislation only. While recognizing the existence of implementation gaps in legislative provisions, well-drafted and inclusive laws are still a precondition for attaining decent work. </a:t>
            </a:r>
          </a:p>
          <a:p>
            <a:pPr marL="171450" indent="-171450">
              <a:buFont typeface="Wingdings" panose="05000000000000000000" pitchFamily="2" charset="2"/>
              <a:buChar char="§"/>
            </a:pPr>
            <a:r>
              <a:rPr lang="en-GB" sz="1050" dirty="0"/>
              <a:t>Implementation is critical however it is difficult to take a de facto approach and measure labour rights situation across 115 economies and 46 evaluation criteria in a comparable and cost-effective way. </a:t>
            </a:r>
          </a:p>
          <a:p>
            <a:pPr marL="171450" indent="-171450">
              <a:buFont typeface="Courier New" panose="02070309020205020404" pitchFamily="49" charset="0"/>
              <a:buChar char="o"/>
            </a:pPr>
            <a:endParaRPr lang="en-GB" sz="1100" i="1" dirty="0"/>
          </a:p>
        </p:txBody>
      </p:sp>
      <p:sp>
        <p:nvSpPr>
          <p:cNvPr id="4" name="Google Shape;61;p12">
            <a:extLst>
              <a:ext uri="{FF2B5EF4-FFF2-40B4-BE49-F238E27FC236}">
                <a16:creationId xmlns:a16="http://schemas.microsoft.com/office/drawing/2014/main" id="{624244BE-6347-B542-A157-F269CDC9F2CE}"/>
              </a:ext>
            </a:extLst>
          </p:cNvPr>
          <p:cNvSpPr txBox="1">
            <a:spLocks/>
          </p:cNvSpPr>
          <p:nvPr/>
        </p:nvSpPr>
        <p:spPr>
          <a:xfrm>
            <a:off x="173736" y="0"/>
            <a:ext cx="4279392" cy="749808"/>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n-US" sz="2000" b="1" dirty="0">
                <a:solidFill>
                  <a:srgbClr val="065657"/>
                </a:solidFill>
                <a:latin typeface="Roboto Slab"/>
                <a:ea typeface="Roboto Slab"/>
                <a:sym typeface="Roboto Slab"/>
              </a:rPr>
              <a:t>Index Assumptions</a:t>
            </a:r>
          </a:p>
        </p:txBody>
      </p:sp>
    </p:spTree>
    <p:extLst>
      <p:ext uri="{BB962C8B-B14F-4D97-AF65-F5344CB8AC3E}">
        <p14:creationId xmlns:p14="http://schemas.microsoft.com/office/powerpoint/2010/main" val="2420363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 name="Picture 2">
            <a:extLst>
              <a:ext uri="{FF2B5EF4-FFF2-40B4-BE49-F238E27FC236}">
                <a16:creationId xmlns:a16="http://schemas.microsoft.com/office/drawing/2014/main" id="{0D3C6CE0-434A-4170-8219-4677BB7C6A33}"/>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4FBF-8440-45AE-B221-E067E3CE85E1}"/>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E90ABAD-9BB9-4845-9CE9-8D9ED0BF5A02}"/>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7062AC0D-C4CD-4B05-AE2D-C32FD0A40690}"/>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888535564"/>
      </p:ext>
    </p:extLst>
  </p:cSld>
  <p:clrMapOvr>
    <a:masterClrMapping/>
  </p:clrMapOvr>
</p:sld>
</file>

<file path=ppt/theme/theme1.xml><?xml version="1.0" encoding="utf-8"?>
<a:theme xmlns:a="http://schemas.openxmlformats.org/drawingml/2006/main" name="Lysander template">
  <a:themeElements>
    <a:clrScheme name="Custom 347">
      <a:dk1>
        <a:srgbClr val="111111"/>
      </a:dk1>
      <a:lt1>
        <a:srgbClr val="FFFFFF"/>
      </a:lt1>
      <a:dk2>
        <a:srgbClr val="999999"/>
      </a:dk2>
      <a:lt2>
        <a:srgbClr val="EFEFEF"/>
      </a:lt2>
      <a:accent1>
        <a:srgbClr val="FF0000"/>
      </a:accent1>
      <a:accent2>
        <a:srgbClr val="CC0000"/>
      </a:accent2>
      <a:accent3>
        <a:srgbClr val="434343"/>
      </a:accent3>
      <a:accent4>
        <a:srgbClr val="999999"/>
      </a:accent4>
      <a:accent5>
        <a:srgbClr val="CCCCCC"/>
      </a:accent5>
      <a:accent6>
        <a:srgbClr val="EFEFEF"/>
      </a:accent6>
      <a:hlink>
        <a:srgbClr val="11111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1845</TotalTime>
  <Words>2302</Words>
  <Application>Microsoft Office PowerPoint</Application>
  <PresentationFormat>On-screen Show (16:9)</PresentationFormat>
  <Paragraphs>410</Paragraphs>
  <Slides>25</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Wingdings</vt:lpstr>
      <vt:lpstr>Courier New</vt:lpstr>
      <vt:lpstr>Arial</vt:lpstr>
      <vt:lpstr>Times New Roman</vt:lpstr>
      <vt:lpstr>Georgia</vt:lpstr>
      <vt:lpstr>Roboto Slab</vt:lpstr>
      <vt:lpstr>Source Sans Pro</vt:lpstr>
      <vt:lpstr>Lysander template</vt:lpstr>
      <vt:lpstr>Labour Rights Index 2020</vt:lpstr>
      <vt:lpstr>What is Labour Rights Index?</vt:lpstr>
      <vt:lpstr>Labour Rights Index Indicators</vt:lpstr>
      <vt:lpstr>Why Labour Rights Index?</vt:lpstr>
      <vt:lpstr>Purpose of Labour Rights Index?</vt:lpstr>
      <vt:lpstr>PowerPoint Presentation</vt:lpstr>
      <vt:lpstr>PowerPoint Presentation</vt:lpstr>
      <vt:lpstr>PowerPoint Presentation</vt:lpstr>
      <vt:lpstr>PowerPoint Presentation</vt:lpstr>
      <vt:lpstr>Social Security     </vt:lpstr>
      <vt:lpstr>Social Security - Key Findings</vt:lpstr>
      <vt:lpstr>PowerPoint Presentation</vt:lpstr>
      <vt:lpstr>Social Security - Key Findings</vt:lpstr>
      <vt:lpstr>PowerPoint Presentation</vt:lpstr>
      <vt:lpstr>Social Security - Key Findings</vt:lpstr>
      <vt:lpstr>PowerPoint Presentation</vt:lpstr>
      <vt:lpstr>Fair Treatment    </vt:lpstr>
      <vt:lpstr>Fair Treatment - Key Findings</vt:lpstr>
      <vt:lpstr>PowerPoint Presentation</vt:lpstr>
      <vt:lpstr>Fair Treatment - Key Findings</vt:lpstr>
      <vt:lpstr>PowerPoint Presentation</vt:lpstr>
      <vt:lpstr>Fair Treatment - Key Findings</vt:lpstr>
      <vt:lpstr>Fair Treatment - Key Findings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Labour Rights Index 2020</dc:title>
  <cp:lastModifiedBy>Shanza Sohail</cp:lastModifiedBy>
  <cp:revision>161</cp:revision>
  <dcterms:modified xsi:type="dcterms:W3CDTF">2020-11-06T12:06:03Z</dcterms:modified>
</cp:coreProperties>
</file>