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36800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36800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308556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308556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9120" y="308556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16000"/>
            <a:ext cx="7020000" cy="4340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6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-58320" y="81000"/>
            <a:ext cx="7794360" cy="1205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nl-NL" sz="357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nl-NL" sz="35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rial"/>
              </a:rPr>
              <a:t>Click to edit the outline text format</a:t>
            </a:r>
            <a:endParaRPr b="0" lang="nl-NL" sz="2600" spc="-1" strike="noStrike">
              <a:latin typeface="Arial"/>
            </a:endParaRPr>
          </a:p>
          <a:p>
            <a:pPr lvl="1" marL="864000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280" spc="-1" strike="noStrike">
                <a:latin typeface="Arial"/>
              </a:rPr>
              <a:t>Second Outline Level</a:t>
            </a:r>
            <a:endParaRPr b="0" lang="nl-NL" sz="2280" spc="-1" strike="noStrike">
              <a:latin typeface="Arial"/>
            </a:endParaRPr>
          </a:p>
          <a:p>
            <a:pPr lvl="2" marL="1296000" indent="-288000">
              <a:spcAft>
                <a:spcPts val="6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950" spc="-1" strike="noStrike">
                <a:latin typeface="Arial"/>
              </a:rPr>
              <a:t>Third Outline Level</a:t>
            </a:r>
            <a:endParaRPr b="0" lang="nl-NL" sz="1950" spc="-1" strike="noStrike">
              <a:latin typeface="Arial"/>
            </a:endParaRPr>
          </a:p>
          <a:p>
            <a:pPr lvl="3" marL="1728000" indent="-216000">
              <a:spcAft>
                <a:spcPts val="459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629" spc="-1" strike="noStrike">
                <a:latin typeface="Arial"/>
              </a:rPr>
              <a:t>Fourth Outline Level</a:t>
            </a:r>
            <a:endParaRPr b="0" lang="nl-NL" sz="1629" spc="-1" strike="noStrike">
              <a:latin typeface="Arial"/>
            </a:endParaRPr>
          </a:p>
          <a:p>
            <a:pPr lvl="4" marL="2160000" indent="-216000">
              <a:spcAft>
                <a:spcPts val="23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629" spc="-1" strike="noStrike">
                <a:latin typeface="Arial"/>
              </a:rPr>
              <a:t>Fifth Outline Level</a:t>
            </a:r>
            <a:endParaRPr b="0" lang="nl-NL" sz="1629" spc="-1" strike="noStrike">
              <a:latin typeface="Arial"/>
            </a:endParaRPr>
          </a:p>
          <a:p>
            <a:pPr lvl="5" marL="2592000" indent="-216000">
              <a:spcAft>
                <a:spcPts val="23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629" spc="-1" strike="noStrike">
                <a:latin typeface="Arial"/>
              </a:rPr>
              <a:t>Sixth Outline Level</a:t>
            </a:r>
            <a:endParaRPr b="0" lang="nl-NL" sz="1629" spc="-1" strike="noStrike">
              <a:latin typeface="Arial"/>
            </a:endParaRPr>
          </a:p>
          <a:p>
            <a:pPr lvl="6" marL="3024000" indent="-216000">
              <a:spcAft>
                <a:spcPts val="23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629" spc="-1" strike="noStrike">
                <a:latin typeface="Arial"/>
              </a:rPr>
              <a:t>Seventh Outline Level</a:t>
            </a:r>
            <a:endParaRPr b="0" lang="nl-NL" sz="1629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nl-NL" sz="1400" spc="-1" strike="noStrike">
                <a:latin typeface="Arial"/>
              </a:rPr>
              <a:t>&lt;date/time&gt;</a:t>
            </a:r>
            <a:endParaRPr b="0" lang="nl-NL" sz="1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000" y="516492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nl-NL" sz="1400" spc="-1" strike="noStrike">
                <a:latin typeface="Arial"/>
              </a:rPr>
              <a:t>&lt;footer&gt;</a:t>
            </a:r>
            <a:endParaRPr b="0" lang="nl-NL" sz="14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A560071-F30C-44F3-9874-D130B594F3EF}" type="slidenum">
              <a:rPr b="0" lang="nl-NL" sz="1400" spc="-1" strike="noStrike">
                <a:latin typeface="Arial"/>
              </a:rPr>
              <a:t>&lt;number&gt;</a:t>
            </a:fld>
            <a:endParaRPr b="0" lang="nl-NL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apastyle.apa.org/style-grammar-guidelines/references/examples" TargetMode="External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177840"/>
            <a:ext cx="7344000" cy="101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nl-NL" sz="2600" spc="-1" strike="noStrike">
                <a:solidFill>
                  <a:srgbClr val="ffffff"/>
                </a:solidFill>
                <a:latin typeface="Avenir LT Std"/>
              </a:rPr>
              <a:t>WageIndicator’s publications </a:t>
            </a:r>
            <a:endParaRPr b="0" lang="nl-NL" sz="2600" spc="-1" strike="noStrike">
              <a:solidFill>
                <a:srgbClr val="ffffff"/>
              </a:solidFill>
              <a:latin typeface="Avenir LT Std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nl-NL" sz="32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rcRect l="9173" t="12651" r="31537" b="13694"/>
          <a:stretch/>
        </p:blipFill>
        <p:spPr>
          <a:xfrm>
            <a:off x="0" y="864000"/>
            <a:ext cx="5140800" cy="475200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2"/>
          <a:srcRect l="9888" t="24080" r="10823" b="13694"/>
          <a:stretch/>
        </p:blipFill>
        <p:spPr>
          <a:xfrm>
            <a:off x="4957920" y="3024000"/>
            <a:ext cx="5194080" cy="237600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rcRect l="9173" t="12651" r="29396" b="22579"/>
          <a:stretch/>
        </p:blipFill>
        <p:spPr>
          <a:xfrm>
            <a:off x="4951440" y="360"/>
            <a:ext cx="5272560" cy="302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nl-NL" sz="3570" spc="-1" strike="noStrike">
                <a:solidFill>
                  <a:srgbClr val="ffffff"/>
                </a:solidFill>
                <a:latin typeface="Avenir LT Std"/>
              </a:rPr>
              <a:t>WageIndicator’s publications </a:t>
            </a:r>
            <a:endParaRPr b="0" lang="nl-NL" sz="3570" spc="-1" strike="noStrike">
              <a:solidFill>
                <a:srgbClr val="ffffff"/>
              </a:solidFill>
              <a:latin typeface="Avenir LT Std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2000"/>
          </a:bodyPr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600" spc="-1" strike="noStrike">
                <a:solidFill>
                  <a:srgbClr val="355269"/>
                </a:solidFill>
                <a:latin typeface="Avenir LT Std"/>
              </a:rPr>
              <a:t>The secret to no mess on your publication page: </a:t>
            </a:r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</a:rPr>
              <a:t>→ </a:t>
            </a:r>
            <a:r>
              <a:rPr b="0" lang="nl-NL" sz="2600" spc="-1" strike="noStrike">
                <a:latin typeface="Avenir LT Std"/>
              </a:rPr>
              <a:t>All publications on our website are written in APA style</a:t>
            </a:r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  <a:hlinkClick r:id="rId1"/>
              </a:rPr>
              <a:t>https://apastyle.apa.org/style-grammar-guidelines/references/examples</a:t>
            </a:r>
            <a:r>
              <a:rPr b="0" lang="nl-NL" sz="2600" spc="-1" strike="noStrike">
                <a:latin typeface="Avenir LT Std"/>
              </a:rPr>
              <a:t> </a:t>
            </a:r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</a:rPr>
              <a:t>→ </a:t>
            </a:r>
            <a:r>
              <a:rPr b="0" lang="nl-NL" sz="2600" spc="-1" strike="noStrike">
                <a:latin typeface="Avenir LT Std"/>
              </a:rPr>
              <a:t>Consistency, consistency, consistency! </a:t>
            </a:r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</a:rPr>
              <a:t>→ </a:t>
            </a:r>
            <a:r>
              <a:rPr b="0" lang="nl-NL" sz="2600" spc="-1" strike="noStrike">
                <a:latin typeface="Avenir LT Std"/>
              </a:rPr>
              <a:t>In academic referencing your . ; , &amp; the </a:t>
            </a:r>
            <a:r>
              <a:rPr b="0" i="1" lang="nl-NL" sz="2600" spc="-1" strike="noStrike">
                <a:latin typeface="Avenir LT Std"/>
              </a:rPr>
              <a:t>way </a:t>
            </a:r>
            <a:r>
              <a:rPr b="1" lang="nl-NL" sz="2600" spc="-1" strike="noStrike">
                <a:latin typeface="Avenir LT Std"/>
              </a:rPr>
              <a:t>that </a:t>
            </a:r>
            <a:r>
              <a:rPr b="1" i="1" lang="nl-NL" sz="2600" spc="-1" strike="noStrike" u="sng">
                <a:uFillTx/>
                <a:latin typeface="Avenir LT Std"/>
              </a:rPr>
              <a:t>you </a:t>
            </a:r>
            <a:r>
              <a:rPr b="1" i="1" lang="nl-NL" sz="2600" spc="-1" strike="sngStrike" u="sng">
                <a:uFillTx/>
                <a:latin typeface="Avenir LT Std"/>
              </a:rPr>
              <a:t>write</a:t>
            </a:r>
            <a:r>
              <a:rPr b="0" lang="nl-NL" sz="2600" spc="-1" strike="noStrike">
                <a:latin typeface="Avenir LT Std"/>
              </a:rPr>
              <a:t> is crucial </a:t>
            </a:r>
            <a:r>
              <a:rPr b="0" lang="nl-NL" sz="2600" spc="-1" strike="noStrike">
                <a:latin typeface="Avenir LT Std"/>
              </a:rPr>
              <a:t> </a:t>
            </a:r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</a:rPr>
              <a:t>APA is just one of the many styles you can choose from and you can cite just about everything</a:t>
            </a:r>
            <a:endParaRPr b="0" lang="nl-NL" sz="2600" spc="-1" strike="noStrike">
              <a:latin typeface="Avenir LT St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216000"/>
            <a:ext cx="7020000" cy="57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nl-NL" sz="3570" spc="-1" strike="noStrike">
                <a:solidFill>
                  <a:srgbClr val="ffffff"/>
                </a:solidFill>
                <a:latin typeface="Avenir LT Std"/>
              </a:rPr>
              <a:t>WageIndicator’s publications </a:t>
            </a:r>
            <a:endParaRPr b="0" lang="nl-NL" sz="3570" spc="-1" strike="noStrike">
              <a:solidFill>
                <a:srgbClr val="ffffff"/>
              </a:solidFill>
              <a:latin typeface="Avenir LT Std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04000" y="1368000"/>
            <a:ext cx="9072000" cy="417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8000"/>
          </a:bodyPr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600" spc="-1" strike="noStrike">
                <a:solidFill>
                  <a:srgbClr val="355269"/>
                </a:solidFill>
                <a:latin typeface="Avenir LT Std"/>
              </a:rPr>
              <a:t>For consistency &amp; SEO purposes:</a:t>
            </a:r>
            <a:r>
              <a:rPr b="0" lang="nl-NL" sz="2600" spc="-1" strike="noStrike">
                <a:solidFill>
                  <a:srgbClr val="355269"/>
                </a:solidFill>
                <a:latin typeface="Avenir LT Std"/>
              </a:rPr>
              <a:t> </a:t>
            </a:r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</a:rPr>
              <a:t>→ </a:t>
            </a:r>
            <a:r>
              <a:rPr b="0" lang="nl-NL" sz="2600" spc="-1" strike="noStrike">
                <a:latin typeface="Avenir LT Std"/>
              </a:rPr>
              <a:t>Each publication has its own page</a:t>
            </a:r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</a:rPr>
              <a:t>→ </a:t>
            </a:r>
            <a:r>
              <a:rPr b="0" lang="nl-NL" sz="2600" spc="-1" strike="noStrike">
                <a:latin typeface="Avenir LT Std"/>
              </a:rPr>
              <a:t>Every publication is referenced on the ‘general’ page &amp; year of publication</a:t>
            </a:r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</a:rPr>
              <a:t>→ </a:t>
            </a:r>
            <a:r>
              <a:rPr b="0" lang="nl-NL" sz="2600" spc="-1" strike="noStrike">
                <a:latin typeface="Avenir LT Std"/>
              </a:rPr>
              <a:t>Regular check for dead links (thanks Kea!!)</a:t>
            </a:r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</a:rPr>
              <a:t>→ ‘</a:t>
            </a:r>
            <a:r>
              <a:rPr b="0" lang="nl-NL" sz="2600" spc="-1" strike="noStrike">
                <a:latin typeface="Avenir LT Std"/>
              </a:rPr>
              <a:t>Enable SEO data’ – function in the site &amp; ensure ‘tags’</a:t>
            </a:r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</a:rPr>
              <a:t>→  </a:t>
            </a:r>
            <a:r>
              <a:rPr b="0" lang="nl-NL" sz="2600" spc="-1" strike="noStrike">
                <a:latin typeface="Avenir LT Std"/>
              </a:rPr>
              <a:t>When not in English: use the same wording &amp; phrases</a:t>
            </a:r>
            <a:br/>
            <a:endParaRPr b="0" lang="nl-NL" sz="2600" spc="-1" strike="noStrike">
              <a:latin typeface="Avenir LT Std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600" spc="-1" strike="noStrike">
                <a:latin typeface="Avenir LT Std"/>
              </a:rPr>
              <a:t>Without consistent academically referenced Publication-pages it would have been difficult to get Research Projects funded! </a:t>
            </a:r>
            <a:br/>
            <a:r>
              <a:rPr b="0" lang="nl-NL" sz="2600" spc="-1" strike="noStrike">
                <a:latin typeface="Avenir LT Std"/>
              </a:rPr>
              <a:t>→ The way you reference shows you are not a mess :)  </a:t>
            </a:r>
            <a:endParaRPr b="0" lang="nl-NL" sz="2600" spc="-1" strike="noStrike">
              <a:latin typeface="Avenir LT St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2021-12-07T15:49:06Z</dcterms:created>
  <dc:creator>Fiona Dragstra</dc:creator>
  <dc:description/>
  <dc:language>fr-FR</dc:language>
  <cp:lastModifiedBy>Fiona Dragstra</cp:lastModifiedBy>
  <dcterms:modified xsi:type="dcterms:W3CDTF">2021-12-07T16:20:31Z</dcterms:modified>
  <cp:revision>2</cp:revision>
  <dc:subject/>
  <dc:title>Bright Blue</dc:title>
</cp:coreProperties>
</file>