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Kollektif" charset="1" panose="020B0604020101010102"/>
      <p:regular r:id="rId10"/>
    </p:embeddedFont>
    <p:embeddedFont>
      <p:font typeface="Kollektif Bold" charset="1" panose="020B0604020101010102"/>
      <p:regular r:id="rId11"/>
    </p:embeddedFont>
    <p:embeddedFont>
      <p:font typeface="Kollektif Italics" charset="1" panose="020B0604020101010102"/>
      <p:regular r:id="rId12"/>
    </p:embeddedFont>
    <p:embeddedFont>
      <p:font typeface="Kollektif Bold Italics" charset="1" panose="020B0604020101010102"/>
      <p:regular r:id="rId13"/>
    </p:embeddedFont>
    <p:embeddedFont>
      <p:font typeface="DM Sans" charset="1" panose="00000000000000000000"/>
      <p:regular r:id="rId14"/>
    </p:embeddedFont>
    <p:embeddedFont>
      <p:font typeface="DM Sans Bold" charset="1" panose="00000000000000000000"/>
      <p:regular r:id="rId15"/>
    </p:embeddedFont>
    <p:embeddedFont>
      <p:font typeface="DM Sans Italics" charset="1" panose="00000000000000000000"/>
      <p:regular r:id="rId16"/>
    </p:embeddedFont>
    <p:embeddedFont>
      <p:font typeface="DM Sans Bold Italics" charset="1" panose="00000000000000000000"/>
      <p:regular r:id="rId17"/>
    </p:embeddedFont>
    <p:embeddedFont>
      <p:font typeface="Canva Sans" charset="1" panose="020B0503030501040103"/>
      <p:regular r:id="rId18"/>
    </p:embeddedFont>
    <p:embeddedFont>
      <p:font typeface="Canva Sans Bold" charset="1" panose="020B0803030501040103"/>
      <p:regular r:id="rId19"/>
    </p:embeddedFont>
    <p:embeddedFont>
      <p:font typeface="Canva Sans Italics" charset="1" panose="020B0503030501040103"/>
      <p:regular r:id="rId20"/>
    </p:embeddedFont>
    <p:embeddedFont>
      <p:font typeface="Canva Sans Bold Italics" charset="1" panose="020B0803030501040103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24" Target="slides/slide3.xml" Type="http://schemas.openxmlformats.org/officeDocument/2006/relationships/slide"/><Relationship Id="rId25" Target="slides/slide4.xml" Type="http://schemas.openxmlformats.org/officeDocument/2006/relationships/slide"/><Relationship Id="rId26" Target="slides/slide5.xml" Type="http://schemas.openxmlformats.org/officeDocument/2006/relationships/slide"/><Relationship Id="rId27" Target="slides/slide6.xml" Type="http://schemas.openxmlformats.org/officeDocument/2006/relationships/slide"/><Relationship Id="rId28" Target="slides/slide7.xml" Type="http://schemas.openxmlformats.org/officeDocument/2006/relationships/slide"/><Relationship Id="rId29" Target="slides/slide8.xml" Type="http://schemas.openxmlformats.org/officeDocument/2006/relationships/slide"/><Relationship Id="rId3" Target="viewProps.xml" Type="http://schemas.openxmlformats.org/officeDocument/2006/relationships/viewProps"/><Relationship Id="rId30" Target="slides/slide9.xml" Type="http://schemas.openxmlformats.org/officeDocument/2006/relationships/slide"/><Relationship Id="rId31" Target="slides/slide10.xml" Type="http://schemas.openxmlformats.org/officeDocument/2006/relationships/slide"/><Relationship Id="rId32" Target="slides/slide11.xml" Type="http://schemas.openxmlformats.org/officeDocument/2006/relationships/slide"/><Relationship Id="rId33" Target="slides/slide12.xml" Type="http://schemas.openxmlformats.org/officeDocument/2006/relationships/slide"/><Relationship Id="rId34" Target="slides/slide13.xml" Type="http://schemas.openxmlformats.org/officeDocument/2006/relationships/slide"/><Relationship Id="rId35" Target="slides/slide14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png" Type="http://schemas.openxmlformats.org/officeDocument/2006/relationships/image"/><Relationship Id="rId12" Target="../media/image19.pn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24845" y="3408278"/>
            <a:ext cx="13019587" cy="2794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7"/>
              </a:lnSpc>
            </a:pPr>
            <a:r>
              <a:rPr lang="en-US" sz="5407">
                <a:solidFill>
                  <a:srgbClr val="227C9D"/>
                </a:solidFill>
                <a:latin typeface="Kollektif Bold"/>
              </a:rPr>
              <a:t>DEMAND FOR (FLEXIBLE) REGULATION - DOES COLLECTIVE BARGAINING HAVE A ROLE IN PLATFORM ECONOMIES?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386813" y="0"/>
            <a:ext cx="3901187" cy="5517295"/>
          </a:xfrm>
          <a:custGeom>
            <a:avLst/>
            <a:gdLst/>
            <a:ahLst/>
            <a:cxnLst/>
            <a:rect r="r" b="b" t="t" l="l"/>
            <a:pathLst>
              <a:path h="5517295" w="3901187">
                <a:moveTo>
                  <a:pt x="0" y="0"/>
                </a:moveTo>
                <a:lnTo>
                  <a:pt x="3901187" y="0"/>
                </a:lnTo>
                <a:lnTo>
                  <a:pt x="3901187" y="5517295"/>
                </a:lnTo>
                <a:lnTo>
                  <a:pt x="0" y="5517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813741" y="5544614"/>
            <a:ext cx="3928645" cy="5556127"/>
          </a:xfrm>
          <a:custGeom>
            <a:avLst/>
            <a:gdLst/>
            <a:ahLst/>
            <a:cxnLst/>
            <a:rect r="r" b="b" t="t" l="l"/>
            <a:pathLst>
              <a:path h="5556127" w="3928645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742603" y="6624288"/>
            <a:ext cx="7325424" cy="7325424"/>
          </a:xfrm>
          <a:custGeom>
            <a:avLst/>
            <a:gdLst/>
            <a:ahLst/>
            <a:cxnLst/>
            <a:rect r="r" b="b" t="t" l="l"/>
            <a:pathLst>
              <a:path h="7325424" w="7325424">
                <a:moveTo>
                  <a:pt x="0" y="0"/>
                </a:moveTo>
                <a:lnTo>
                  <a:pt x="7325424" y="0"/>
                </a:lnTo>
                <a:lnTo>
                  <a:pt x="7325424" y="7325424"/>
                </a:lnTo>
                <a:lnTo>
                  <a:pt x="0" y="73254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-2634012" y="-3662712"/>
            <a:ext cx="7325424" cy="7325424"/>
          </a:xfrm>
          <a:custGeom>
            <a:avLst/>
            <a:gdLst/>
            <a:ahLst/>
            <a:cxnLst/>
            <a:rect r="r" b="b" t="t" l="l"/>
            <a:pathLst>
              <a:path h="7325424" w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848445" y="8510441"/>
            <a:ext cx="2752855" cy="747859"/>
          </a:xfrm>
          <a:custGeom>
            <a:avLst/>
            <a:gdLst/>
            <a:ahLst/>
            <a:cxnLst/>
            <a:rect r="r" b="b" t="t" l="l"/>
            <a:pathLst>
              <a:path h="747859" w="2752855">
                <a:moveTo>
                  <a:pt x="0" y="0"/>
                </a:moveTo>
                <a:lnTo>
                  <a:pt x="2752855" y="0"/>
                </a:lnTo>
                <a:lnTo>
                  <a:pt x="2752855" y="747859"/>
                </a:lnTo>
                <a:lnTo>
                  <a:pt x="0" y="7478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055259" y="9589502"/>
            <a:ext cx="3546041" cy="478715"/>
          </a:xfrm>
          <a:custGeom>
            <a:avLst/>
            <a:gdLst/>
            <a:ahLst/>
            <a:cxnLst/>
            <a:rect r="r" b="b" t="t" l="l"/>
            <a:pathLst>
              <a:path h="478715" w="3546041">
                <a:moveTo>
                  <a:pt x="0" y="0"/>
                </a:moveTo>
                <a:lnTo>
                  <a:pt x="3546041" y="0"/>
                </a:lnTo>
                <a:lnTo>
                  <a:pt x="3546041" y="478716"/>
                </a:lnTo>
                <a:lnTo>
                  <a:pt x="0" y="47871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364593" y="6662388"/>
            <a:ext cx="5558814" cy="523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0"/>
              </a:lnSpc>
            </a:pPr>
            <a:r>
              <a:rPr lang="en-US" sz="3700">
                <a:solidFill>
                  <a:srgbClr val="545454"/>
                </a:solidFill>
                <a:latin typeface="DM Sans"/>
              </a:rPr>
              <a:t>Marta Kahancová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555872" y="4002087"/>
            <a:ext cx="7397780" cy="524440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334347" y="4002087"/>
            <a:ext cx="7397780" cy="5244401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662712" y="711136"/>
            <a:ext cx="9769795" cy="739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sz="5600">
                <a:solidFill>
                  <a:srgbClr val="227C9D"/>
                </a:solidFill>
                <a:latin typeface="Kollektif Bold"/>
              </a:rPr>
              <a:t>BARGAINING COVERAGE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172354" y="1813314"/>
            <a:ext cx="13943292" cy="2124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545454"/>
                </a:solidFill>
                <a:latin typeface="DM Sans"/>
              </a:rPr>
              <a:t>IT: only 3 agreements in Italy and the Tadan agreement cover self-employed couriers working via platforms, other agreements concern only employees;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545454"/>
                </a:solidFill>
                <a:latin typeface="DM Sans"/>
              </a:rPr>
              <a:t>ES: only 2 agreements address workers with a 'third status' - require workers' consent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5577788" y="-4615212"/>
            <a:ext cx="7325424" cy="7325424"/>
          </a:xfrm>
          <a:custGeom>
            <a:avLst/>
            <a:gdLst/>
            <a:ahLst/>
            <a:cxnLst/>
            <a:rect r="r" b="b" t="t" l="l"/>
            <a:pathLst>
              <a:path h="7325424" w="7325424">
                <a:moveTo>
                  <a:pt x="0" y="0"/>
                </a:moveTo>
                <a:lnTo>
                  <a:pt x="7325424" y="0"/>
                </a:lnTo>
                <a:lnTo>
                  <a:pt x="7325424" y="7325424"/>
                </a:lnTo>
                <a:lnTo>
                  <a:pt x="0" y="7325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-3662712" y="6624288"/>
            <a:ext cx="7325424" cy="7325424"/>
          </a:xfrm>
          <a:custGeom>
            <a:avLst/>
            <a:gdLst/>
            <a:ahLst/>
            <a:cxnLst/>
            <a:rect r="r" b="b" t="t" l="l"/>
            <a:pathLst>
              <a:path h="7325424" w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813741" y="5544614"/>
            <a:ext cx="3928645" cy="5556127"/>
          </a:xfrm>
          <a:custGeom>
            <a:avLst/>
            <a:gdLst/>
            <a:ahLst/>
            <a:cxnLst/>
            <a:rect r="r" b="b" t="t" l="l"/>
            <a:pathLst>
              <a:path h="5556127" w="3928645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421970"/>
            <a:ext cx="5126145" cy="739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44"/>
              </a:lnSpc>
            </a:pPr>
            <a:r>
              <a:rPr lang="en-US" sz="5600">
                <a:solidFill>
                  <a:srgbClr val="FE6D73"/>
                </a:solidFill>
                <a:latin typeface="Kollektif Bold"/>
              </a:rPr>
              <a:t>CONCLUSIONS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154845" y="752217"/>
            <a:ext cx="12133155" cy="9396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2"/>
              </a:lnSpc>
            </a:pPr>
          </a:p>
          <a:p>
            <a:pPr marL="769926" indent="-384963" lvl="1">
              <a:lnSpc>
                <a:spcPts val="4992"/>
              </a:lnSpc>
              <a:buFont typeface="Arial"/>
              <a:buChar char="•"/>
            </a:pPr>
            <a:r>
              <a:rPr lang="en-US" sz="3566">
                <a:solidFill>
                  <a:srgbClr val="545454"/>
                </a:solidFill>
                <a:latin typeface="DM Sans"/>
              </a:rPr>
              <a:t>Potential for more bargaining in the gig economy?</a:t>
            </a:r>
          </a:p>
          <a:p>
            <a:pPr>
              <a:lnSpc>
                <a:spcPts val="4992"/>
              </a:lnSpc>
            </a:pPr>
          </a:p>
          <a:p>
            <a:pPr marL="769926" indent="-384963" lvl="1">
              <a:lnSpc>
                <a:spcPts val="4992"/>
              </a:lnSpc>
              <a:buFont typeface="Arial"/>
              <a:buChar char="•"/>
            </a:pPr>
            <a:r>
              <a:rPr lang="en-US" sz="3566">
                <a:solidFill>
                  <a:srgbClr val="545454"/>
                </a:solidFill>
                <a:latin typeface="DM Sans"/>
              </a:rPr>
              <a:t>concerns about the employment status - </a:t>
            </a:r>
            <a:r>
              <a:rPr lang="en-US" sz="3566">
                <a:solidFill>
                  <a:srgbClr val="545454"/>
                </a:solidFill>
                <a:latin typeface="DM Sans"/>
              </a:rPr>
              <a:t>key factor in expanding bargaining coverage</a:t>
            </a:r>
          </a:p>
          <a:p>
            <a:pPr>
              <a:lnSpc>
                <a:spcPts val="4992"/>
              </a:lnSpc>
            </a:pPr>
          </a:p>
          <a:p>
            <a:pPr marL="769926" indent="-384963" lvl="1">
              <a:lnSpc>
                <a:spcPts val="4992"/>
              </a:lnSpc>
              <a:buFont typeface="Arial"/>
              <a:buChar char="•"/>
            </a:pPr>
            <a:r>
              <a:rPr lang="en-US" sz="3566">
                <a:solidFill>
                  <a:srgbClr val="545454"/>
                </a:solidFill>
                <a:latin typeface="DM Sans"/>
              </a:rPr>
              <a:t>improvements in working conditions thanks to CBAs, but still a long way to fair and decent working conditions</a:t>
            </a:r>
          </a:p>
          <a:p>
            <a:pPr>
              <a:lnSpc>
                <a:spcPts val="4992"/>
              </a:lnSpc>
            </a:pPr>
          </a:p>
          <a:p>
            <a:pPr marL="769926" indent="-384963" lvl="1">
              <a:lnSpc>
                <a:spcPts val="4992"/>
              </a:lnSpc>
              <a:buFont typeface="Arial"/>
              <a:buChar char="•"/>
            </a:pPr>
            <a:r>
              <a:rPr lang="en-US" sz="3566">
                <a:solidFill>
                  <a:srgbClr val="545454"/>
                </a:solidFill>
                <a:latin typeface="DM Sans"/>
              </a:rPr>
              <a:t>protection demands rarely addressed in collective agreements (data portability, algorithmic management, algorithmic transparency - see forthcoming publication by UNI Europa (March 2024)</a:t>
            </a:r>
          </a:p>
          <a:p>
            <a:pPr>
              <a:lnSpc>
                <a:spcPts val="4992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813741" y="5544614"/>
            <a:ext cx="3928645" cy="5556127"/>
          </a:xfrm>
          <a:custGeom>
            <a:avLst/>
            <a:gdLst/>
            <a:ahLst/>
            <a:cxnLst/>
            <a:rect r="r" b="b" t="t" l="l"/>
            <a:pathLst>
              <a:path h="5556127" w="3928645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877244" y="971550"/>
            <a:ext cx="10276693" cy="8767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2"/>
              </a:lnSpc>
            </a:pPr>
            <a:r>
              <a:rPr lang="en-US" sz="3566">
                <a:solidFill>
                  <a:srgbClr val="545454"/>
                </a:solidFill>
                <a:latin typeface="DM Sans"/>
              </a:rPr>
              <a:t>collective agremeents can be a useful regulatory tool if they operate jointly with other tools to address data protection at a higher (national, European, global) level</a:t>
            </a:r>
          </a:p>
          <a:p>
            <a:pPr>
              <a:lnSpc>
                <a:spcPts val="4992"/>
              </a:lnSpc>
            </a:pPr>
          </a:p>
          <a:p>
            <a:pPr>
              <a:lnSpc>
                <a:spcPts val="4992"/>
              </a:lnSpc>
            </a:pPr>
            <a:r>
              <a:rPr lang="en-US" sz="3566">
                <a:solidFill>
                  <a:srgbClr val="545454"/>
                </a:solidFill>
                <a:latin typeface="DM Sans"/>
              </a:rPr>
              <a:t>topics beyond the regulation by collective bargaining: discrimination, illegal labour brokering and exploitation, lack of accountability on behalf of platforms</a:t>
            </a:r>
          </a:p>
          <a:p>
            <a:pPr>
              <a:lnSpc>
                <a:spcPts val="4992"/>
              </a:lnSpc>
            </a:pPr>
          </a:p>
          <a:p>
            <a:pPr>
              <a:lnSpc>
                <a:spcPts val="4992"/>
              </a:lnSpc>
            </a:pPr>
            <a:r>
              <a:rPr lang="en-US" sz="3566">
                <a:solidFill>
                  <a:srgbClr val="545454"/>
                </a:solidFill>
                <a:latin typeface="DM Sans"/>
              </a:rPr>
              <a:t>provision of initial 'core' rights, first step in regulatory efforts, to be updated by subsequent renegotiations</a:t>
            </a:r>
          </a:p>
          <a:p>
            <a:pPr>
              <a:lnSpc>
                <a:spcPts val="4992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5727079" y="1620283"/>
            <a:ext cx="855532" cy="855532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155575"/>
              <a:ext cx="711200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3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302720"/>
            <a:ext cx="5126145" cy="739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44"/>
              </a:lnSpc>
            </a:pPr>
            <a:r>
              <a:rPr lang="en-US" sz="5600">
                <a:solidFill>
                  <a:srgbClr val="FE6D73"/>
                </a:solidFill>
                <a:latin typeface="Kollektif Bold"/>
              </a:rPr>
              <a:t>ARGUMENT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5727079" y="4809435"/>
            <a:ext cx="855532" cy="855532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55575"/>
              <a:ext cx="711200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32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727079" y="7588623"/>
            <a:ext cx="855532" cy="855532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155575"/>
              <a:ext cx="711200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32"/>
                </a:lnSpc>
              </a:pP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813741" y="5544614"/>
            <a:ext cx="3928645" cy="5556127"/>
          </a:xfrm>
          <a:custGeom>
            <a:avLst/>
            <a:gdLst/>
            <a:ahLst/>
            <a:cxnLst/>
            <a:rect r="r" b="b" t="t" l="l"/>
            <a:pathLst>
              <a:path h="5556127" w="3928645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421970"/>
            <a:ext cx="6388177" cy="1435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44"/>
              </a:lnSpc>
            </a:pPr>
            <a:r>
              <a:rPr lang="en-US" sz="5600">
                <a:solidFill>
                  <a:srgbClr val="FE6D73"/>
                </a:solidFill>
                <a:latin typeface="Kollektif Bold"/>
              </a:rPr>
              <a:t>COMPLEMENTARY MECHANISMS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787081" y="385348"/>
            <a:ext cx="9733725" cy="7510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2"/>
              </a:lnSpc>
            </a:pPr>
            <a:r>
              <a:rPr lang="en-US" sz="3566">
                <a:solidFill>
                  <a:srgbClr val="545454"/>
                </a:solidFill>
                <a:latin typeface="DM Sans"/>
              </a:rPr>
              <a:t> </a:t>
            </a:r>
          </a:p>
          <a:p>
            <a:pPr>
              <a:lnSpc>
                <a:spcPts val="4992"/>
              </a:lnSpc>
            </a:pPr>
          </a:p>
          <a:p>
            <a:pPr marL="769926" indent="-384963" lvl="1">
              <a:lnSpc>
                <a:spcPts val="4992"/>
              </a:lnSpc>
              <a:buFont typeface="Arial"/>
              <a:buChar char="•"/>
            </a:pPr>
            <a:r>
              <a:rPr lang="en-US" sz="3566">
                <a:solidFill>
                  <a:srgbClr val="545454"/>
                </a:solidFill>
                <a:latin typeface="DM Sans"/>
              </a:rPr>
              <a:t>compliance tools (living tariff) </a:t>
            </a:r>
          </a:p>
          <a:p>
            <a:pPr>
              <a:lnSpc>
                <a:spcPts val="4992"/>
              </a:lnSpc>
            </a:pPr>
          </a:p>
          <a:p>
            <a:pPr marL="769926" indent="-384963" lvl="1">
              <a:lnSpc>
                <a:spcPts val="4992"/>
              </a:lnSpc>
              <a:buFont typeface="Arial"/>
              <a:buChar char="•"/>
            </a:pPr>
            <a:r>
              <a:rPr lang="en-US" sz="3566">
                <a:solidFill>
                  <a:srgbClr val="545454"/>
                </a:solidFill>
                <a:latin typeface="DM Sans"/>
              </a:rPr>
              <a:t>policy impact (d</a:t>
            </a:r>
            <a:r>
              <a:rPr lang="en-US" sz="3566">
                <a:solidFill>
                  <a:srgbClr val="545454"/>
                </a:solidFill>
                <a:latin typeface="DM Sans"/>
              </a:rPr>
              <a:t>irect lobbying, precondition: strong interest representation)</a:t>
            </a:r>
          </a:p>
          <a:p>
            <a:pPr>
              <a:lnSpc>
                <a:spcPts val="4992"/>
              </a:lnSpc>
            </a:pPr>
          </a:p>
          <a:p>
            <a:pPr marL="769926" indent="-384963" lvl="1">
              <a:lnSpc>
                <a:spcPts val="4992"/>
              </a:lnSpc>
              <a:buFont typeface="Arial"/>
              <a:buChar char="•"/>
            </a:pPr>
            <a:r>
              <a:rPr lang="en-US" sz="3566">
                <a:solidFill>
                  <a:srgbClr val="545454"/>
                </a:solidFill>
                <a:latin typeface="DM Sans"/>
              </a:rPr>
              <a:t>developing workers' collective voice in individualized working conditions</a:t>
            </a:r>
          </a:p>
          <a:p>
            <a:pPr>
              <a:lnSpc>
                <a:spcPts val="4992"/>
              </a:lnSpc>
            </a:pPr>
          </a:p>
          <a:p>
            <a:pPr>
              <a:lnSpc>
                <a:spcPts val="4992"/>
              </a:lnSpc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0" y="4769705"/>
            <a:ext cx="3901187" cy="5517295"/>
          </a:xfrm>
          <a:custGeom>
            <a:avLst/>
            <a:gdLst/>
            <a:ahLst/>
            <a:cxnLst/>
            <a:rect r="r" b="b" t="t" l="l"/>
            <a:pathLst>
              <a:path h="5517295" w="3901187">
                <a:moveTo>
                  <a:pt x="0" y="0"/>
                </a:moveTo>
                <a:lnTo>
                  <a:pt x="3901187" y="0"/>
                </a:lnTo>
                <a:lnTo>
                  <a:pt x="3901187" y="5517295"/>
                </a:lnTo>
                <a:lnTo>
                  <a:pt x="0" y="5517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3545614" y="-813741"/>
            <a:ext cx="3928645" cy="5556127"/>
          </a:xfrm>
          <a:custGeom>
            <a:avLst/>
            <a:gdLst/>
            <a:ahLst/>
            <a:cxnLst/>
            <a:rect r="r" b="b" t="t" l="l"/>
            <a:pathLst>
              <a:path h="5556127" w="3928645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833915" y="4148135"/>
            <a:ext cx="10620170" cy="1657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99"/>
              </a:lnSpc>
            </a:pPr>
            <a:r>
              <a:rPr lang="en-US" sz="12399">
                <a:solidFill>
                  <a:srgbClr val="227C9D"/>
                </a:solidFill>
                <a:latin typeface="Kollektif Bold"/>
              </a:rPr>
              <a:t>THANK YOU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386918" y="6490757"/>
            <a:ext cx="7514164" cy="523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0"/>
              </a:lnSpc>
            </a:pPr>
            <a:r>
              <a:rPr lang="en-US" sz="3700">
                <a:solidFill>
                  <a:srgbClr val="545454"/>
                </a:solidFill>
                <a:latin typeface="DM Sans"/>
              </a:rPr>
              <a:t>marta.kahancova@celsi.sk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2742603" y="6624288"/>
            <a:ext cx="7325424" cy="7325424"/>
          </a:xfrm>
          <a:custGeom>
            <a:avLst/>
            <a:gdLst/>
            <a:ahLst/>
            <a:cxnLst/>
            <a:rect r="r" b="b" t="t" l="l"/>
            <a:pathLst>
              <a:path h="7325424" w="7325424">
                <a:moveTo>
                  <a:pt x="0" y="0"/>
                </a:moveTo>
                <a:lnTo>
                  <a:pt x="7325424" y="0"/>
                </a:lnTo>
                <a:lnTo>
                  <a:pt x="7325424" y="7325424"/>
                </a:lnTo>
                <a:lnTo>
                  <a:pt x="0" y="73254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-2634012" y="-3662712"/>
            <a:ext cx="7325424" cy="7325424"/>
          </a:xfrm>
          <a:custGeom>
            <a:avLst/>
            <a:gdLst/>
            <a:ahLst/>
            <a:cxnLst/>
            <a:rect r="r" b="b" t="t" l="l"/>
            <a:pathLst>
              <a:path h="7325424" w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5400000">
            <a:off x="13578759" y="-1370029"/>
            <a:ext cx="3901187" cy="5517295"/>
          </a:xfrm>
          <a:custGeom>
            <a:avLst/>
            <a:gdLst/>
            <a:ahLst/>
            <a:cxnLst/>
            <a:rect r="r" b="b" t="t" l="l"/>
            <a:pathLst>
              <a:path h="5517295" w="3901187">
                <a:moveTo>
                  <a:pt x="3901187" y="0"/>
                </a:moveTo>
                <a:lnTo>
                  <a:pt x="0" y="0"/>
                </a:lnTo>
                <a:lnTo>
                  <a:pt x="0" y="5517295"/>
                </a:lnTo>
                <a:lnTo>
                  <a:pt x="3901187" y="5517295"/>
                </a:lnTo>
                <a:lnTo>
                  <a:pt x="39011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804216" y="6106589"/>
            <a:ext cx="3928645" cy="5556127"/>
          </a:xfrm>
          <a:custGeom>
            <a:avLst/>
            <a:gdLst/>
            <a:ahLst/>
            <a:cxnLst/>
            <a:rect r="r" b="b" t="t" l="l"/>
            <a:pathLst>
              <a:path h="5556127" w="3928645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2634012" y="-3662712"/>
            <a:ext cx="7325424" cy="7325424"/>
          </a:xfrm>
          <a:custGeom>
            <a:avLst/>
            <a:gdLst/>
            <a:ahLst/>
            <a:cxnLst/>
            <a:rect r="r" b="b" t="t" l="l"/>
            <a:pathLst>
              <a:path h="7325424" w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3123603" y="7005288"/>
            <a:ext cx="7325424" cy="7325424"/>
          </a:xfrm>
          <a:custGeom>
            <a:avLst/>
            <a:gdLst/>
            <a:ahLst/>
            <a:cxnLst/>
            <a:rect r="r" b="b" t="t" l="l"/>
            <a:pathLst>
              <a:path h="7325424" w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413300" y="2471144"/>
            <a:ext cx="12866041" cy="68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>
                <a:solidFill>
                  <a:srgbClr val="227C9D"/>
                </a:solidFill>
                <a:latin typeface="Kollektif Bold"/>
              </a:rPr>
              <a:t>AIMS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413300" y="3447996"/>
            <a:ext cx="14373015" cy="2371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48121" indent="-424061" lvl="1">
              <a:lnSpc>
                <a:spcPts val="4713"/>
              </a:lnSpc>
              <a:buFont typeface="Arial"/>
              <a:buChar char="•"/>
            </a:pPr>
            <a:r>
              <a:rPr lang="en-US" sz="3928">
                <a:solidFill>
                  <a:srgbClr val="545454"/>
                </a:solidFill>
                <a:latin typeface="DM Sans"/>
              </a:rPr>
              <a:t>Understand the regulatory challenges for the gig economy</a:t>
            </a:r>
          </a:p>
          <a:p>
            <a:pPr algn="just" marL="848121" indent="-424061" lvl="1">
              <a:lnSpc>
                <a:spcPts val="4713"/>
              </a:lnSpc>
              <a:buFont typeface="Arial"/>
              <a:buChar char="•"/>
            </a:pPr>
            <a:r>
              <a:rPr lang="en-US" sz="3928">
                <a:solidFill>
                  <a:srgbClr val="545454"/>
                </a:solidFill>
                <a:latin typeface="DM Sans"/>
              </a:rPr>
              <a:t>Review potential regulatory options for the gig economy</a:t>
            </a:r>
          </a:p>
          <a:p>
            <a:pPr algn="just" marL="848121" indent="-424061" lvl="1">
              <a:lnSpc>
                <a:spcPts val="4713"/>
              </a:lnSpc>
              <a:buFont typeface="Arial"/>
              <a:buChar char="•"/>
            </a:pPr>
            <a:r>
              <a:rPr lang="en-US" sz="3928">
                <a:solidFill>
                  <a:srgbClr val="545454"/>
                </a:solidFill>
                <a:latin typeface="DM Sans"/>
              </a:rPr>
              <a:t>Recent efforts to integrate workers in the gig economy into collective bargaining systems in Europe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5400000">
            <a:off x="13578759" y="-1370029"/>
            <a:ext cx="3901187" cy="5517295"/>
          </a:xfrm>
          <a:custGeom>
            <a:avLst/>
            <a:gdLst/>
            <a:ahLst/>
            <a:cxnLst/>
            <a:rect r="r" b="b" t="t" l="l"/>
            <a:pathLst>
              <a:path h="5517295" w="3901187">
                <a:moveTo>
                  <a:pt x="3901187" y="0"/>
                </a:moveTo>
                <a:lnTo>
                  <a:pt x="0" y="0"/>
                </a:lnTo>
                <a:lnTo>
                  <a:pt x="0" y="5517295"/>
                </a:lnTo>
                <a:lnTo>
                  <a:pt x="3901187" y="5517295"/>
                </a:lnTo>
                <a:lnTo>
                  <a:pt x="39011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804216" y="6106589"/>
            <a:ext cx="3928645" cy="5556127"/>
          </a:xfrm>
          <a:custGeom>
            <a:avLst/>
            <a:gdLst/>
            <a:ahLst/>
            <a:cxnLst/>
            <a:rect r="r" b="b" t="t" l="l"/>
            <a:pathLst>
              <a:path h="5556127" w="3928645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2634012" y="-3662712"/>
            <a:ext cx="7325424" cy="7325424"/>
          </a:xfrm>
          <a:custGeom>
            <a:avLst/>
            <a:gdLst/>
            <a:ahLst/>
            <a:cxnLst/>
            <a:rect r="r" b="b" t="t" l="l"/>
            <a:pathLst>
              <a:path h="7325424" w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3123603" y="7005288"/>
            <a:ext cx="7325424" cy="7325424"/>
          </a:xfrm>
          <a:custGeom>
            <a:avLst/>
            <a:gdLst/>
            <a:ahLst/>
            <a:cxnLst/>
            <a:rect r="r" b="b" t="t" l="l"/>
            <a:pathLst>
              <a:path h="7325424" w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137308" y="2315486"/>
            <a:ext cx="12866041" cy="68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>
                <a:solidFill>
                  <a:srgbClr val="227C9D"/>
                </a:solidFill>
                <a:latin typeface="Kollektif Bold"/>
              </a:rPr>
              <a:t>QUESTION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886285" y="3452463"/>
            <a:ext cx="14373015" cy="1781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13"/>
              </a:lnSpc>
            </a:pPr>
            <a:r>
              <a:rPr lang="en-US" sz="3928">
                <a:solidFill>
                  <a:srgbClr val="545454"/>
                </a:solidFill>
                <a:latin typeface="DM Sans"/>
              </a:rPr>
              <a:t>Can collective bargaining reduce the imbalance of power in the contractual relationships between workers and platforms in the gig economy?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3578759" y="6125315"/>
            <a:ext cx="3901187" cy="5517295"/>
          </a:xfrm>
          <a:custGeom>
            <a:avLst/>
            <a:gdLst/>
            <a:ahLst/>
            <a:cxnLst/>
            <a:rect r="r" b="b" t="t" l="l"/>
            <a:pathLst>
              <a:path h="5517295" w="3901187">
                <a:moveTo>
                  <a:pt x="0" y="0"/>
                </a:moveTo>
                <a:lnTo>
                  <a:pt x="3901187" y="0"/>
                </a:lnTo>
                <a:lnTo>
                  <a:pt x="3901187" y="5517295"/>
                </a:lnTo>
                <a:lnTo>
                  <a:pt x="0" y="5517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77434" y="2210314"/>
            <a:ext cx="6046286" cy="1027869"/>
          </a:xfrm>
          <a:custGeom>
            <a:avLst/>
            <a:gdLst/>
            <a:ahLst/>
            <a:cxnLst/>
            <a:rect r="r" b="b" t="t" l="l"/>
            <a:pathLst>
              <a:path h="1027869" w="6046286">
                <a:moveTo>
                  <a:pt x="0" y="0"/>
                </a:moveTo>
                <a:lnTo>
                  <a:pt x="6046287" y="0"/>
                </a:lnTo>
                <a:lnTo>
                  <a:pt x="6046287" y="1027868"/>
                </a:lnTo>
                <a:lnTo>
                  <a:pt x="0" y="10278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977434" y="3600132"/>
            <a:ext cx="6046286" cy="1027869"/>
          </a:xfrm>
          <a:custGeom>
            <a:avLst/>
            <a:gdLst/>
            <a:ahLst/>
            <a:cxnLst/>
            <a:rect r="r" b="b" t="t" l="l"/>
            <a:pathLst>
              <a:path h="1027869" w="6046286">
                <a:moveTo>
                  <a:pt x="0" y="0"/>
                </a:moveTo>
                <a:lnTo>
                  <a:pt x="6046287" y="0"/>
                </a:lnTo>
                <a:lnTo>
                  <a:pt x="6046287" y="1027869"/>
                </a:lnTo>
                <a:lnTo>
                  <a:pt x="0" y="1027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977434" y="4851688"/>
            <a:ext cx="6046286" cy="1027869"/>
          </a:xfrm>
          <a:custGeom>
            <a:avLst/>
            <a:gdLst/>
            <a:ahLst/>
            <a:cxnLst/>
            <a:rect r="r" b="b" t="t" l="l"/>
            <a:pathLst>
              <a:path h="1027869" w="6046286">
                <a:moveTo>
                  <a:pt x="0" y="0"/>
                </a:moveTo>
                <a:lnTo>
                  <a:pt x="6046287" y="0"/>
                </a:lnTo>
                <a:lnTo>
                  <a:pt x="6046287" y="1027869"/>
                </a:lnTo>
                <a:lnTo>
                  <a:pt x="0" y="1027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321004" y="2514380"/>
            <a:ext cx="5702716" cy="467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400">
                <a:solidFill>
                  <a:srgbClr val="FFFFFF"/>
                </a:solidFill>
                <a:latin typeface="Kollektif Bold"/>
              </a:rPr>
              <a:t>CURRENT CHALLENGES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321004" y="3904932"/>
            <a:ext cx="5702716" cy="467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400">
                <a:solidFill>
                  <a:srgbClr val="FFFFFF"/>
                </a:solidFill>
                <a:latin typeface="Kollektif Bold"/>
              </a:rPr>
              <a:t>BARGAINING INITIATIVES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58919" y="5201605"/>
            <a:ext cx="6267446" cy="467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400">
                <a:solidFill>
                  <a:srgbClr val="FFFFFF"/>
                </a:solidFill>
                <a:latin typeface="Kollektif Bold"/>
              </a:rPr>
              <a:t>COLLECTIVE AGREEMENTS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479955" y="2229364"/>
            <a:ext cx="7779345" cy="897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</a:pPr>
            <a:r>
              <a:rPr lang="en-US" sz="3200">
                <a:solidFill>
                  <a:srgbClr val="545454"/>
                </a:solidFill>
                <a:latin typeface="DM Sans"/>
              </a:rPr>
              <a:t>Precarity, scope of regulation, workers' voice in individualized working conditions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479955" y="3674644"/>
            <a:ext cx="7670850" cy="897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</a:pPr>
            <a:r>
              <a:rPr lang="en-US" sz="3200">
                <a:solidFill>
                  <a:srgbClr val="545454"/>
                </a:solidFill>
                <a:latin typeface="DM Sans"/>
              </a:rPr>
              <a:t>Review of bargaining initiatives across the EC, initiatives on workers' voice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479955" y="5115465"/>
            <a:ext cx="6854834" cy="897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</a:pPr>
            <a:r>
              <a:rPr lang="en-US" sz="3200">
                <a:solidFill>
                  <a:srgbClr val="545454"/>
                </a:solidFill>
                <a:latin typeface="DM Sans"/>
              </a:rPr>
              <a:t>Analysis of the content of existing agreements 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5400000">
            <a:off x="804216" y="6106589"/>
            <a:ext cx="3928645" cy="5556127"/>
          </a:xfrm>
          <a:custGeom>
            <a:avLst/>
            <a:gdLst/>
            <a:ahLst/>
            <a:cxnLst/>
            <a:rect r="r" b="b" t="t" l="l"/>
            <a:pathLst>
              <a:path h="5556127" w="3928645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311739" y="1159487"/>
            <a:ext cx="12866041" cy="68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>
                <a:solidFill>
                  <a:srgbClr val="227C9D"/>
                </a:solidFill>
                <a:latin typeface="Kollektif Bold"/>
              </a:rPr>
              <a:t>OUTLINE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2977434" y="6239415"/>
            <a:ext cx="6046286" cy="1027869"/>
          </a:xfrm>
          <a:custGeom>
            <a:avLst/>
            <a:gdLst/>
            <a:ahLst/>
            <a:cxnLst/>
            <a:rect r="r" b="b" t="t" l="l"/>
            <a:pathLst>
              <a:path h="1027869" w="6046286">
                <a:moveTo>
                  <a:pt x="0" y="0"/>
                </a:moveTo>
                <a:lnTo>
                  <a:pt x="6046287" y="0"/>
                </a:lnTo>
                <a:lnTo>
                  <a:pt x="6046287" y="1027868"/>
                </a:lnTo>
                <a:lnTo>
                  <a:pt x="0" y="10278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149219" y="6543481"/>
            <a:ext cx="5702716" cy="467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400">
                <a:solidFill>
                  <a:srgbClr val="FFFFFF"/>
                </a:solidFill>
                <a:latin typeface="Kollektif Bold"/>
              </a:rPr>
              <a:t>DISCUSSION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479955" y="6480907"/>
            <a:ext cx="7362679" cy="1336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</a:pPr>
            <a:r>
              <a:rPr lang="en-US" sz="3200">
                <a:solidFill>
                  <a:srgbClr val="545454"/>
                </a:solidFill>
                <a:latin typeface="DM Sans"/>
              </a:rPr>
              <a:t>Institutional resources: legislation, collective bargaining vs. other regulatory efforts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813741" y="5544614"/>
            <a:ext cx="3928645" cy="5556127"/>
          </a:xfrm>
          <a:custGeom>
            <a:avLst/>
            <a:gdLst/>
            <a:ahLst/>
            <a:cxnLst/>
            <a:rect r="r" b="b" t="t" l="l"/>
            <a:pathLst>
              <a:path h="5556127" w="3928645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421970"/>
            <a:ext cx="5126145" cy="2130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44"/>
              </a:lnSpc>
            </a:pPr>
            <a:r>
              <a:rPr lang="en-US" sz="5600">
                <a:solidFill>
                  <a:srgbClr val="FE6D73"/>
                </a:solidFill>
                <a:latin typeface="Kollektif Bold"/>
              </a:rPr>
              <a:t>CONCEPTS AND CHALLENGES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154845" y="1260045"/>
            <a:ext cx="5448841" cy="3543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2"/>
              </a:lnSpc>
            </a:pPr>
            <a:r>
              <a:rPr lang="en-US" sz="3566">
                <a:solidFill>
                  <a:srgbClr val="227C9D"/>
                </a:solidFill>
                <a:latin typeface="DM Sans Bold"/>
              </a:rPr>
              <a:t>Precarity</a:t>
            </a:r>
          </a:p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545454"/>
                </a:solidFill>
                <a:latin typeface="DM Sans"/>
              </a:rPr>
              <a:t>working time</a:t>
            </a:r>
          </a:p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545454"/>
                </a:solidFill>
                <a:latin typeface="DM Sans"/>
              </a:rPr>
              <a:t>pay</a:t>
            </a:r>
          </a:p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545454"/>
                </a:solidFill>
                <a:latin typeface="DM Sans"/>
              </a:rPr>
              <a:t>job stability</a:t>
            </a:r>
          </a:p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545454"/>
                </a:solidFill>
                <a:latin typeface="DM Sans"/>
              </a:rPr>
              <a:t>promotion/training opportunities</a:t>
            </a:r>
          </a:p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545454"/>
                </a:solidFill>
                <a:latin typeface="DM Sans"/>
              </a:rPr>
              <a:t>right to organize/interest representation</a:t>
            </a:r>
          </a:p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545454"/>
                </a:solidFill>
                <a:latin typeface="DM Sans"/>
              </a:rPr>
              <a:t>occupational health and safety</a:t>
            </a:r>
          </a:p>
        </p:txBody>
      </p:sp>
      <p:sp>
        <p:nvSpPr>
          <p:cNvPr name="Freeform 5" id="5"/>
          <p:cNvSpPr/>
          <p:nvPr/>
        </p:nvSpPr>
        <p:spPr>
          <a:xfrm flipH="true" flipV="false" rot="0">
            <a:off x="13123603" y="7005288"/>
            <a:ext cx="7325424" cy="7325424"/>
          </a:xfrm>
          <a:custGeom>
            <a:avLst/>
            <a:gdLst/>
            <a:ahLst/>
            <a:cxnLst/>
            <a:rect r="r" b="b" t="t" l="l"/>
            <a:pathLst>
              <a:path h="7325424" w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203761" y="1260045"/>
            <a:ext cx="5448841" cy="3962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2"/>
              </a:lnSpc>
            </a:pPr>
            <a:r>
              <a:rPr lang="en-US" sz="3566">
                <a:solidFill>
                  <a:srgbClr val="227C9D"/>
                </a:solidFill>
                <a:latin typeface="DM Sans Bold"/>
              </a:rPr>
              <a:t>Regulatory efforts</a:t>
            </a:r>
          </a:p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545454"/>
                </a:solidFill>
                <a:latin typeface="DM Sans"/>
              </a:rPr>
              <a:t>employment contracts embedded in varying </a:t>
            </a:r>
            <a:r>
              <a:rPr lang="en-US" sz="2400">
                <a:solidFill>
                  <a:srgbClr val="545454"/>
                </a:solidFill>
                <a:latin typeface="DM Sans"/>
              </a:rPr>
              <a:t>national legislation</a:t>
            </a:r>
          </a:p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545454"/>
                </a:solidFill>
                <a:latin typeface="DM Sans"/>
              </a:rPr>
              <a:t>entrepreneurship vs. employment status</a:t>
            </a:r>
          </a:p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545454"/>
                </a:solidFill>
                <a:latin typeface="DM Sans"/>
              </a:rPr>
              <a:t>most gig workers beyond the protection of EC Directives and P2B regulations</a:t>
            </a:r>
          </a:p>
          <a:p>
            <a:pPr>
              <a:lnSpc>
                <a:spcPts val="335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6154845" y="5377410"/>
            <a:ext cx="6769162" cy="4591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2"/>
              </a:lnSpc>
            </a:pPr>
            <a:r>
              <a:rPr lang="en-US" sz="3566">
                <a:solidFill>
                  <a:srgbClr val="227C9D"/>
                </a:solidFill>
                <a:latin typeface="DM Sans Bold"/>
              </a:rPr>
              <a:t>Representation - workers' voice</a:t>
            </a:r>
          </a:p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545454"/>
                </a:solidFill>
                <a:latin typeface="DM Sans"/>
              </a:rPr>
              <a:t>models of power</a:t>
            </a:r>
          </a:p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545454"/>
                </a:solidFill>
                <a:latin typeface="DM Sans"/>
              </a:rPr>
              <a:t>building collective voice in individualized working conditions</a:t>
            </a:r>
          </a:p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545454"/>
                </a:solidFill>
                <a:latin typeface="DM Sans"/>
              </a:rPr>
              <a:t>challenge of </a:t>
            </a:r>
            <a:r>
              <a:rPr lang="en-US" sz="2400">
                <a:solidFill>
                  <a:srgbClr val="545454"/>
                </a:solidFill>
                <a:latin typeface="DM Sans"/>
              </a:rPr>
              <a:t>delivery as a secondary job</a:t>
            </a:r>
          </a:p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545454"/>
                </a:solidFill>
                <a:latin typeface="DM Sans"/>
              </a:rPr>
              <a:t>drives obtain their social rights elsewhere</a:t>
            </a:r>
          </a:p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545454"/>
                </a:solidFill>
                <a:latin typeface="DM Sans"/>
              </a:rPr>
              <a:t>lack of pressure from the workers themselves to represent their interests</a:t>
            </a:r>
          </a:p>
          <a:p>
            <a:pPr>
              <a:lnSpc>
                <a:spcPts val="3359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813741" y="5544614"/>
            <a:ext cx="3928645" cy="5556127"/>
          </a:xfrm>
          <a:custGeom>
            <a:avLst/>
            <a:gdLst/>
            <a:ahLst/>
            <a:cxnLst/>
            <a:rect r="r" b="b" t="t" l="l"/>
            <a:pathLst>
              <a:path h="5556127" w="3928645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421970"/>
            <a:ext cx="5126145" cy="739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44"/>
              </a:lnSpc>
            </a:pPr>
            <a:r>
              <a:rPr lang="en-US" sz="5600">
                <a:solidFill>
                  <a:srgbClr val="FE6D73"/>
                </a:solidFill>
                <a:latin typeface="Kollektif Bold"/>
              </a:rPr>
              <a:t>EXAMPLES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154845" y="1260045"/>
            <a:ext cx="5448841" cy="2230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2"/>
              </a:lnSpc>
            </a:pPr>
            <a:r>
              <a:rPr lang="en-US" sz="3566">
                <a:solidFill>
                  <a:srgbClr val="227C9D"/>
                </a:solidFill>
                <a:latin typeface="DM Sans Bold"/>
              </a:rPr>
              <a:t>Italy, Denmark</a:t>
            </a:r>
          </a:p>
          <a:p>
            <a:pPr marL="661979" indent="-330989" lvl="1">
              <a:lnSpc>
                <a:spcPts val="4292"/>
              </a:lnSpc>
              <a:buFont typeface="Arial"/>
              <a:buChar char="•"/>
            </a:pPr>
            <a:r>
              <a:rPr lang="en-US" sz="3066">
                <a:solidFill>
                  <a:srgbClr val="545454"/>
                </a:solidFill>
                <a:latin typeface="DM Sans"/>
              </a:rPr>
              <a:t>Specific processes and outcomes in collective bargaining</a:t>
            </a:r>
          </a:p>
        </p:txBody>
      </p:sp>
      <p:sp>
        <p:nvSpPr>
          <p:cNvPr name="Freeform 5" id="5"/>
          <p:cNvSpPr/>
          <p:nvPr/>
        </p:nvSpPr>
        <p:spPr>
          <a:xfrm flipH="true" flipV="false" rot="0">
            <a:off x="13123603" y="7005288"/>
            <a:ext cx="7325424" cy="7325424"/>
          </a:xfrm>
          <a:custGeom>
            <a:avLst/>
            <a:gdLst/>
            <a:ahLst/>
            <a:cxnLst/>
            <a:rect r="r" b="b" t="t" l="l"/>
            <a:pathLst>
              <a:path h="7325424" w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996826" y="4255082"/>
            <a:ext cx="5448841" cy="1687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2"/>
              </a:lnSpc>
            </a:pPr>
            <a:r>
              <a:rPr lang="en-US" sz="3566">
                <a:solidFill>
                  <a:srgbClr val="227C9D"/>
                </a:solidFill>
                <a:latin typeface="DM Sans Bold"/>
              </a:rPr>
              <a:t>Germany</a:t>
            </a:r>
          </a:p>
          <a:p>
            <a:pPr marL="661979" indent="-330989" lvl="1">
              <a:lnSpc>
                <a:spcPts val="4292"/>
              </a:lnSpc>
              <a:buFont typeface="Arial"/>
              <a:buChar char="•"/>
            </a:pPr>
            <a:r>
              <a:rPr lang="en-US" sz="3066">
                <a:solidFill>
                  <a:srgbClr val="545454"/>
                </a:solidFill>
                <a:latin typeface="DM Sans"/>
              </a:rPr>
              <a:t>Specific role of works councils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461336" y="1260045"/>
            <a:ext cx="5448841" cy="277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2"/>
              </a:lnSpc>
            </a:pPr>
            <a:r>
              <a:rPr lang="en-US" sz="3566">
                <a:solidFill>
                  <a:srgbClr val="227C9D"/>
                </a:solidFill>
                <a:latin typeface="DM Sans Bold"/>
              </a:rPr>
              <a:t>Spain, France</a:t>
            </a:r>
          </a:p>
          <a:p>
            <a:pPr marL="661979" indent="-330989" lvl="1">
              <a:lnSpc>
                <a:spcPts val="4292"/>
              </a:lnSpc>
              <a:buFont typeface="Arial"/>
              <a:buChar char="•"/>
            </a:pPr>
            <a:r>
              <a:rPr lang="en-US" sz="3066">
                <a:solidFill>
                  <a:srgbClr val="545454"/>
                </a:solidFill>
                <a:latin typeface="DM Sans"/>
              </a:rPr>
              <a:t>Specific legislation shaping the labour market status of food delivery workers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154845" y="6456105"/>
            <a:ext cx="5448841" cy="2230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2"/>
              </a:lnSpc>
            </a:pPr>
            <a:r>
              <a:rPr lang="en-US" sz="3566">
                <a:solidFill>
                  <a:srgbClr val="227C9D"/>
                </a:solidFill>
                <a:latin typeface="DM Sans Bold"/>
              </a:rPr>
              <a:t>Belgium, Netherlands</a:t>
            </a:r>
          </a:p>
          <a:p>
            <a:pPr marL="661979" indent="-330989" lvl="1">
              <a:lnSpc>
                <a:spcPts val="4292"/>
              </a:lnSpc>
              <a:buFont typeface="Arial"/>
              <a:buChar char="•"/>
            </a:pPr>
            <a:r>
              <a:rPr lang="en-US" sz="3066">
                <a:solidFill>
                  <a:srgbClr val="545454"/>
                </a:solidFill>
                <a:latin typeface="DM Sans"/>
              </a:rPr>
              <a:t>General data protection rules apply to platform workers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203761" y="4826582"/>
            <a:ext cx="5448841" cy="277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2"/>
              </a:lnSpc>
            </a:pPr>
            <a:r>
              <a:rPr lang="en-US" sz="3566">
                <a:solidFill>
                  <a:srgbClr val="227C9D"/>
                </a:solidFill>
                <a:latin typeface="DM Sans Bold"/>
              </a:rPr>
              <a:t>Switzerland</a:t>
            </a:r>
          </a:p>
          <a:p>
            <a:pPr marL="661979" indent="-330989" lvl="1">
              <a:lnSpc>
                <a:spcPts val="4292"/>
              </a:lnSpc>
              <a:buFont typeface="Arial"/>
              <a:buChar char="•"/>
            </a:pPr>
            <a:r>
              <a:rPr lang="en-US" sz="3066">
                <a:solidFill>
                  <a:srgbClr val="545454"/>
                </a:solidFill>
                <a:latin typeface="DM Sans"/>
              </a:rPr>
              <a:t>Formation of workers' voice in a food-delivery platform (Cianferoni et al. 2022)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996826" y="9457975"/>
            <a:ext cx="5448841" cy="373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32"/>
              </a:lnSpc>
            </a:pPr>
            <a:r>
              <a:rPr lang="en-US" sz="2166">
                <a:solidFill>
                  <a:srgbClr val="545454"/>
                </a:solidFill>
                <a:latin typeface="DM Sans"/>
              </a:rPr>
              <a:t> Source: Lammanis and Kahancová (2024)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56655" y="1272542"/>
            <a:ext cx="11681995" cy="1435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sz="5600">
                <a:solidFill>
                  <a:srgbClr val="227C9D"/>
                </a:solidFill>
                <a:latin typeface="Kollektif Bold"/>
              </a:rPr>
              <a:t>ANALYSIS OF COLLECTIVE AGREEMENTS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6805571" y="8463234"/>
            <a:ext cx="4676857" cy="795066"/>
          </a:xfrm>
          <a:custGeom>
            <a:avLst/>
            <a:gdLst/>
            <a:ahLst/>
            <a:cxnLst/>
            <a:rect r="r" b="b" t="t" l="l"/>
            <a:pathLst>
              <a:path h="795066" w="4676857">
                <a:moveTo>
                  <a:pt x="0" y="0"/>
                </a:moveTo>
                <a:lnTo>
                  <a:pt x="4676858" y="0"/>
                </a:lnTo>
                <a:lnTo>
                  <a:pt x="4676858" y="795066"/>
                </a:lnTo>
                <a:lnTo>
                  <a:pt x="0" y="795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16931" y="8463234"/>
            <a:ext cx="4676857" cy="795066"/>
          </a:xfrm>
          <a:custGeom>
            <a:avLst/>
            <a:gdLst/>
            <a:ahLst/>
            <a:cxnLst/>
            <a:rect r="r" b="b" t="t" l="l"/>
            <a:pathLst>
              <a:path h="795066" w="4676857">
                <a:moveTo>
                  <a:pt x="0" y="0"/>
                </a:moveTo>
                <a:lnTo>
                  <a:pt x="4676857" y="0"/>
                </a:lnTo>
                <a:lnTo>
                  <a:pt x="4676857" y="795066"/>
                </a:lnTo>
                <a:lnTo>
                  <a:pt x="0" y="795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742603" y="7386288"/>
            <a:ext cx="7325424" cy="7325424"/>
          </a:xfrm>
          <a:custGeom>
            <a:avLst/>
            <a:gdLst/>
            <a:ahLst/>
            <a:cxnLst/>
            <a:rect r="r" b="b" t="t" l="l"/>
            <a:pathLst>
              <a:path h="7325424" w="7325424">
                <a:moveTo>
                  <a:pt x="0" y="0"/>
                </a:moveTo>
                <a:lnTo>
                  <a:pt x="7325424" y="0"/>
                </a:lnTo>
                <a:lnTo>
                  <a:pt x="7325424" y="7325424"/>
                </a:lnTo>
                <a:lnTo>
                  <a:pt x="0" y="73254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590447" y="8463234"/>
            <a:ext cx="4676857" cy="795066"/>
          </a:xfrm>
          <a:custGeom>
            <a:avLst/>
            <a:gdLst/>
            <a:ahLst/>
            <a:cxnLst/>
            <a:rect r="r" b="b" t="t" l="l"/>
            <a:pathLst>
              <a:path h="795066" w="4676857">
                <a:moveTo>
                  <a:pt x="0" y="0"/>
                </a:moveTo>
                <a:lnTo>
                  <a:pt x="4676858" y="0"/>
                </a:lnTo>
                <a:lnTo>
                  <a:pt x="4676858" y="795066"/>
                </a:lnTo>
                <a:lnTo>
                  <a:pt x="0" y="7950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488045" y="8679792"/>
            <a:ext cx="5311909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FFFFFF"/>
                </a:solidFill>
                <a:latin typeface="Kollektif Bold"/>
              </a:rPr>
              <a:t>TIME PERIOD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99405" y="8679792"/>
            <a:ext cx="5311909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FFFFFF"/>
                </a:solidFill>
                <a:latin typeface="Kollektif Bold"/>
              </a:rPr>
              <a:t>NO. OF AGREEMENTS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272921" y="8510859"/>
            <a:ext cx="5311909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FFFFFF"/>
                </a:solidFill>
                <a:latin typeface="Kollektif Bold"/>
              </a:rPr>
              <a:t>FOOD DELIVERY AGREEMENTS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6627862" y="3155188"/>
            <a:ext cx="5032277" cy="5032277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840573" y="3155413"/>
            <a:ext cx="5029572" cy="5029572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2412738" y="3155188"/>
            <a:ext cx="5032277" cy="5032277"/>
          </a:xfrm>
          <a:prstGeom prst="rect">
            <a:avLst/>
          </a:prstGeom>
        </p:spPr>
      </p:pic>
      <p:sp>
        <p:nvSpPr>
          <p:cNvPr name="Freeform 13" id="13"/>
          <p:cNvSpPr/>
          <p:nvPr/>
        </p:nvSpPr>
        <p:spPr>
          <a:xfrm flipH="true" flipV="false" rot="0">
            <a:off x="-2634012" y="-4424712"/>
            <a:ext cx="7325424" cy="7325424"/>
          </a:xfrm>
          <a:custGeom>
            <a:avLst/>
            <a:gdLst/>
            <a:ahLst/>
            <a:cxnLst/>
            <a:rect r="r" b="b" t="t" l="l"/>
            <a:pathLst>
              <a:path h="7325424" w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885039" y="5182969"/>
            <a:ext cx="923679" cy="9027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492"/>
              </a:lnSpc>
            </a:pPr>
            <a:r>
              <a:rPr lang="en-US" sz="5351">
                <a:solidFill>
                  <a:srgbClr val="227C9D"/>
                </a:solidFill>
                <a:latin typeface="DM Sans Bold"/>
              </a:rPr>
              <a:t>30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508516" y="5221069"/>
            <a:ext cx="1266076" cy="11531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92"/>
              </a:lnSpc>
            </a:pPr>
            <a:r>
              <a:rPr lang="en-US" sz="3351">
                <a:solidFill>
                  <a:srgbClr val="227C9D"/>
                </a:solidFill>
                <a:latin typeface="DM Sans Bold"/>
              </a:rPr>
              <a:t>2016-2022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589046" y="5299010"/>
            <a:ext cx="899207" cy="7867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512"/>
              </a:lnSpc>
            </a:pPr>
            <a:r>
              <a:rPr lang="en-US" sz="4651">
                <a:solidFill>
                  <a:srgbClr val="227C9D"/>
                </a:solidFill>
                <a:latin typeface="DM Sans Bold"/>
              </a:rPr>
              <a:t>22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813741" y="5544614"/>
            <a:ext cx="3928645" cy="5556127"/>
          </a:xfrm>
          <a:custGeom>
            <a:avLst/>
            <a:gdLst/>
            <a:ahLst/>
            <a:cxnLst/>
            <a:rect r="r" b="b" t="t" l="l"/>
            <a:pathLst>
              <a:path h="5556127" w="3928645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421970"/>
            <a:ext cx="5126145" cy="1435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44"/>
              </a:lnSpc>
            </a:pPr>
            <a:r>
              <a:rPr lang="en-US" sz="5600">
                <a:solidFill>
                  <a:srgbClr val="FE6D73"/>
                </a:solidFill>
                <a:latin typeface="Kollektif Bold"/>
              </a:rPr>
              <a:t>COLLECTIVE AGREEMENTS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154845" y="1260045"/>
            <a:ext cx="5448841" cy="8139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2"/>
              </a:lnSpc>
            </a:pPr>
          </a:p>
          <a:p>
            <a:pPr marL="769926" indent="-384963" lvl="1">
              <a:lnSpc>
                <a:spcPts val="4992"/>
              </a:lnSpc>
              <a:buFont typeface="Arial"/>
              <a:buChar char="•"/>
            </a:pPr>
            <a:r>
              <a:rPr lang="en-US" sz="3566">
                <a:solidFill>
                  <a:srgbClr val="545454"/>
                </a:solidFill>
                <a:latin typeface="DM Sans"/>
              </a:rPr>
              <a:t>many agreements as a 'first step' - opportunities for gradual improvement (e.g. Montegrappa and Tadan agreements in IT</a:t>
            </a:r>
          </a:p>
          <a:p>
            <a:pPr marL="769926" indent="-384963" lvl="1">
              <a:lnSpc>
                <a:spcPts val="4992"/>
              </a:lnSpc>
              <a:buFont typeface="Arial"/>
              <a:buChar char="•"/>
            </a:pPr>
            <a:r>
              <a:rPr lang="en-US" sz="3566">
                <a:solidFill>
                  <a:srgbClr val="545454"/>
                </a:solidFill>
                <a:latin typeface="DM Sans"/>
              </a:rPr>
              <a:t>opening doors for future sectoral agreements (Takeaway Express ES)</a:t>
            </a:r>
          </a:p>
        </p:txBody>
      </p:sp>
      <p:sp>
        <p:nvSpPr>
          <p:cNvPr name="Freeform 5" id="5"/>
          <p:cNvSpPr/>
          <p:nvPr/>
        </p:nvSpPr>
        <p:spPr>
          <a:xfrm flipH="true" flipV="false" rot="0">
            <a:off x="13123603" y="7005288"/>
            <a:ext cx="7325424" cy="7325424"/>
          </a:xfrm>
          <a:custGeom>
            <a:avLst/>
            <a:gdLst/>
            <a:ahLst/>
            <a:cxnLst/>
            <a:rect r="r" b="b" t="t" l="l"/>
            <a:pathLst>
              <a:path h="7325424" w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005671" y="1250520"/>
            <a:ext cx="5253629" cy="4222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13"/>
              </a:lnSpc>
            </a:pPr>
          </a:p>
          <a:p>
            <a:pPr marL="742342" indent="-371171" lvl="1">
              <a:lnSpc>
                <a:spcPts val="4813"/>
              </a:lnSpc>
              <a:buFont typeface="Arial"/>
              <a:buChar char="•"/>
            </a:pPr>
            <a:r>
              <a:rPr lang="en-US" sz="3438">
                <a:solidFill>
                  <a:srgbClr val="545454"/>
                </a:solidFill>
                <a:latin typeface="DM Sans"/>
              </a:rPr>
              <a:t>gradual approach: trade-offs in derogations (not always welcome by unions)</a:t>
            </a:r>
          </a:p>
          <a:p>
            <a:pPr>
              <a:lnSpc>
                <a:spcPts val="4813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813741" y="5544614"/>
            <a:ext cx="3928645" cy="5556127"/>
          </a:xfrm>
          <a:custGeom>
            <a:avLst/>
            <a:gdLst/>
            <a:ahLst/>
            <a:cxnLst/>
            <a:rect r="r" b="b" t="t" l="l"/>
            <a:pathLst>
              <a:path h="5556127" w="3928645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421970"/>
            <a:ext cx="5126145" cy="1435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44"/>
              </a:lnSpc>
            </a:pPr>
            <a:r>
              <a:rPr lang="en-US" sz="5600">
                <a:solidFill>
                  <a:srgbClr val="FE6D73"/>
                </a:solidFill>
                <a:latin typeface="Kollektif Bold"/>
              </a:rPr>
              <a:t>COLLECTIVE AGREEMENTS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154845" y="752217"/>
            <a:ext cx="12133155" cy="8767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2"/>
              </a:lnSpc>
            </a:pPr>
          </a:p>
          <a:p>
            <a:pPr marL="769926" indent="-384963" lvl="1">
              <a:lnSpc>
                <a:spcPts val="4992"/>
              </a:lnSpc>
              <a:buFont typeface="Arial"/>
              <a:buChar char="•"/>
            </a:pPr>
            <a:r>
              <a:rPr lang="en-US" sz="3566">
                <a:solidFill>
                  <a:srgbClr val="545454"/>
                </a:solidFill>
                <a:latin typeface="DM Sans"/>
              </a:rPr>
              <a:t>Working time</a:t>
            </a:r>
          </a:p>
          <a:p>
            <a:pPr marL="769926" indent="-384963" lvl="1">
              <a:lnSpc>
                <a:spcPts val="4992"/>
              </a:lnSpc>
              <a:buFont typeface="Arial"/>
              <a:buChar char="•"/>
            </a:pPr>
            <a:r>
              <a:rPr lang="en-US" sz="3566">
                <a:solidFill>
                  <a:srgbClr val="545454"/>
                </a:solidFill>
                <a:latin typeface="DM Sans"/>
              </a:rPr>
              <a:t>Pay (globally the largest challenge in gig work, in Europe also conflicts over employment status, union representation, working conditions</a:t>
            </a:r>
          </a:p>
          <a:p>
            <a:pPr marL="769926" indent="-384963" lvl="1">
              <a:lnSpc>
                <a:spcPts val="4992"/>
              </a:lnSpc>
              <a:buFont typeface="Arial"/>
              <a:buChar char="•"/>
            </a:pPr>
            <a:r>
              <a:rPr lang="en-US" sz="3566">
                <a:solidFill>
                  <a:srgbClr val="545454"/>
                </a:solidFill>
                <a:latin typeface="DM Sans"/>
              </a:rPr>
              <a:t>Paid leave</a:t>
            </a:r>
          </a:p>
          <a:p>
            <a:pPr marL="769926" indent="-384963" lvl="1">
              <a:lnSpc>
                <a:spcPts val="4992"/>
              </a:lnSpc>
              <a:buFont typeface="Arial"/>
              <a:buChar char="•"/>
            </a:pPr>
            <a:r>
              <a:rPr lang="en-US" sz="3566">
                <a:solidFill>
                  <a:srgbClr val="545454"/>
                </a:solidFill>
                <a:latin typeface="DM Sans"/>
              </a:rPr>
              <a:t>Sick leave</a:t>
            </a:r>
          </a:p>
          <a:p>
            <a:pPr marL="769926" indent="-384963" lvl="1">
              <a:lnSpc>
                <a:spcPts val="4992"/>
              </a:lnSpc>
              <a:buFont typeface="Arial"/>
              <a:buChar char="•"/>
            </a:pPr>
            <a:r>
              <a:rPr lang="en-US" sz="3566">
                <a:solidFill>
                  <a:srgbClr val="545454"/>
                </a:solidFill>
                <a:latin typeface="DM Sans"/>
              </a:rPr>
              <a:t>Health and safety</a:t>
            </a:r>
          </a:p>
          <a:p>
            <a:pPr marL="769926" indent="-384963" lvl="1">
              <a:lnSpc>
                <a:spcPts val="4992"/>
              </a:lnSpc>
              <a:buFont typeface="Arial"/>
              <a:buChar char="•"/>
            </a:pPr>
            <a:r>
              <a:rPr lang="en-US" sz="3566">
                <a:solidFill>
                  <a:srgbClr val="545454"/>
                </a:solidFill>
                <a:latin typeface="DM Sans"/>
              </a:rPr>
              <a:t>Transparency of the algorithm</a:t>
            </a:r>
          </a:p>
          <a:p>
            <a:pPr marL="769926" indent="-384963" lvl="1">
              <a:lnSpc>
                <a:spcPts val="4992"/>
              </a:lnSpc>
              <a:buFont typeface="Arial"/>
              <a:buChar char="•"/>
            </a:pPr>
            <a:r>
              <a:rPr lang="en-US" sz="3566">
                <a:solidFill>
                  <a:srgbClr val="545454"/>
                </a:solidFill>
                <a:latin typeface="DM Sans"/>
              </a:rPr>
              <a:t>Anti-discrimination clauses (e.g., prohibition of ranking systems in the Italian Tuscany Region and CGIL, CISL and UIL; avoiding shift determination based on reputational systems based on algorithms - Italian national agreement in logistics)</a:t>
            </a:r>
          </a:p>
        </p:txBody>
      </p:sp>
      <p:sp>
        <p:nvSpPr>
          <p:cNvPr name="Freeform 5" id="5"/>
          <p:cNvSpPr/>
          <p:nvPr/>
        </p:nvSpPr>
        <p:spPr>
          <a:xfrm flipH="true" flipV="false" rot="0">
            <a:off x="13123603" y="7005288"/>
            <a:ext cx="7325424" cy="7325424"/>
          </a:xfrm>
          <a:custGeom>
            <a:avLst/>
            <a:gdLst/>
            <a:ahLst/>
            <a:cxnLst/>
            <a:rect r="r" b="b" t="t" l="l"/>
            <a:pathLst>
              <a:path h="7325424" w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DAF65T9WgM0</dc:identifier>
  <dcterms:modified xsi:type="dcterms:W3CDTF">2011-08-01T06:04:30Z</dcterms:modified>
  <cp:revision>1</cp:revision>
  <dc:title>Oxford Gig Conference presentation Marta</dc:title>
</cp:coreProperties>
</file>