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2" r:id="rId5"/>
    <p:sldId id="263" r:id="rId6"/>
    <p:sldId id="261" r:id="rId7"/>
  </p:sldIdLst>
  <p:sldSz cx="18859500" cy="10287000"/>
  <p:notesSz cx="6858000" cy="9144000"/>
  <p:embeddedFontLst>
    <p:embeddedFont>
      <p:font typeface="Kollektif" panose="020B0604020202020204" charset="0"/>
      <p:regular r:id="rId8"/>
    </p:embeddedFont>
    <p:embeddedFont>
      <p:font typeface="Kollektif Bold" panose="020B0604020202020204" charset="0"/>
      <p:regular r:id="rId9"/>
    </p:embeddedFont>
    <p:embeddedFont>
      <p:font typeface="Montserrat Bold" panose="020B0604020202020204" charset="0"/>
      <p:regular r:id="rId10"/>
    </p:embeddedFont>
    <p:embeddedFont>
      <p:font typeface="Tabarra Sans" panose="020B0604020202020204" charset="0"/>
      <p:regular r:id="rId11"/>
    </p:embeddedFont>
    <p:embeddedFont>
      <p:font typeface="Tabarra Sans Bold" panose="020B0604020202020204" charset="0"/>
      <p:regular r:id="rId12"/>
    </p:embeddedFont>
    <p:embeddedFont>
      <p:font typeface="Tabarra Sans Heavy"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8" d="100"/>
          <a:sy n="48" d="100"/>
        </p:scale>
        <p:origin x="64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gajimu.com/gaji/upah-layak-1/cek-tarif-laya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9B39"/>
        </a:solidFill>
        <a:effectLst/>
      </p:bgPr>
    </p:bg>
    <p:spTree>
      <p:nvGrpSpPr>
        <p:cNvPr id="1" name=""/>
        <p:cNvGrpSpPr/>
        <p:nvPr/>
      </p:nvGrpSpPr>
      <p:grpSpPr>
        <a:xfrm>
          <a:off x="0" y="0"/>
          <a:ext cx="0" cy="0"/>
          <a:chOff x="0" y="0"/>
          <a:chExt cx="0" cy="0"/>
        </a:xfrm>
      </p:grpSpPr>
      <p:sp>
        <p:nvSpPr>
          <p:cNvPr id="2" name="AutoShape 2"/>
          <p:cNvSpPr/>
          <p:nvPr/>
        </p:nvSpPr>
        <p:spPr>
          <a:xfrm flipV="1">
            <a:off x="1314450" y="8021381"/>
            <a:ext cx="16230697" cy="0"/>
          </a:xfrm>
          <a:prstGeom prst="line">
            <a:avLst/>
          </a:prstGeom>
          <a:ln w="19050" cap="flat">
            <a:solidFill>
              <a:srgbClr val="FFFEFE"/>
            </a:solidFill>
            <a:prstDash val="solid"/>
            <a:headEnd type="none" w="sm" len="sm"/>
            <a:tailEnd type="none" w="sm" len="sm"/>
          </a:ln>
        </p:spPr>
      </p:sp>
      <p:sp>
        <p:nvSpPr>
          <p:cNvPr id="3" name="Freeform 3"/>
          <p:cNvSpPr/>
          <p:nvPr/>
        </p:nvSpPr>
        <p:spPr>
          <a:xfrm>
            <a:off x="7000875" y="-2935806"/>
            <a:ext cx="10544271" cy="10544271"/>
          </a:xfrm>
          <a:custGeom>
            <a:avLst/>
            <a:gdLst/>
            <a:ahLst/>
            <a:cxnLst/>
            <a:rect l="l" t="t" r="r" b="b"/>
            <a:pathLst>
              <a:path w="10544271" h="10544271">
                <a:moveTo>
                  <a:pt x="0" y="0"/>
                </a:moveTo>
                <a:lnTo>
                  <a:pt x="10544272" y="0"/>
                </a:lnTo>
                <a:lnTo>
                  <a:pt x="10544272" y="10544271"/>
                </a:lnTo>
                <a:lnTo>
                  <a:pt x="0" y="10544271"/>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12301523" y="8480486"/>
            <a:ext cx="5243623" cy="1361030"/>
          </a:xfrm>
          <a:custGeom>
            <a:avLst/>
            <a:gdLst/>
            <a:ahLst/>
            <a:cxnLst/>
            <a:rect l="l" t="t" r="r" b="b"/>
            <a:pathLst>
              <a:path w="5243623" h="1361030">
                <a:moveTo>
                  <a:pt x="0" y="0"/>
                </a:moveTo>
                <a:lnTo>
                  <a:pt x="5243624" y="0"/>
                </a:lnTo>
                <a:lnTo>
                  <a:pt x="5243624" y="1361030"/>
                </a:lnTo>
                <a:lnTo>
                  <a:pt x="0" y="1361030"/>
                </a:lnTo>
                <a:lnTo>
                  <a:pt x="0" y="0"/>
                </a:lnTo>
                <a:close/>
              </a:path>
            </a:pathLst>
          </a:custGeom>
          <a:blipFill>
            <a:blip r:embed="rId4"/>
            <a:stretch>
              <a:fillRect l="-12171" t="-197987" r="-15197" b="-192722"/>
            </a:stretch>
          </a:blipFill>
        </p:spPr>
      </p:sp>
      <p:sp>
        <p:nvSpPr>
          <p:cNvPr id="5" name="TextBox 5"/>
          <p:cNvSpPr txBox="1"/>
          <p:nvPr/>
        </p:nvSpPr>
        <p:spPr>
          <a:xfrm>
            <a:off x="12301523" y="8135681"/>
            <a:ext cx="2791775" cy="344805"/>
          </a:xfrm>
          <a:prstGeom prst="rect">
            <a:avLst/>
          </a:prstGeom>
        </p:spPr>
        <p:txBody>
          <a:bodyPr lIns="0" tIns="0" rIns="0" bIns="0" rtlCol="0" anchor="t">
            <a:spAutoFit/>
          </a:bodyPr>
          <a:lstStyle/>
          <a:p>
            <a:pPr marL="0" lvl="0" indent="0" algn="l">
              <a:lnSpc>
                <a:spcPts val="2520"/>
              </a:lnSpc>
              <a:spcBef>
                <a:spcPct val="0"/>
              </a:spcBef>
            </a:pPr>
            <a:r>
              <a:rPr lang="en-US" sz="1800">
                <a:solidFill>
                  <a:srgbClr val="002A60"/>
                </a:solidFill>
                <a:latin typeface="Tabarra Sans Bold"/>
              </a:rPr>
              <a:t>Implemented by:</a:t>
            </a:r>
          </a:p>
        </p:txBody>
      </p:sp>
      <p:sp>
        <p:nvSpPr>
          <p:cNvPr id="6" name="TextBox 6"/>
          <p:cNvSpPr txBox="1"/>
          <p:nvPr/>
        </p:nvSpPr>
        <p:spPr>
          <a:xfrm>
            <a:off x="1314450" y="6500061"/>
            <a:ext cx="10518238" cy="2660940"/>
          </a:xfrm>
          <a:prstGeom prst="rect">
            <a:avLst/>
          </a:prstGeom>
        </p:spPr>
        <p:txBody>
          <a:bodyPr lIns="0" tIns="0" rIns="0" bIns="0" rtlCol="0" anchor="t">
            <a:spAutoFit/>
          </a:bodyPr>
          <a:lstStyle/>
          <a:p>
            <a:pPr>
              <a:lnSpc>
                <a:spcPts val="3483"/>
              </a:lnSpc>
            </a:pPr>
            <a:r>
              <a:rPr lang="en-US" sz="2488">
                <a:solidFill>
                  <a:srgbClr val="002A60"/>
                </a:solidFill>
                <a:latin typeface="Tabarra Sans Bold"/>
              </a:rPr>
              <a:t>Presented at</a:t>
            </a:r>
          </a:p>
          <a:p>
            <a:pPr>
              <a:lnSpc>
                <a:spcPts val="3483"/>
              </a:lnSpc>
            </a:pPr>
            <a:r>
              <a:rPr lang="en-US" sz="2488">
                <a:solidFill>
                  <a:srgbClr val="002A60"/>
                </a:solidFill>
                <a:latin typeface="Tabarra Sans"/>
              </a:rPr>
              <a:t>The Oxford Internet Policy &amp; Politics Hybrid Conference </a:t>
            </a:r>
          </a:p>
          <a:p>
            <a:pPr>
              <a:lnSpc>
                <a:spcPts val="3483"/>
              </a:lnSpc>
            </a:pPr>
            <a:r>
              <a:rPr lang="en-US" sz="2488">
                <a:solidFill>
                  <a:srgbClr val="002A60"/>
                </a:solidFill>
                <a:latin typeface="Tabarra Sans"/>
              </a:rPr>
              <a:t>(27th January 2024)</a:t>
            </a:r>
          </a:p>
          <a:p>
            <a:pPr>
              <a:lnSpc>
                <a:spcPts val="3483"/>
              </a:lnSpc>
            </a:pPr>
            <a:endParaRPr lang="en-US" sz="2488">
              <a:solidFill>
                <a:srgbClr val="002A60"/>
              </a:solidFill>
              <a:latin typeface="Tabarra Sans"/>
            </a:endParaRPr>
          </a:p>
          <a:p>
            <a:pPr>
              <a:lnSpc>
                <a:spcPts val="3483"/>
              </a:lnSpc>
              <a:spcBef>
                <a:spcPct val="0"/>
              </a:spcBef>
            </a:pPr>
            <a:r>
              <a:rPr lang="en-US" sz="2488">
                <a:solidFill>
                  <a:srgbClr val="002A60"/>
                </a:solidFill>
                <a:latin typeface="Tabarra Sans Bold"/>
              </a:rPr>
              <a:t>Special session - </a:t>
            </a:r>
            <a:r>
              <a:rPr lang="en-US" sz="2488">
                <a:solidFill>
                  <a:srgbClr val="002A60"/>
                </a:solidFill>
                <a:latin typeface="Tabarra Sans"/>
              </a:rPr>
              <a:t>Fairness in Flux: Navigating the Gig Economy through Regulatory Innovation and Collective Bargaining</a:t>
            </a:r>
          </a:p>
        </p:txBody>
      </p:sp>
      <p:sp>
        <p:nvSpPr>
          <p:cNvPr id="7" name="TextBox 7"/>
          <p:cNvSpPr txBox="1"/>
          <p:nvPr/>
        </p:nvSpPr>
        <p:spPr>
          <a:xfrm>
            <a:off x="12273011" y="6922541"/>
            <a:ext cx="5233227" cy="908340"/>
          </a:xfrm>
          <a:prstGeom prst="rect">
            <a:avLst/>
          </a:prstGeom>
        </p:spPr>
        <p:txBody>
          <a:bodyPr lIns="0" tIns="0" rIns="0" bIns="0" rtlCol="0" anchor="t">
            <a:spAutoFit/>
          </a:bodyPr>
          <a:lstStyle/>
          <a:p>
            <a:pPr marL="0" lvl="0" indent="0" algn="l">
              <a:lnSpc>
                <a:spcPts val="3483"/>
              </a:lnSpc>
              <a:spcBef>
                <a:spcPct val="0"/>
              </a:spcBef>
            </a:pPr>
            <a:r>
              <a:rPr lang="en-US" sz="2488">
                <a:solidFill>
                  <a:srgbClr val="002A60"/>
                </a:solidFill>
                <a:latin typeface="Tabarra Sans Bold"/>
              </a:rPr>
              <a:t>Presenter</a:t>
            </a:r>
          </a:p>
          <a:p>
            <a:pPr marL="0" lvl="0" indent="0" algn="l">
              <a:lnSpc>
                <a:spcPts val="3483"/>
              </a:lnSpc>
              <a:spcBef>
                <a:spcPct val="0"/>
              </a:spcBef>
            </a:pPr>
            <a:r>
              <a:rPr lang="en-US" sz="2488" u="none" strike="noStrike">
                <a:solidFill>
                  <a:srgbClr val="002A60"/>
                </a:solidFill>
                <a:latin typeface="Tabarra Sans"/>
              </a:rPr>
              <a:t>Nadia Pralitasari</a:t>
            </a:r>
          </a:p>
        </p:txBody>
      </p:sp>
      <p:sp>
        <p:nvSpPr>
          <p:cNvPr id="8" name="TextBox 8"/>
          <p:cNvSpPr txBox="1"/>
          <p:nvPr/>
        </p:nvSpPr>
        <p:spPr>
          <a:xfrm>
            <a:off x="1314450" y="1413405"/>
            <a:ext cx="14825535" cy="3739530"/>
          </a:xfrm>
          <a:prstGeom prst="rect">
            <a:avLst/>
          </a:prstGeom>
        </p:spPr>
        <p:txBody>
          <a:bodyPr lIns="0" tIns="0" rIns="0" bIns="0" rtlCol="0" anchor="t">
            <a:spAutoFit/>
          </a:bodyPr>
          <a:lstStyle/>
          <a:p>
            <a:pPr>
              <a:lnSpc>
                <a:spcPts val="13696"/>
              </a:lnSpc>
            </a:pPr>
            <a:r>
              <a:rPr lang="en-US" sz="12451">
                <a:solidFill>
                  <a:srgbClr val="002A60"/>
                </a:solidFill>
                <a:latin typeface="Tabarra Sans Heavy"/>
              </a:rPr>
              <a:t>Living Tariff </a:t>
            </a:r>
          </a:p>
          <a:p>
            <a:pPr>
              <a:lnSpc>
                <a:spcPts val="13696"/>
              </a:lnSpc>
            </a:pPr>
            <a:r>
              <a:rPr lang="en-US" sz="12451">
                <a:solidFill>
                  <a:srgbClr val="002A60"/>
                </a:solidFill>
                <a:latin typeface="Tabarra Sans Heavy"/>
              </a:rPr>
              <a:t>Tools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Freeform 2"/>
          <p:cNvSpPr/>
          <p:nvPr/>
        </p:nvSpPr>
        <p:spPr>
          <a:xfrm>
            <a:off x="-4243436" y="-257271"/>
            <a:ext cx="10544271" cy="10544271"/>
          </a:xfrm>
          <a:custGeom>
            <a:avLst/>
            <a:gdLst/>
            <a:ahLst/>
            <a:cxnLst/>
            <a:rect l="l" t="t" r="r" b="b"/>
            <a:pathLst>
              <a:path w="10544271" h="10544271">
                <a:moveTo>
                  <a:pt x="0" y="0"/>
                </a:moveTo>
                <a:lnTo>
                  <a:pt x="10544272" y="0"/>
                </a:lnTo>
                <a:lnTo>
                  <a:pt x="10544272" y="10544271"/>
                </a:lnTo>
                <a:lnTo>
                  <a:pt x="0" y="10544271"/>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sp>
      <p:grpSp>
        <p:nvGrpSpPr>
          <p:cNvPr id="3" name="Group 3"/>
          <p:cNvGrpSpPr/>
          <p:nvPr/>
        </p:nvGrpSpPr>
        <p:grpSpPr>
          <a:xfrm>
            <a:off x="7886700" y="3600450"/>
            <a:ext cx="9944100" cy="5886195"/>
            <a:chOff x="0" y="0"/>
            <a:chExt cx="2619022" cy="1550274"/>
          </a:xfrm>
        </p:grpSpPr>
        <p:sp>
          <p:nvSpPr>
            <p:cNvPr id="4" name="Freeform 4"/>
            <p:cNvSpPr/>
            <p:nvPr/>
          </p:nvSpPr>
          <p:spPr>
            <a:xfrm>
              <a:off x="0" y="0"/>
              <a:ext cx="2619022" cy="1550274"/>
            </a:xfrm>
            <a:custGeom>
              <a:avLst/>
              <a:gdLst/>
              <a:ahLst/>
              <a:cxnLst/>
              <a:rect l="l" t="t" r="r" b="b"/>
              <a:pathLst>
                <a:path w="2619022" h="1550274">
                  <a:moveTo>
                    <a:pt x="39706" y="0"/>
                  </a:moveTo>
                  <a:lnTo>
                    <a:pt x="2579317" y="0"/>
                  </a:lnTo>
                  <a:cubicBezTo>
                    <a:pt x="2601245" y="0"/>
                    <a:pt x="2619022" y="17777"/>
                    <a:pt x="2619022" y="39706"/>
                  </a:cubicBezTo>
                  <a:lnTo>
                    <a:pt x="2619022" y="1510568"/>
                  </a:lnTo>
                  <a:cubicBezTo>
                    <a:pt x="2619022" y="1521099"/>
                    <a:pt x="2614839" y="1531198"/>
                    <a:pt x="2607393" y="1538644"/>
                  </a:cubicBezTo>
                  <a:cubicBezTo>
                    <a:pt x="2599947" y="1546090"/>
                    <a:pt x="2589847" y="1550274"/>
                    <a:pt x="2579317" y="1550274"/>
                  </a:cubicBezTo>
                  <a:lnTo>
                    <a:pt x="39706" y="1550274"/>
                  </a:lnTo>
                  <a:cubicBezTo>
                    <a:pt x="29175" y="1550274"/>
                    <a:pt x="19076" y="1546090"/>
                    <a:pt x="11630" y="1538644"/>
                  </a:cubicBezTo>
                  <a:cubicBezTo>
                    <a:pt x="4183" y="1531198"/>
                    <a:pt x="0" y="1521099"/>
                    <a:pt x="0" y="1510568"/>
                  </a:cubicBezTo>
                  <a:lnTo>
                    <a:pt x="0" y="39706"/>
                  </a:lnTo>
                  <a:cubicBezTo>
                    <a:pt x="0" y="29175"/>
                    <a:pt x="4183" y="19076"/>
                    <a:pt x="11630" y="11630"/>
                  </a:cubicBezTo>
                  <a:cubicBezTo>
                    <a:pt x="19076" y="4183"/>
                    <a:pt x="29175" y="0"/>
                    <a:pt x="39706" y="0"/>
                  </a:cubicBezTo>
                  <a:close/>
                </a:path>
              </a:pathLst>
            </a:custGeom>
            <a:solidFill>
              <a:srgbClr val="000000">
                <a:alpha val="0"/>
              </a:srgbClr>
            </a:solidFill>
            <a:ln w="66675" cap="rnd">
              <a:solidFill>
                <a:srgbClr val="F29B39"/>
              </a:solidFill>
              <a:prstDash val="solid"/>
              <a:round/>
            </a:ln>
          </p:spPr>
        </p:sp>
        <p:sp>
          <p:nvSpPr>
            <p:cNvPr id="5" name="TextBox 5"/>
            <p:cNvSpPr txBox="1"/>
            <p:nvPr/>
          </p:nvSpPr>
          <p:spPr>
            <a:xfrm>
              <a:off x="0" y="-38100"/>
              <a:ext cx="2619022" cy="1588374"/>
            </a:xfrm>
            <a:prstGeom prst="rect">
              <a:avLst/>
            </a:prstGeom>
          </p:spPr>
          <p:txBody>
            <a:bodyPr lIns="50800" tIns="50800" rIns="50800" bIns="50800" rtlCol="0" anchor="ctr"/>
            <a:lstStyle/>
            <a:p>
              <a:pPr algn="ctr">
                <a:lnSpc>
                  <a:spcPts val="2940"/>
                </a:lnSpc>
              </a:pPr>
              <a:endParaRPr/>
            </a:p>
          </p:txBody>
        </p:sp>
      </p:grpSp>
      <p:sp>
        <p:nvSpPr>
          <p:cNvPr id="6" name="Freeform 6"/>
          <p:cNvSpPr/>
          <p:nvPr/>
        </p:nvSpPr>
        <p:spPr>
          <a:xfrm>
            <a:off x="14063106" y="3755317"/>
            <a:ext cx="5550026" cy="6626897"/>
          </a:xfrm>
          <a:custGeom>
            <a:avLst/>
            <a:gdLst/>
            <a:ahLst/>
            <a:cxnLst/>
            <a:rect l="l" t="t" r="r" b="b"/>
            <a:pathLst>
              <a:path w="5550026" h="6626897">
                <a:moveTo>
                  <a:pt x="0" y="0"/>
                </a:moveTo>
                <a:lnTo>
                  <a:pt x="5550026" y="0"/>
                </a:lnTo>
                <a:lnTo>
                  <a:pt x="5550026" y="6626897"/>
                </a:lnTo>
                <a:lnTo>
                  <a:pt x="0" y="66268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28700" y="677154"/>
            <a:ext cx="16802100" cy="1919605"/>
          </a:xfrm>
          <a:prstGeom prst="rect">
            <a:avLst/>
          </a:prstGeom>
        </p:spPr>
        <p:txBody>
          <a:bodyPr lIns="0" tIns="0" rIns="0" bIns="0" rtlCol="0" anchor="t">
            <a:spAutoFit/>
          </a:bodyPr>
          <a:lstStyle/>
          <a:p>
            <a:pPr algn="just">
              <a:lnSpc>
                <a:spcPts val="7039"/>
              </a:lnSpc>
            </a:pPr>
            <a:r>
              <a:rPr lang="en-US" sz="6399">
                <a:solidFill>
                  <a:srgbClr val="002A60"/>
                </a:solidFill>
                <a:latin typeface="Tabarra Sans Heavy"/>
              </a:rPr>
              <a:t>Living Tariff Tool:</a:t>
            </a:r>
          </a:p>
          <a:p>
            <a:pPr algn="just">
              <a:lnSpc>
                <a:spcPts val="7039"/>
              </a:lnSpc>
            </a:pPr>
            <a:r>
              <a:rPr lang="en-US" sz="6399">
                <a:solidFill>
                  <a:srgbClr val="002A60"/>
                </a:solidFill>
                <a:latin typeface="Tabarra Sans Heavy"/>
              </a:rPr>
              <a:t>Empowering Fair Wages</a:t>
            </a:r>
          </a:p>
        </p:txBody>
      </p:sp>
      <p:sp>
        <p:nvSpPr>
          <p:cNvPr id="8" name="TextBox 8"/>
          <p:cNvSpPr txBox="1"/>
          <p:nvPr/>
        </p:nvSpPr>
        <p:spPr>
          <a:xfrm>
            <a:off x="1028700" y="3300657"/>
            <a:ext cx="3082530" cy="454660"/>
          </a:xfrm>
          <a:prstGeom prst="rect">
            <a:avLst/>
          </a:prstGeom>
        </p:spPr>
        <p:txBody>
          <a:bodyPr lIns="0" tIns="0" rIns="0" bIns="0" rtlCol="0" anchor="t">
            <a:spAutoFit/>
          </a:bodyPr>
          <a:lstStyle/>
          <a:p>
            <a:pPr>
              <a:lnSpc>
                <a:spcPts val="3079"/>
              </a:lnSpc>
            </a:pPr>
            <a:r>
              <a:rPr lang="en-US" sz="2799">
                <a:solidFill>
                  <a:srgbClr val="002A60"/>
                </a:solidFill>
                <a:latin typeface="Tabarra Sans Heavy"/>
              </a:rPr>
              <a:t>Background</a:t>
            </a:r>
          </a:p>
        </p:txBody>
      </p:sp>
      <p:sp>
        <p:nvSpPr>
          <p:cNvPr id="9" name="TextBox 9"/>
          <p:cNvSpPr txBox="1"/>
          <p:nvPr/>
        </p:nvSpPr>
        <p:spPr>
          <a:xfrm>
            <a:off x="819348" y="4044608"/>
            <a:ext cx="6418890" cy="4437380"/>
          </a:xfrm>
          <a:prstGeom prst="rect">
            <a:avLst/>
          </a:prstGeom>
        </p:spPr>
        <p:txBody>
          <a:bodyPr lIns="0" tIns="0" rIns="0" bIns="0" rtlCol="0" anchor="t">
            <a:spAutoFit/>
          </a:bodyPr>
          <a:lstStyle/>
          <a:p>
            <a:pPr marL="496569" lvl="1" indent="-248284" algn="just">
              <a:lnSpc>
                <a:spcPts val="3219"/>
              </a:lnSpc>
              <a:buFont typeface="Arial"/>
              <a:buChar char="•"/>
            </a:pPr>
            <a:r>
              <a:rPr lang="en-US" sz="2299">
                <a:solidFill>
                  <a:srgbClr val="002A60"/>
                </a:solidFill>
                <a:latin typeface="Kollektif Bold"/>
              </a:rPr>
              <a:t>Growth of gig economy </a:t>
            </a:r>
            <a:r>
              <a:rPr lang="en-US" sz="2299">
                <a:solidFill>
                  <a:srgbClr val="002A60"/>
                </a:solidFill>
                <a:latin typeface="Kollektif"/>
              </a:rPr>
              <a:t>over the past decade</a:t>
            </a:r>
          </a:p>
          <a:p>
            <a:pPr marL="496569" lvl="1" indent="-248284" algn="just">
              <a:lnSpc>
                <a:spcPts val="3219"/>
              </a:lnSpc>
              <a:buFont typeface="Arial"/>
              <a:buChar char="•"/>
            </a:pPr>
            <a:r>
              <a:rPr lang="en-US" sz="2299">
                <a:solidFill>
                  <a:srgbClr val="002A60"/>
                </a:solidFill>
                <a:latin typeface="Kollektif Bold"/>
              </a:rPr>
              <a:t>Indonesian gig workers face unclear legal status </a:t>
            </a:r>
            <a:r>
              <a:rPr lang="en-US" sz="2299">
                <a:solidFill>
                  <a:srgbClr val="002A60"/>
                </a:solidFill>
                <a:latin typeface="Kollektif"/>
              </a:rPr>
              <a:t>and are considered work partners or contractors</a:t>
            </a:r>
          </a:p>
          <a:p>
            <a:pPr marL="496569" lvl="1" indent="-248284" algn="just">
              <a:lnSpc>
                <a:spcPts val="3219"/>
              </a:lnSpc>
              <a:buFont typeface="Arial"/>
              <a:buChar char="•"/>
            </a:pPr>
            <a:r>
              <a:rPr lang="en-US" sz="2299">
                <a:solidFill>
                  <a:srgbClr val="002A60"/>
                </a:solidFill>
                <a:latin typeface="Kollektif Bold"/>
              </a:rPr>
              <a:t>Challenges </a:t>
            </a:r>
            <a:r>
              <a:rPr lang="en-US" sz="2299">
                <a:solidFill>
                  <a:srgbClr val="002A60"/>
                </a:solidFill>
                <a:latin typeface="Kollektif"/>
              </a:rPr>
              <a:t>faced by gig workers one of which are</a:t>
            </a:r>
            <a:r>
              <a:rPr lang="en-US" sz="2299">
                <a:solidFill>
                  <a:srgbClr val="002A60"/>
                </a:solidFill>
                <a:latin typeface="Kollektif Bold"/>
              </a:rPr>
              <a:t> determining fair tariff </a:t>
            </a:r>
            <a:r>
              <a:rPr lang="en-US" sz="2299">
                <a:solidFill>
                  <a:srgbClr val="002A60"/>
                </a:solidFill>
                <a:latin typeface="Kollektif"/>
              </a:rPr>
              <a:t>for their work</a:t>
            </a:r>
          </a:p>
          <a:p>
            <a:pPr marL="496569" lvl="1" indent="-248284" algn="just">
              <a:lnSpc>
                <a:spcPts val="3219"/>
              </a:lnSpc>
              <a:buFont typeface="Arial"/>
              <a:buChar char="•"/>
            </a:pPr>
            <a:r>
              <a:rPr lang="en-US" sz="2299">
                <a:solidFill>
                  <a:srgbClr val="002A60"/>
                </a:solidFill>
                <a:latin typeface="Kollektif Bold"/>
              </a:rPr>
              <a:t>Variability in tariff/rates across platforms, regions, and job types</a:t>
            </a:r>
            <a:r>
              <a:rPr lang="en-US" sz="2299">
                <a:solidFill>
                  <a:srgbClr val="002A60"/>
                </a:solidFill>
                <a:latin typeface="Kollektif"/>
              </a:rPr>
              <a:t> makes it difficult to assess the true value of their labor</a:t>
            </a:r>
          </a:p>
        </p:txBody>
      </p:sp>
      <p:sp>
        <p:nvSpPr>
          <p:cNvPr id="10" name="TextBox 10"/>
          <p:cNvSpPr txBox="1"/>
          <p:nvPr/>
        </p:nvSpPr>
        <p:spPr>
          <a:xfrm>
            <a:off x="8099379" y="4418710"/>
            <a:ext cx="8616089" cy="5067935"/>
          </a:xfrm>
          <a:prstGeom prst="rect">
            <a:avLst/>
          </a:prstGeom>
        </p:spPr>
        <p:txBody>
          <a:bodyPr lIns="0" tIns="0" rIns="0" bIns="0" rtlCol="0" anchor="t">
            <a:spAutoFit/>
          </a:bodyPr>
          <a:lstStyle/>
          <a:p>
            <a:pPr marL="561337" lvl="1" indent="-280669" algn="just">
              <a:lnSpc>
                <a:spcPts val="3639"/>
              </a:lnSpc>
              <a:buFont typeface="Arial"/>
              <a:buChar char="•"/>
            </a:pPr>
            <a:r>
              <a:rPr lang="en-US" sz="2599">
                <a:solidFill>
                  <a:srgbClr val="002A60"/>
                </a:solidFill>
                <a:latin typeface="Kollektif Bold"/>
              </a:rPr>
              <a:t>Living Tariff is a free accessible tool designed for gig workers to calculate how much they need to earn to achieve a sustainable income that covers their living expenses. </a:t>
            </a:r>
          </a:p>
          <a:p>
            <a:pPr algn="just">
              <a:lnSpc>
                <a:spcPts val="3639"/>
              </a:lnSpc>
            </a:pPr>
            <a:endParaRPr lang="en-US" sz="2599">
              <a:solidFill>
                <a:srgbClr val="002A60"/>
              </a:solidFill>
              <a:latin typeface="Kollektif Bold"/>
            </a:endParaRPr>
          </a:p>
          <a:p>
            <a:pPr marL="561337" lvl="1" indent="-280669" algn="just">
              <a:lnSpc>
                <a:spcPts val="3639"/>
              </a:lnSpc>
              <a:buFont typeface="Arial"/>
              <a:buChar char="•"/>
            </a:pPr>
            <a:r>
              <a:rPr lang="en-US" sz="2599">
                <a:solidFill>
                  <a:srgbClr val="002A60"/>
                </a:solidFill>
                <a:latin typeface="Kollektif Bold"/>
              </a:rPr>
              <a:t>It considers all the costs associated </a:t>
            </a:r>
          </a:p>
          <a:p>
            <a:pPr algn="just">
              <a:lnSpc>
                <a:spcPts val="3639"/>
              </a:lnSpc>
            </a:pPr>
            <a:r>
              <a:rPr lang="en-US" sz="2599">
                <a:solidFill>
                  <a:srgbClr val="002A60"/>
                </a:solidFill>
                <a:latin typeface="Kollektif Bold"/>
              </a:rPr>
              <a:t>      with their work, including </a:t>
            </a:r>
          </a:p>
          <a:p>
            <a:pPr algn="just">
              <a:lnSpc>
                <a:spcPts val="3639"/>
              </a:lnSpc>
            </a:pPr>
            <a:r>
              <a:rPr lang="en-US" sz="2599">
                <a:solidFill>
                  <a:srgbClr val="002A60"/>
                </a:solidFill>
                <a:latin typeface="Kollektif Bold"/>
              </a:rPr>
              <a:t>      resources, waiting time, and </a:t>
            </a:r>
          </a:p>
          <a:p>
            <a:pPr algn="just">
              <a:lnSpc>
                <a:spcPts val="3639"/>
              </a:lnSpc>
            </a:pPr>
            <a:r>
              <a:rPr lang="en-US" sz="2599">
                <a:solidFill>
                  <a:srgbClr val="002A60"/>
                </a:solidFill>
                <a:latin typeface="Kollektif Bold"/>
              </a:rPr>
              <a:t>      savings for things like sickness </a:t>
            </a:r>
          </a:p>
          <a:p>
            <a:pPr algn="just">
              <a:lnSpc>
                <a:spcPts val="3639"/>
              </a:lnSpc>
            </a:pPr>
            <a:r>
              <a:rPr lang="en-US" sz="2599">
                <a:solidFill>
                  <a:srgbClr val="002A60"/>
                </a:solidFill>
                <a:latin typeface="Kollektif Bold"/>
              </a:rPr>
              <a:t>      and retirement. </a:t>
            </a:r>
          </a:p>
          <a:p>
            <a:pPr algn="just">
              <a:lnSpc>
                <a:spcPts val="3639"/>
              </a:lnSpc>
            </a:pPr>
            <a:endParaRPr lang="en-US" sz="2599">
              <a:solidFill>
                <a:srgbClr val="002A60"/>
              </a:solidFill>
              <a:latin typeface="Kollektif Bold"/>
            </a:endParaRPr>
          </a:p>
        </p:txBody>
      </p:sp>
      <p:grpSp>
        <p:nvGrpSpPr>
          <p:cNvPr id="11" name="Group 11"/>
          <p:cNvGrpSpPr/>
          <p:nvPr/>
        </p:nvGrpSpPr>
        <p:grpSpPr>
          <a:xfrm>
            <a:off x="9429750" y="3054526"/>
            <a:ext cx="7285717" cy="975496"/>
            <a:chOff x="0" y="0"/>
            <a:chExt cx="7968601" cy="1066929"/>
          </a:xfrm>
        </p:grpSpPr>
        <p:sp>
          <p:nvSpPr>
            <p:cNvPr id="12" name="Freeform 12"/>
            <p:cNvSpPr/>
            <p:nvPr/>
          </p:nvSpPr>
          <p:spPr>
            <a:xfrm>
              <a:off x="0" y="0"/>
              <a:ext cx="7968601" cy="1066929"/>
            </a:xfrm>
            <a:custGeom>
              <a:avLst/>
              <a:gdLst/>
              <a:ahLst/>
              <a:cxnLst/>
              <a:rect l="l" t="t" r="r" b="b"/>
              <a:pathLst>
                <a:path w="7968601" h="1066929">
                  <a:moveTo>
                    <a:pt x="7844141" y="1066929"/>
                  </a:moveTo>
                  <a:lnTo>
                    <a:pt x="124460" y="1066929"/>
                  </a:lnTo>
                  <a:cubicBezTo>
                    <a:pt x="55880" y="1066929"/>
                    <a:pt x="0" y="1011049"/>
                    <a:pt x="0" y="942469"/>
                  </a:cubicBezTo>
                  <a:lnTo>
                    <a:pt x="0" y="124460"/>
                  </a:lnTo>
                  <a:cubicBezTo>
                    <a:pt x="0" y="55880"/>
                    <a:pt x="55880" y="0"/>
                    <a:pt x="124460" y="0"/>
                  </a:cubicBezTo>
                  <a:lnTo>
                    <a:pt x="7844141" y="0"/>
                  </a:lnTo>
                  <a:cubicBezTo>
                    <a:pt x="7912721" y="0"/>
                    <a:pt x="7968601" y="55880"/>
                    <a:pt x="7968601" y="124460"/>
                  </a:cubicBezTo>
                  <a:lnTo>
                    <a:pt x="7968601" y="942469"/>
                  </a:lnTo>
                  <a:cubicBezTo>
                    <a:pt x="7968601" y="1011049"/>
                    <a:pt x="7912721" y="1066929"/>
                    <a:pt x="7844141" y="1066929"/>
                  </a:cubicBezTo>
                  <a:close/>
                </a:path>
              </a:pathLst>
            </a:custGeom>
            <a:solidFill>
              <a:srgbClr val="F29B39"/>
            </a:solidFill>
          </p:spPr>
        </p:sp>
      </p:grpSp>
      <p:sp>
        <p:nvSpPr>
          <p:cNvPr id="13" name="TextBox 13"/>
          <p:cNvSpPr txBox="1"/>
          <p:nvPr/>
        </p:nvSpPr>
        <p:spPr>
          <a:xfrm>
            <a:off x="9831146" y="3300657"/>
            <a:ext cx="6482926" cy="454660"/>
          </a:xfrm>
          <a:prstGeom prst="rect">
            <a:avLst/>
          </a:prstGeom>
        </p:spPr>
        <p:txBody>
          <a:bodyPr lIns="0" tIns="0" rIns="0" bIns="0" rtlCol="0" anchor="t">
            <a:spAutoFit/>
          </a:bodyPr>
          <a:lstStyle/>
          <a:p>
            <a:pPr algn="ctr">
              <a:lnSpc>
                <a:spcPts val="3079"/>
              </a:lnSpc>
            </a:pPr>
            <a:r>
              <a:rPr lang="en-US" sz="2799">
                <a:solidFill>
                  <a:srgbClr val="002A60"/>
                </a:solidFill>
                <a:latin typeface="Tabarra Sans Heavy"/>
              </a:rPr>
              <a:t>What is Living Tariff Tools?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Freeform 2"/>
          <p:cNvSpPr/>
          <p:nvPr/>
        </p:nvSpPr>
        <p:spPr>
          <a:xfrm>
            <a:off x="-4243436" y="-257271"/>
            <a:ext cx="10544271" cy="10544271"/>
          </a:xfrm>
          <a:custGeom>
            <a:avLst/>
            <a:gdLst/>
            <a:ahLst/>
            <a:cxnLst/>
            <a:rect l="l" t="t" r="r" b="b"/>
            <a:pathLst>
              <a:path w="10544271" h="10544271">
                <a:moveTo>
                  <a:pt x="0" y="0"/>
                </a:moveTo>
                <a:lnTo>
                  <a:pt x="10544272" y="0"/>
                </a:lnTo>
                <a:lnTo>
                  <a:pt x="10544272" y="10544271"/>
                </a:lnTo>
                <a:lnTo>
                  <a:pt x="0" y="10544271"/>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sp>
      <p:grpSp>
        <p:nvGrpSpPr>
          <p:cNvPr id="3" name="Group 3"/>
          <p:cNvGrpSpPr/>
          <p:nvPr/>
        </p:nvGrpSpPr>
        <p:grpSpPr>
          <a:xfrm>
            <a:off x="797824" y="3922676"/>
            <a:ext cx="5651963" cy="5335624"/>
            <a:chOff x="0" y="0"/>
            <a:chExt cx="1488583" cy="1405267"/>
          </a:xfrm>
        </p:grpSpPr>
        <p:sp>
          <p:nvSpPr>
            <p:cNvPr id="4" name="Freeform 4"/>
            <p:cNvSpPr/>
            <p:nvPr/>
          </p:nvSpPr>
          <p:spPr>
            <a:xfrm>
              <a:off x="0" y="0"/>
              <a:ext cx="1488583" cy="1405267"/>
            </a:xfrm>
            <a:custGeom>
              <a:avLst/>
              <a:gdLst/>
              <a:ahLst/>
              <a:cxnLst/>
              <a:rect l="l" t="t" r="r" b="b"/>
              <a:pathLst>
                <a:path w="1488583" h="1405267">
                  <a:moveTo>
                    <a:pt x="69859" y="0"/>
                  </a:moveTo>
                  <a:lnTo>
                    <a:pt x="1418724" y="0"/>
                  </a:lnTo>
                  <a:cubicBezTo>
                    <a:pt x="1437252" y="0"/>
                    <a:pt x="1455021" y="7360"/>
                    <a:pt x="1468122" y="20461"/>
                  </a:cubicBezTo>
                  <a:cubicBezTo>
                    <a:pt x="1481223" y="33562"/>
                    <a:pt x="1488583" y="51331"/>
                    <a:pt x="1488583" y="69859"/>
                  </a:cubicBezTo>
                  <a:lnTo>
                    <a:pt x="1488583" y="1335409"/>
                  </a:lnTo>
                  <a:cubicBezTo>
                    <a:pt x="1488583" y="1353936"/>
                    <a:pt x="1481223" y="1371705"/>
                    <a:pt x="1468122" y="1384806"/>
                  </a:cubicBezTo>
                  <a:cubicBezTo>
                    <a:pt x="1455021" y="1397907"/>
                    <a:pt x="1437252" y="1405267"/>
                    <a:pt x="1418724" y="1405267"/>
                  </a:cubicBezTo>
                  <a:lnTo>
                    <a:pt x="69859" y="1405267"/>
                  </a:lnTo>
                  <a:cubicBezTo>
                    <a:pt x="51331" y="1405267"/>
                    <a:pt x="33562" y="1397907"/>
                    <a:pt x="20461" y="1384806"/>
                  </a:cubicBezTo>
                  <a:cubicBezTo>
                    <a:pt x="7360" y="1371705"/>
                    <a:pt x="0" y="1353936"/>
                    <a:pt x="0" y="1335409"/>
                  </a:cubicBezTo>
                  <a:lnTo>
                    <a:pt x="0" y="69859"/>
                  </a:lnTo>
                  <a:cubicBezTo>
                    <a:pt x="0" y="51331"/>
                    <a:pt x="7360" y="33562"/>
                    <a:pt x="20461" y="20461"/>
                  </a:cubicBezTo>
                  <a:cubicBezTo>
                    <a:pt x="33562" y="7360"/>
                    <a:pt x="51331" y="0"/>
                    <a:pt x="69859" y="0"/>
                  </a:cubicBezTo>
                  <a:close/>
                </a:path>
              </a:pathLst>
            </a:custGeom>
            <a:solidFill>
              <a:srgbClr val="000000">
                <a:alpha val="0"/>
              </a:srgbClr>
            </a:solidFill>
            <a:ln w="66675" cap="rnd">
              <a:solidFill>
                <a:srgbClr val="F29B39"/>
              </a:solidFill>
              <a:prstDash val="solid"/>
              <a:round/>
            </a:ln>
          </p:spPr>
        </p:sp>
        <p:sp>
          <p:nvSpPr>
            <p:cNvPr id="5" name="TextBox 5"/>
            <p:cNvSpPr txBox="1"/>
            <p:nvPr/>
          </p:nvSpPr>
          <p:spPr>
            <a:xfrm>
              <a:off x="0" y="-38100"/>
              <a:ext cx="1488583" cy="1443367"/>
            </a:xfrm>
            <a:prstGeom prst="rect">
              <a:avLst/>
            </a:prstGeom>
          </p:spPr>
          <p:txBody>
            <a:bodyPr lIns="50800" tIns="50800" rIns="50800" bIns="50800" rtlCol="0" anchor="ctr"/>
            <a:lstStyle/>
            <a:p>
              <a:pPr algn="ctr">
                <a:lnSpc>
                  <a:spcPts val="2940"/>
                </a:lnSpc>
              </a:pPr>
              <a:endParaRPr/>
            </a:p>
          </p:txBody>
        </p:sp>
      </p:grpSp>
      <p:grpSp>
        <p:nvGrpSpPr>
          <p:cNvPr id="6" name="Group 6"/>
          <p:cNvGrpSpPr/>
          <p:nvPr/>
        </p:nvGrpSpPr>
        <p:grpSpPr>
          <a:xfrm>
            <a:off x="6972635" y="3922676"/>
            <a:ext cx="5272136" cy="4243436"/>
            <a:chOff x="0" y="0"/>
            <a:chExt cx="1388546" cy="1117613"/>
          </a:xfrm>
        </p:grpSpPr>
        <p:sp>
          <p:nvSpPr>
            <p:cNvPr id="7" name="Freeform 7"/>
            <p:cNvSpPr/>
            <p:nvPr/>
          </p:nvSpPr>
          <p:spPr>
            <a:xfrm>
              <a:off x="0" y="0"/>
              <a:ext cx="1388546" cy="1117613"/>
            </a:xfrm>
            <a:custGeom>
              <a:avLst/>
              <a:gdLst/>
              <a:ahLst/>
              <a:cxnLst/>
              <a:rect l="l" t="t" r="r" b="b"/>
              <a:pathLst>
                <a:path w="1388546" h="1117613">
                  <a:moveTo>
                    <a:pt x="74891" y="0"/>
                  </a:moveTo>
                  <a:lnTo>
                    <a:pt x="1313655" y="0"/>
                  </a:lnTo>
                  <a:cubicBezTo>
                    <a:pt x="1355016" y="0"/>
                    <a:pt x="1388546" y="33530"/>
                    <a:pt x="1388546" y="74891"/>
                  </a:cubicBezTo>
                  <a:lnTo>
                    <a:pt x="1388546" y="1042721"/>
                  </a:lnTo>
                  <a:cubicBezTo>
                    <a:pt x="1388546" y="1084083"/>
                    <a:pt x="1355016" y="1117613"/>
                    <a:pt x="1313655" y="1117613"/>
                  </a:cubicBezTo>
                  <a:lnTo>
                    <a:pt x="74891" y="1117613"/>
                  </a:lnTo>
                  <a:cubicBezTo>
                    <a:pt x="33530" y="1117613"/>
                    <a:pt x="0" y="1084083"/>
                    <a:pt x="0" y="1042721"/>
                  </a:cubicBezTo>
                  <a:lnTo>
                    <a:pt x="0" y="74891"/>
                  </a:lnTo>
                  <a:cubicBezTo>
                    <a:pt x="0" y="33530"/>
                    <a:pt x="33530" y="0"/>
                    <a:pt x="74891" y="0"/>
                  </a:cubicBezTo>
                  <a:close/>
                </a:path>
              </a:pathLst>
            </a:custGeom>
            <a:solidFill>
              <a:srgbClr val="000000">
                <a:alpha val="0"/>
              </a:srgbClr>
            </a:solidFill>
            <a:ln w="66675" cap="rnd">
              <a:solidFill>
                <a:srgbClr val="F29B39"/>
              </a:solidFill>
              <a:prstDash val="solid"/>
              <a:round/>
            </a:ln>
          </p:spPr>
        </p:sp>
        <p:sp>
          <p:nvSpPr>
            <p:cNvPr id="8" name="TextBox 8"/>
            <p:cNvSpPr txBox="1"/>
            <p:nvPr/>
          </p:nvSpPr>
          <p:spPr>
            <a:xfrm>
              <a:off x="0" y="-38100"/>
              <a:ext cx="1388546" cy="1155713"/>
            </a:xfrm>
            <a:prstGeom prst="rect">
              <a:avLst/>
            </a:prstGeom>
          </p:spPr>
          <p:txBody>
            <a:bodyPr lIns="50800" tIns="50800" rIns="50800" bIns="50800" rtlCol="0" anchor="ctr"/>
            <a:lstStyle/>
            <a:p>
              <a:pPr algn="ctr">
                <a:lnSpc>
                  <a:spcPts val="2940"/>
                </a:lnSpc>
              </a:pPr>
              <a:endParaRPr/>
            </a:p>
          </p:txBody>
        </p:sp>
      </p:grpSp>
      <p:grpSp>
        <p:nvGrpSpPr>
          <p:cNvPr id="9" name="Group 9"/>
          <p:cNvGrpSpPr/>
          <p:nvPr/>
        </p:nvGrpSpPr>
        <p:grpSpPr>
          <a:xfrm>
            <a:off x="12789540" y="3922676"/>
            <a:ext cx="5272136" cy="5335624"/>
            <a:chOff x="0" y="0"/>
            <a:chExt cx="1388546" cy="1405267"/>
          </a:xfrm>
        </p:grpSpPr>
        <p:sp>
          <p:nvSpPr>
            <p:cNvPr id="10" name="Freeform 10"/>
            <p:cNvSpPr/>
            <p:nvPr/>
          </p:nvSpPr>
          <p:spPr>
            <a:xfrm>
              <a:off x="0" y="0"/>
              <a:ext cx="1388546" cy="1405267"/>
            </a:xfrm>
            <a:custGeom>
              <a:avLst/>
              <a:gdLst/>
              <a:ahLst/>
              <a:cxnLst/>
              <a:rect l="l" t="t" r="r" b="b"/>
              <a:pathLst>
                <a:path w="1388546" h="1405267">
                  <a:moveTo>
                    <a:pt x="74891" y="0"/>
                  </a:moveTo>
                  <a:lnTo>
                    <a:pt x="1313655" y="0"/>
                  </a:lnTo>
                  <a:cubicBezTo>
                    <a:pt x="1355016" y="0"/>
                    <a:pt x="1388546" y="33530"/>
                    <a:pt x="1388546" y="74891"/>
                  </a:cubicBezTo>
                  <a:lnTo>
                    <a:pt x="1388546" y="1330376"/>
                  </a:lnTo>
                  <a:cubicBezTo>
                    <a:pt x="1388546" y="1371737"/>
                    <a:pt x="1355016" y="1405267"/>
                    <a:pt x="1313655" y="1405267"/>
                  </a:cubicBezTo>
                  <a:lnTo>
                    <a:pt x="74891" y="1405267"/>
                  </a:lnTo>
                  <a:cubicBezTo>
                    <a:pt x="33530" y="1405267"/>
                    <a:pt x="0" y="1371737"/>
                    <a:pt x="0" y="1330376"/>
                  </a:cubicBezTo>
                  <a:lnTo>
                    <a:pt x="0" y="74891"/>
                  </a:lnTo>
                  <a:cubicBezTo>
                    <a:pt x="0" y="33530"/>
                    <a:pt x="33530" y="0"/>
                    <a:pt x="74891" y="0"/>
                  </a:cubicBezTo>
                  <a:close/>
                </a:path>
              </a:pathLst>
            </a:custGeom>
            <a:solidFill>
              <a:srgbClr val="000000">
                <a:alpha val="0"/>
              </a:srgbClr>
            </a:solidFill>
            <a:ln w="66675" cap="rnd">
              <a:solidFill>
                <a:srgbClr val="F29B39"/>
              </a:solidFill>
              <a:prstDash val="solid"/>
              <a:round/>
            </a:ln>
          </p:spPr>
        </p:sp>
        <p:sp>
          <p:nvSpPr>
            <p:cNvPr id="11" name="TextBox 11"/>
            <p:cNvSpPr txBox="1"/>
            <p:nvPr/>
          </p:nvSpPr>
          <p:spPr>
            <a:xfrm>
              <a:off x="0" y="-38100"/>
              <a:ext cx="1388546" cy="1443367"/>
            </a:xfrm>
            <a:prstGeom prst="rect">
              <a:avLst/>
            </a:prstGeom>
          </p:spPr>
          <p:txBody>
            <a:bodyPr lIns="50800" tIns="50800" rIns="50800" bIns="50800" rtlCol="0" anchor="ctr"/>
            <a:lstStyle/>
            <a:p>
              <a:pPr algn="ctr">
                <a:lnSpc>
                  <a:spcPts val="2940"/>
                </a:lnSpc>
              </a:pPr>
              <a:endParaRPr/>
            </a:p>
          </p:txBody>
        </p:sp>
      </p:grpSp>
      <p:sp>
        <p:nvSpPr>
          <p:cNvPr id="12" name="Freeform 12"/>
          <p:cNvSpPr/>
          <p:nvPr/>
        </p:nvSpPr>
        <p:spPr>
          <a:xfrm>
            <a:off x="4202226" y="3199862"/>
            <a:ext cx="1798859" cy="1445628"/>
          </a:xfrm>
          <a:custGeom>
            <a:avLst/>
            <a:gdLst/>
            <a:ahLst/>
            <a:cxnLst/>
            <a:rect l="l" t="t" r="r" b="b"/>
            <a:pathLst>
              <a:path w="1798859" h="1445628">
                <a:moveTo>
                  <a:pt x="0" y="0"/>
                </a:moveTo>
                <a:lnTo>
                  <a:pt x="1798859" y="0"/>
                </a:lnTo>
                <a:lnTo>
                  <a:pt x="1798859" y="1445628"/>
                </a:lnTo>
                <a:lnTo>
                  <a:pt x="0" y="1445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flipH="1">
            <a:off x="9920592" y="6737002"/>
            <a:ext cx="2324179" cy="2521298"/>
          </a:xfrm>
          <a:custGeom>
            <a:avLst/>
            <a:gdLst/>
            <a:ahLst/>
            <a:cxnLst/>
            <a:rect l="l" t="t" r="r" b="b"/>
            <a:pathLst>
              <a:path w="2324179" h="2521298">
                <a:moveTo>
                  <a:pt x="2324179" y="0"/>
                </a:moveTo>
                <a:lnTo>
                  <a:pt x="0" y="0"/>
                </a:lnTo>
                <a:lnTo>
                  <a:pt x="0" y="2521298"/>
                </a:lnTo>
                <a:lnTo>
                  <a:pt x="2324179" y="2521298"/>
                </a:lnTo>
                <a:lnTo>
                  <a:pt x="2324179"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15679263" y="2089430"/>
            <a:ext cx="2151537" cy="2383974"/>
          </a:xfrm>
          <a:custGeom>
            <a:avLst/>
            <a:gdLst/>
            <a:ahLst/>
            <a:cxnLst/>
            <a:rect l="l" t="t" r="r" b="b"/>
            <a:pathLst>
              <a:path w="2151537" h="2383974">
                <a:moveTo>
                  <a:pt x="0" y="0"/>
                </a:moveTo>
                <a:lnTo>
                  <a:pt x="2151537" y="0"/>
                </a:lnTo>
                <a:lnTo>
                  <a:pt x="2151537" y="2383974"/>
                </a:lnTo>
                <a:lnTo>
                  <a:pt x="0" y="2383974"/>
                </a:lnTo>
                <a:lnTo>
                  <a:pt x="0" y="0"/>
                </a:lnTo>
                <a:close/>
              </a:path>
            </a:pathLst>
          </a:custGeom>
          <a:blipFill>
            <a:blip r:embed="rId8"/>
            <a:stretch>
              <a:fillRect/>
            </a:stretch>
          </a:blipFill>
        </p:spPr>
      </p:sp>
      <p:sp>
        <p:nvSpPr>
          <p:cNvPr id="15" name="TextBox 15"/>
          <p:cNvSpPr txBox="1"/>
          <p:nvPr/>
        </p:nvSpPr>
        <p:spPr>
          <a:xfrm>
            <a:off x="1028700" y="677154"/>
            <a:ext cx="16802100" cy="1919605"/>
          </a:xfrm>
          <a:prstGeom prst="rect">
            <a:avLst/>
          </a:prstGeom>
        </p:spPr>
        <p:txBody>
          <a:bodyPr lIns="0" tIns="0" rIns="0" bIns="0" rtlCol="0" anchor="t">
            <a:spAutoFit/>
          </a:bodyPr>
          <a:lstStyle/>
          <a:p>
            <a:pPr algn="just">
              <a:lnSpc>
                <a:spcPts val="7039"/>
              </a:lnSpc>
            </a:pPr>
            <a:r>
              <a:rPr lang="en-US" sz="6399">
                <a:solidFill>
                  <a:srgbClr val="002A60"/>
                </a:solidFill>
                <a:latin typeface="Tabarra Sans Heavy"/>
              </a:rPr>
              <a:t>What Gig Workers Think about </a:t>
            </a:r>
          </a:p>
          <a:p>
            <a:pPr algn="just">
              <a:lnSpc>
                <a:spcPts val="7039"/>
              </a:lnSpc>
            </a:pPr>
            <a:r>
              <a:rPr lang="en-US" sz="6399">
                <a:solidFill>
                  <a:srgbClr val="002A60"/>
                </a:solidFill>
                <a:latin typeface="Tabarra Sans Heavy"/>
              </a:rPr>
              <a:t>the Living Tariff Tool? </a:t>
            </a:r>
          </a:p>
        </p:txBody>
      </p:sp>
      <p:sp>
        <p:nvSpPr>
          <p:cNvPr id="16" name="TextBox 16"/>
          <p:cNvSpPr txBox="1"/>
          <p:nvPr/>
        </p:nvSpPr>
        <p:spPr>
          <a:xfrm>
            <a:off x="1152620" y="4795657"/>
            <a:ext cx="4848465" cy="4037330"/>
          </a:xfrm>
          <a:prstGeom prst="rect">
            <a:avLst/>
          </a:prstGeom>
        </p:spPr>
        <p:txBody>
          <a:bodyPr lIns="0" tIns="0" rIns="0" bIns="0" rtlCol="0" anchor="t">
            <a:spAutoFit/>
          </a:bodyPr>
          <a:lstStyle/>
          <a:p>
            <a:pPr algn="just">
              <a:lnSpc>
                <a:spcPts val="3219"/>
              </a:lnSpc>
            </a:pPr>
            <a:r>
              <a:rPr lang="en-US" sz="2299" dirty="0">
                <a:solidFill>
                  <a:srgbClr val="002A60"/>
                </a:solidFill>
                <a:latin typeface="Kollektif Bold"/>
              </a:rPr>
              <a:t>“The Living Tariff Tool is exactly what we needed right now as it already classified per region, which we can use as the basis to determine the upper and lower limit tariff for online taxi driver”</a:t>
            </a:r>
          </a:p>
          <a:p>
            <a:pPr algn="just">
              <a:lnSpc>
                <a:spcPts val="3219"/>
              </a:lnSpc>
            </a:pPr>
            <a:endParaRPr lang="en-US" sz="2299" dirty="0">
              <a:solidFill>
                <a:srgbClr val="002A60"/>
              </a:solidFill>
              <a:latin typeface="Kollektif Bold"/>
            </a:endParaRPr>
          </a:p>
          <a:p>
            <a:pPr marL="496569" lvl="1" indent="-248284" algn="just">
              <a:lnSpc>
                <a:spcPts val="3219"/>
              </a:lnSpc>
              <a:buFont typeface="Arial"/>
              <a:buChar char="•"/>
            </a:pPr>
            <a:r>
              <a:rPr lang="en-US" sz="2299" dirty="0" err="1">
                <a:solidFill>
                  <a:srgbClr val="002A60"/>
                </a:solidFill>
                <a:latin typeface="Kollektif Bold"/>
              </a:rPr>
              <a:t>Suci</a:t>
            </a:r>
            <a:r>
              <a:rPr lang="en-US" sz="2299" dirty="0">
                <a:solidFill>
                  <a:srgbClr val="002A60"/>
                </a:solidFill>
                <a:latin typeface="Kollektif Bold"/>
              </a:rPr>
              <a:t> Lestari </a:t>
            </a:r>
            <a:r>
              <a:rPr lang="en-US" sz="2299" dirty="0" err="1">
                <a:solidFill>
                  <a:srgbClr val="002A60"/>
                </a:solidFill>
                <a:latin typeface="Kollektif Bold"/>
              </a:rPr>
              <a:t>Yuana</a:t>
            </a:r>
            <a:r>
              <a:rPr lang="en-US" sz="2299" dirty="0">
                <a:solidFill>
                  <a:srgbClr val="002A60"/>
                </a:solidFill>
                <a:latin typeface="Kollektif Bold"/>
              </a:rPr>
              <a:t>, </a:t>
            </a:r>
            <a:r>
              <a:rPr lang="en-US" sz="2299" dirty="0">
                <a:solidFill>
                  <a:srgbClr val="002A60"/>
                </a:solidFill>
                <a:latin typeface="Kollektif"/>
              </a:rPr>
              <a:t>Lecturer from Gadjah </a:t>
            </a:r>
            <a:r>
              <a:rPr lang="en-US" sz="2299" dirty="0" err="1">
                <a:solidFill>
                  <a:srgbClr val="002A60"/>
                </a:solidFill>
                <a:latin typeface="Kollektif"/>
              </a:rPr>
              <a:t>Mada</a:t>
            </a:r>
            <a:r>
              <a:rPr lang="en-US" sz="2299" dirty="0">
                <a:solidFill>
                  <a:srgbClr val="002A60"/>
                </a:solidFill>
                <a:latin typeface="Kollektif"/>
              </a:rPr>
              <a:t> University and Gig economy researcher</a:t>
            </a:r>
            <a:r>
              <a:rPr lang="en-US" sz="2299" dirty="0">
                <a:solidFill>
                  <a:srgbClr val="002A60"/>
                </a:solidFill>
                <a:latin typeface="Kollektif Bold"/>
              </a:rPr>
              <a:t> </a:t>
            </a:r>
          </a:p>
        </p:txBody>
      </p:sp>
      <p:sp>
        <p:nvSpPr>
          <p:cNvPr id="17" name="TextBox 17"/>
          <p:cNvSpPr txBox="1"/>
          <p:nvPr/>
        </p:nvSpPr>
        <p:spPr>
          <a:xfrm>
            <a:off x="7396306" y="4378154"/>
            <a:ext cx="4424795" cy="3237230"/>
          </a:xfrm>
          <a:prstGeom prst="rect">
            <a:avLst/>
          </a:prstGeom>
        </p:spPr>
        <p:txBody>
          <a:bodyPr lIns="0" tIns="0" rIns="0" bIns="0" rtlCol="0" anchor="t">
            <a:spAutoFit/>
          </a:bodyPr>
          <a:lstStyle/>
          <a:p>
            <a:pPr algn="just">
              <a:lnSpc>
                <a:spcPts val="3219"/>
              </a:lnSpc>
            </a:pPr>
            <a:r>
              <a:rPr lang="en-US" sz="2299">
                <a:solidFill>
                  <a:srgbClr val="002A60"/>
                </a:solidFill>
                <a:latin typeface="Kollektif Bold"/>
              </a:rPr>
              <a:t>“The tools has saved lots of time for me researching on that standard rate per hours for tutors”</a:t>
            </a:r>
          </a:p>
          <a:p>
            <a:pPr algn="just">
              <a:lnSpc>
                <a:spcPts val="3219"/>
              </a:lnSpc>
            </a:pPr>
            <a:endParaRPr lang="en-US" sz="2299">
              <a:solidFill>
                <a:srgbClr val="002A60"/>
              </a:solidFill>
              <a:latin typeface="Kollektif Bold"/>
            </a:endParaRPr>
          </a:p>
          <a:p>
            <a:pPr marL="496569" lvl="1" indent="-248284" algn="just">
              <a:lnSpc>
                <a:spcPts val="3219"/>
              </a:lnSpc>
              <a:buFont typeface="Arial"/>
              <a:buChar char="•"/>
            </a:pPr>
            <a:r>
              <a:rPr lang="en-US" sz="2299">
                <a:solidFill>
                  <a:srgbClr val="002A60"/>
                </a:solidFill>
                <a:latin typeface="Kollektif Bold"/>
              </a:rPr>
              <a:t>Ime Esther, </a:t>
            </a:r>
          </a:p>
          <a:p>
            <a:pPr algn="just">
              <a:lnSpc>
                <a:spcPts val="3219"/>
              </a:lnSpc>
            </a:pPr>
            <a:r>
              <a:rPr lang="en-US" sz="2299">
                <a:solidFill>
                  <a:srgbClr val="002A60"/>
                </a:solidFill>
                <a:latin typeface="Kollektif Bold"/>
              </a:rPr>
              <a:t>    </a:t>
            </a:r>
            <a:r>
              <a:rPr lang="en-US" sz="2299">
                <a:solidFill>
                  <a:srgbClr val="002A60"/>
                </a:solidFill>
                <a:latin typeface="Kollektif"/>
              </a:rPr>
              <a:t>Private piano lesson tutor </a:t>
            </a:r>
          </a:p>
          <a:p>
            <a:pPr algn="just">
              <a:lnSpc>
                <a:spcPts val="3219"/>
              </a:lnSpc>
            </a:pPr>
            <a:endParaRPr lang="en-US" sz="2299">
              <a:solidFill>
                <a:srgbClr val="002A60"/>
              </a:solidFill>
              <a:latin typeface="Kollektif"/>
            </a:endParaRPr>
          </a:p>
        </p:txBody>
      </p:sp>
      <p:sp>
        <p:nvSpPr>
          <p:cNvPr id="18" name="TextBox 18"/>
          <p:cNvSpPr txBox="1"/>
          <p:nvPr/>
        </p:nvSpPr>
        <p:spPr>
          <a:xfrm>
            <a:off x="13216321" y="4670712"/>
            <a:ext cx="4424795" cy="4037330"/>
          </a:xfrm>
          <a:prstGeom prst="rect">
            <a:avLst/>
          </a:prstGeom>
        </p:spPr>
        <p:txBody>
          <a:bodyPr lIns="0" tIns="0" rIns="0" bIns="0" rtlCol="0" anchor="t">
            <a:spAutoFit/>
          </a:bodyPr>
          <a:lstStyle/>
          <a:p>
            <a:pPr algn="just">
              <a:lnSpc>
                <a:spcPts val="3219"/>
              </a:lnSpc>
            </a:pPr>
            <a:r>
              <a:rPr lang="en-US" sz="2299">
                <a:solidFill>
                  <a:srgbClr val="002A60"/>
                </a:solidFill>
                <a:latin typeface="Kollektif Bold"/>
              </a:rPr>
              <a:t>“Knowing the living tariff is good, but then what? The platform always set up the tariff and we can't do anything about it, even we can't have a proper legal regulations for us”</a:t>
            </a:r>
          </a:p>
          <a:p>
            <a:pPr algn="just">
              <a:lnSpc>
                <a:spcPts val="3219"/>
              </a:lnSpc>
            </a:pPr>
            <a:endParaRPr lang="en-US" sz="2299">
              <a:solidFill>
                <a:srgbClr val="002A60"/>
              </a:solidFill>
              <a:latin typeface="Kollektif Bold"/>
            </a:endParaRPr>
          </a:p>
          <a:p>
            <a:pPr marL="496569" lvl="1" indent="-248284" algn="just">
              <a:lnSpc>
                <a:spcPts val="3219"/>
              </a:lnSpc>
              <a:buFont typeface="Arial"/>
              <a:buChar char="•"/>
            </a:pPr>
            <a:r>
              <a:rPr lang="en-US" sz="2299">
                <a:solidFill>
                  <a:srgbClr val="002A60"/>
                </a:solidFill>
                <a:latin typeface="Kollektif Bold"/>
              </a:rPr>
              <a:t>Abdul - </a:t>
            </a:r>
            <a:r>
              <a:rPr lang="en-US" sz="2299">
                <a:solidFill>
                  <a:srgbClr val="002A60"/>
                </a:solidFill>
                <a:latin typeface="Kollektif"/>
              </a:rPr>
              <a:t>registered partner of Grab, Gojek, Maxim and Indriver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grpSp>
        <p:nvGrpSpPr>
          <p:cNvPr id="30" name="Group 15">
            <a:extLst>
              <a:ext uri="{FF2B5EF4-FFF2-40B4-BE49-F238E27FC236}">
                <a16:creationId xmlns:a16="http://schemas.microsoft.com/office/drawing/2014/main" id="{1AF22C29-CC7C-E00B-7AFB-F142FC0BC19E}"/>
              </a:ext>
            </a:extLst>
          </p:cNvPr>
          <p:cNvGrpSpPr/>
          <p:nvPr/>
        </p:nvGrpSpPr>
        <p:grpSpPr>
          <a:xfrm>
            <a:off x="13492999" y="4065237"/>
            <a:ext cx="4970852" cy="1492006"/>
            <a:chOff x="0" y="0"/>
            <a:chExt cx="1309196" cy="289002"/>
          </a:xfrm>
        </p:grpSpPr>
        <p:sp>
          <p:nvSpPr>
            <p:cNvPr id="31" name="Freeform 16">
              <a:extLst>
                <a:ext uri="{FF2B5EF4-FFF2-40B4-BE49-F238E27FC236}">
                  <a16:creationId xmlns:a16="http://schemas.microsoft.com/office/drawing/2014/main" id="{ED8AF7C0-9214-03AC-C79F-AC50ED0ADFBE}"/>
                </a:ext>
              </a:extLst>
            </p:cNvPr>
            <p:cNvSpPr/>
            <p:nvPr/>
          </p:nvSpPr>
          <p:spPr>
            <a:xfrm>
              <a:off x="0" y="0"/>
              <a:ext cx="1309196" cy="289002"/>
            </a:xfrm>
            <a:custGeom>
              <a:avLst/>
              <a:gdLst/>
              <a:ahLst/>
              <a:cxnLst/>
              <a:rect l="l" t="t" r="r" b="b"/>
              <a:pathLst>
                <a:path w="1309196" h="289002">
                  <a:moveTo>
                    <a:pt x="79431" y="0"/>
                  </a:moveTo>
                  <a:lnTo>
                    <a:pt x="1229765" y="0"/>
                  </a:lnTo>
                  <a:cubicBezTo>
                    <a:pt x="1273633" y="0"/>
                    <a:pt x="1309196" y="35562"/>
                    <a:pt x="1309196" y="79431"/>
                  </a:cubicBezTo>
                  <a:lnTo>
                    <a:pt x="1309196" y="209572"/>
                  </a:lnTo>
                  <a:cubicBezTo>
                    <a:pt x="1309196" y="230638"/>
                    <a:pt x="1300827" y="250841"/>
                    <a:pt x="1285931" y="265738"/>
                  </a:cubicBezTo>
                  <a:cubicBezTo>
                    <a:pt x="1271035" y="280634"/>
                    <a:pt x="1250831" y="289002"/>
                    <a:pt x="1229765" y="289002"/>
                  </a:cubicBezTo>
                  <a:lnTo>
                    <a:pt x="79431" y="289002"/>
                  </a:lnTo>
                  <a:cubicBezTo>
                    <a:pt x="35562" y="289002"/>
                    <a:pt x="0" y="253440"/>
                    <a:pt x="0" y="209572"/>
                  </a:cubicBezTo>
                  <a:lnTo>
                    <a:pt x="0" y="79431"/>
                  </a:lnTo>
                  <a:cubicBezTo>
                    <a:pt x="0" y="35562"/>
                    <a:pt x="35562" y="0"/>
                    <a:pt x="79431" y="0"/>
                  </a:cubicBezTo>
                  <a:close/>
                </a:path>
              </a:pathLst>
            </a:custGeom>
            <a:solidFill>
              <a:srgbClr val="F29B39"/>
            </a:solidFill>
            <a:ln w="66675" cap="rnd">
              <a:solidFill>
                <a:srgbClr val="F29B39"/>
              </a:solidFill>
              <a:prstDash val="solid"/>
              <a:round/>
            </a:ln>
          </p:spPr>
        </p:sp>
        <p:sp>
          <p:nvSpPr>
            <p:cNvPr id="45" name="TextBox 17">
              <a:extLst>
                <a:ext uri="{FF2B5EF4-FFF2-40B4-BE49-F238E27FC236}">
                  <a16:creationId xmlns:a16="http://schemas.microsoft.com/office/drawing/2014/main" id="{A176D1F7-A856-6C75-2411-D0E1D2C3A714}"/>
                </a:ext>
              </a:extLst>
            </p:cNvPr>
            <p:cNvSpPr txBox="1"/>
            <p:nvPr/>
          </p:nvSpPr>
          <p:spPr>
            <a:xfrm>
              <a:off x="0" y="-38100"/>
              <a:ext cx="1309196" cy="32710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Freeform 2"/>
          <p:cNvSpPr/>
          <p:nvPr/>
        </p:nvSpPr>
        <p:spPr>
          <a:xfrm>
            <a:off x="-4243436" y="-257271"/>
            <a:ext cx="10544400" cy="10544271"/>
          </a:xfrm>
          <a:custGeom>
            <a:avLst/>
            <a:gdLst/>
            <a:ahLst/>
            <a:cxnLst/>
            <a:rect l="l" t="t" r="r" b="b"/>
            <a:pathLst>
              <a:path w="10544271" h="10544271">
                <a:moveTo>
                  <a:pt x="0" y="0"/>
                </a:moveTo>
                <a:lnTo>
                  <a:pt x="10544272" y="0"/>
                </a:lnTo>
                <a:lnTo>
                  <a:pt x="10544272" y="10544271"/>
                </a:lnTo>
                <a:lnTo>
                  <a:pt x="0" y="10544271"/>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flipH="1">
            <a:off x="-1445071" y="4833785"/>
            <a:ext cx="5702168" cy="5583373"/>
          </a:xfrm>
          <a:custGeom>
            <a:avLst/>
            <a:gdLst/>
            <a:ahLst/>
            <a:cxnLst/>
            <a:rect l="l" t="t" r="r" b="b"/>
            <a:pathLst>
              <a:path w="5702168" h="5583373">
                <a:moveTo>
                  <a:pt x="5702168" y="0"/>
                </a:moveTo>
                <a:lnTo>
                  <a:pt x="0" y="0"/>
                </a:lnTo>
                <a:lnTo>
                  <a:pt x="0" y="5583373"/>
                </a:lnTo>
                <a:lnTo>
                  <a:pt x="5702168" y="5583373"/>
                </a:lnTo>
                <a:lnTo>
                  <a:pt x="5702168"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2925324" y="3986994"/>
            <a:ext cx="4052936" cy="1693583"/>
            <a:chOff x="0" y="0"/>
            <a:chExt cx="5403914" cy="2258110"/>
          </a:xfrm>
        </p:grpSpPr>
        <p:grpSp>
          <p:nvGrpSpPr>
            <p:cNvPr id="5" name="Group 5"/>
            <p:cNvGrpSpPr/>
            <p:nvPr/>
          </p:nvGrpSpPr>
          <p:grpSpPr>
            <a:xfrm>
              <a:off x="0" y="0"/>
              <a:ext cx="5403914" cy="2258110"/>
              <a:chOff x="0" y="0"/>
              <a:chExt cx="1067440" cy="446046"/>
            </a:xfrm>
          </p:grpSpPr>
          <p:sp>
            <p:nvSpPr>
              <p:cNvPr id="6" name="Freeform 6"/>
              <p:cNvSpPr/>
              <p:nvPr/>
            </p:nvSpPr>
            <p:spPr>
              <a:xfrm>
                <a:off x="0" y="0"/>
                <a:ext cx="1067440" cy="446046"/>
              </a:xfrm>
              <a:custGeom>
                <a:avLst/>
                <a:gdLst/>
                <a:ahLst/>
                <a:cxnLst/>
                <a:rect l="l" t="t" r="r" b="b"/>
                <a:pathLst>
                  <a:path w="1067440" h="446046">
                    <a:moveTo>
                      <a:pt x="97420" y="0"/>
                    </a:moveTo>
                    <a:lnTo>
                      <a:pt x="970020" y="0"/>
                    </a:lnTo>
                    <a:cubicBezTo>
                      <a:pt x="1023823" y="0"/>
                      <a:pt x="1067440" y="43617"/>
                      <a:pt x="1067440" y="97420"/>
                    </a:cubicBezTo>
                    <a:lnTo>
                      <a:pt x="1067440" y="348626"/>
                    </a:lnTo>
                    <a:cubicBezTo>
                      <a:pt x="1067440" y="402430"/>
                      <a:pt x="1023823" y="446046"/>
                      <a:pt x="970020" y="446046"/>
                    </a:cubicBezTo>
                    <a:lnTo>
                      <a:pt x="97420" y="446046"/>
                    </a:lnTo>
                    <a:cubicBezTo>
                      <a:pt x="43617" y="446046"/>
                      <a:pt x="0" y="402430"/>
                      <a:pt x="0" y="348626"/>
                    </a:cubicBezTo>
                    <a:lnTo>
                      <a:pt x="0" y="97420"/>
                    </a:lnTo>
                    <a:cubicBezTo>
                      <a:pt x="0" y="43617"/>
                      <a:pt x="43617" y="0"/>
                      <a:pt x="97420" y="0"/>
                    </a:cubicBezTo>
                    <a:close/>
                  </a:path>
                </a:pathLst>
              </a:custGeom>
              <a:solidFill>
                <a:srgbClr val="000000">
                  <a:alpha val="0"/>
                </a:srgbClr>
              </a:solidFill>
              <a:ln w="66675" cap="rnd">
                <a:solidFill>
                  <a:srgbClr val="F29B39"/>
                </a:solidFill>
                <a:prstDash val="solid"/>
                <a:round/>
              </a:ln>
            </p:spPr>
          </p:sp>
          <p:sp>
            <p:nvSpPr>
              <p:cNvPr id="7" name="TextBox 7"/>
              <p:cNvSpPr txBox="1"/>
              <p:nvPr/>
            </p:nvSpPr>
            <p:spPr>
              <a:xfrm>
                <a:off x="0" y="-38100"/>
                <a:ext cx="1067440" cy="484146"/>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8"/>
            <p:cNvSpPr txBox="1"/>
            <p:nvPr/>
          </p:nvSpPr>
          <p:spPr>
            <a:xfrm>
              <a:off x="440318" y="272652"/>
              <a:ext cx="4523279" cy="1617557"/>
            </a:xfrm>
            <a:prstGeom prst="rect">
              <a:avLst/>
            </a:prstGeom>
          </p:spPr>
          <p:txBody>
            <a:bodyPr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dirty="0">
                  <a:ln>
                    <a:noFill/>
                  </a:ln>
                  <a:solidFill>
                    <a:srgbClr val="002A60"/>
                  </a:solidFill>
                  <a:effectLst/>
                  <a:uLnTx/>
                  <a:uFillTx/>
                  <a:latin typeface="Kollektif Bold"/>
                  <a:ea typeface="+mn-ea"/>
                  <a:cs typeface="+mn-cs"/>
                </a:rPr>
                <a:t>Check and access fair tariff and working hours information</a:t>
              </a:r>
            </a:p>
          </p:txBody>
        </p:sp>
      </p:grpSp>
      <p:grpSp>
        <p:nvGrpSpPr>
          <p:cNvPr id="9" name="Group 9"/>
          <p:cNvGrpSpPr/>
          <p:nvPr/>
        </p:nvGrpSpPr>
        <p:grpSpPr>
          <a:xfrm>
            <a:off x="2925324" y="6245201"/>
            <a:ext cx="4052936" cy="893483"/>
            <a:chOff x="0" y="0"/>
            <a:chExt cx="5403914" cy="1191310"/>
          </a:xfrm>
        </p:grpSpPr>
        <p:grpSp>
          <p:nvGrpSpPr>
            <p:cNvPr id="10" name="Group 10"/>
            <p:cNvGrpSpPr/>
            <p:nvPr/>
          </p:nvGrpSpPr>
          <p:grpSpPr>
            <a:xfrm>
              <a:off x="0" y="0"/>
              <a:ext cx="5403914" cy="1191310"/>
              <a:chOff x="0" y="0"/>
              <a:chExt cx="1067440" cy="235321"/>
            </a:xfrm>
          </p:grpSpPr>
          <p:sp>
            <p:nvSpPr>
              <p:cNvPr id="11" name="Freeform 11"/>
              <p:cNvSpPr/>
              <p:nvPr/>
            </p:nvSpPr>
            <p:spPr>
              <a:xfrm>
                <a:off x="0" y="0"/>
                <a:ext cx="1067440" cy="235321"/>
              </a:xfrm>
              <a:custGeom>
                <a:avLst/>
                <a:gdLst/>
                <a:ahLst/>
                <a:cxnLst/>
                <a:rect l="l" t="t" r="r" b="b"/>
                <a:pathLst>
                  <a:path w="1067440" h="235321">
                    <a:moveTo>
                      <a:pt x="97420" y="0"/>
                    </a:moveTo>
                    <a:lnTo>
                      <a:pt x="970020" y="0"/>
                    </a:lnTo>
                    <a:cubicBezTo>
                      <a:pt x="1023823" y="0"/>
                      <a:pt x="1067440" y="43617"/>
                      <a:pt x="1067440" y="97420"/>
                    </a:cubicBezTo>
                    <a:lnTo>
                      <a:pt x="1067440" y="137900"/>
                    </a:lnTo>
                    <a:cubicBezTo>
                      <a:pt x="1067440" y="191704"/>
                      <a:pt x="1023823" y="235321"/>
                      <a:pt x="970020" y="235321"/>
                    </a:cubicBezTo>
                    <a:lnTo>
                      <a:pt x="97420" y="235321"/>
                    </a:lnTo>
                    <a:cubicBezTo>
                      <a:pt x="43617" y="235321"/>
                      <a:pt x="0" y="191704"/>
                      <a:pt x="0" y="137900"/>
                    </a:cubicBezTo>
                    <a:lnTo>
                      <a:pt x="0" y="97420"/>
                    </a:lnTo>
                    <a:cubicBezTo>
                      <a:pt x="0" y="43617"/>
                      <a:pt x="43617" y="0"/>
                      <a:pt x="97420" y="0"/>
                    </a:cubicBezTo>
                    <a:close/>
                  </a:path>
                </a:pathLst>
              </a:custGeom>
              <a:solidFill>
                <a:srgbClr val="F29B39"/>
              </a:solidFill>
              <a:ln w="66675" cap="rnd">
                <a:solidFill>
                  <a:srgbClr val="F29B39"/>
                </a:solidFill>
                <a:prstDash val="solid"/>
                <a:round/>
              </a:ln>
            </p:spPr>
          </p:sp>
          <p:sp>
            <p:nvSpPr>
              <p:cNvPr id="12" name="TextBox 12"/>
              <p:cNvSpPr txBox="1"/>
              <p:nvPr/>
            </p:nvSpPr>
            <p:spPr>
              <a:xfrm>
                <a:off x="0" y="-38100"/>
                <a:ext cx="1067440" cy="273421"/>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3"/>
            <p:cNvSpPr txBox="1"/>
            <p:nvPr/>
          </p:nvSpPr>
          <p:spPr>
            <a:xfrm>
              <a:off x="440318" y="272652"/>
              <a:ext cx="4523279" cy="550757"/>
            </a:xfrm>
            <a:prstGeom prst="rect">
              <a:avLst/>
            </a:prstGeom>
          </p:spPr>
          <p:txBody>
            <a:bodyPr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a:ln>
                    <a:noFill/>
                  </a:ln>
                  <a:solidFill>
                    <a:srgbClr val="FFFFFF"/>
                  </a:solidFill>
                  <a:effectLst/>
                  <a:uLnTx/>
                  <a:uFillTx/>
                  <a:latin typeface="Kollektif Bold"/>
                  <a:ea typeface="+mn-ea"/>
                  <a:cs typeface="+mn-cs"/>
                </a:rPr>
                <a:t>Awareness raised</a:t>
              </a:r>
            </a:p>
          </p:txBody>
        </p:sp>
      </p:grpSp>
      <p:sp>
        <p:nvSpPr>
          <p:cNvPr id="14" name="AutoShape 14"/>
          <p:cNvSpPr/>
          <p:nvPr/>
        </p:nvSpPr>
        <p:spPr>
          <a:xfrm>
            <a:off x="4951792" y="5680576"/>
            <a:ext cx="0" cy="564625"/>
          </a:xfrm>
          <a:prstGeom prst="line">
            <a:avLst/>
          </a:prstGeom>
          <a:ln w="38100" cap="flat">
            <a:solidFill>
              <a:srgbClr val="F29B39"/>
            </a:solidFill>
            <a:prstDash val="solid"/>
            <a:headEnd type="none" w="sm" len="sm"/>
            <a:tailEnd type="arrow" w="med"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5" name="Group 15"/>
          <p:cNvGrpSpPr/>
          <p:nvPr/>
        </p:nvGrpSpPr>
        <p:grpSpPr>
          <a:xfrm>
            <a:off x="7654535" y="4298400"/>
            <a:ext cx="4970852" cy="1097305"/>
            <a:chOff x="0" y="0"/>
            <a:chExt cx="1309196" cy="289002"/>
          </a:xfrm>
        </p:grpSpPr>
        <p:sp>
          <p:nvSpPr>
            <p:cNvPr id="16" name="Freeform 16"/>
            <p:cNvSpPr/>
            <p:nvPr/>
          </p:nvSpPr>
          <p:spPr>
            <a:xfrm>
              <a:off x="0" y="0"/>
              <a:ext cx="1309196" cy="289002"/>
            </a:xfrm>
            <a:custGeom>
              <a:avLst/>
              <a:gdLst/>
              <a:ahLst/>
              <a:cxnLst/>
              <a:rect l="l" t="t" r="r" b="b"/>
              <a:pathLst>
                <a:path w="1309196" h="289002">
                  <a:moveTo>
                    <a:pt x="79431" y="0"/>
                  </a:moveTo>
                  <a:lnTo>
                    <a:pt x="1229765" y="0"/>
                  </a:lnTo>
                  <a:cubicBezTo>
                    <a:pt x="1273633" y="0"/>
                    <a:pt x="1309196" y="35562"/>
                    <a:pt x="1309196" y="79431"/>
                  </a:cubicBezTo>
                  <a:lnTo>
                    <a:pt x="1309196" y="209572"/>
                  </a:lnTo>
                  <a:cubicBezTo>
                    <a:pt x="1309196" y="230638"/>
                    <a:pt x="1300827" y="250841"/>
                    <a:pt x="1285931" y="265738"/>
                  </a:cubicBezTo>
                  <a:cubicBezTo>
                    <a:pt x="1271035" y="280634"/>
                    <a:pt x="1250831" y="289002"/>
                    <a:pt x="1229765" y="289002"/>
                  </a:cubicBezTo>
                  <a:lnTo>
                    <a:pt x="79431" y="289002"/>
                  </a:lnTo>
                  <a:cubicBezTo>
                    <a:pt x="35562" y="289002"/>
                    <a:pt x="0" y="253440"/>
                    <a:pt x="0" y="209572"/>
                  </a:cubicBezTo>
                  <a:lnTo>
                    <a:pt x="0" y="79431"/>
                  </a:lnTo>
                  <a:cubicBezTo>
                    <a:pt x="0" y="35562"/>
                    <a:pt x="35562" y="0"/>
                    <a:pt x="79431" y="0"/>
                  </a:cubicBezTo>
                  <a:close/>
                </a:path>
              </a:pathLst>
            </a:custGeom>
            <a:solidFill>
              <a:srgbClr val="F29B39"/>
            </a:solidFill>
            <a:ln w="66675" cap="rnd">
              <a:solidFill>
                <a:srgbClr val="F29B39"/>
              </a:solidFill>
              <a:prstDash val="solid"/>
              <a:round/>
            </a:ln>
          </p:spPr>
        </p:sp>
        <p:sp>
          <p:nvSpPr>
            <p:cNvPr id="17" name="TextBox 17"/>
            <p:cNvSpPr txBox="1"/>
            <p:nvPr/>
          </p:nvSpPr>
          <p:spPr>
            <a:xfrm>
              <a:off x="0" y="-38100"/>
              <a:ext cx="1309196" cy="32710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8" name="Group 18"/>
          <p:cNvGrpSpPr/>
          <p:nvPr/>
        </p:nvGrpSpPr>
        <p:grpSpPr>
          <a:xfrm>
            <a:off x="7654535" y="6691943"/>
            <a:ext cx="4970852" cy="1693583"/>
            <a:chOff x="0" y="0"/>
            <a:chExt cx="1309196" cy="446046"/>
          </a:xfrm>
        </p:grpSpPr>
        <p:sp>
          <p:nvSpPr>
            <p:cNvPr id="19" name="Freeform 19"/>
            <p:cNvSpPr/>
            <p:nvPr/>
          </p:nvSpPr>
          <p:spPr>
            <a:xfrm>
              <a:off x="0" y="0"/>
              <a:ext cx="1309196" cy="446046"/>
            </a:xfrm>
            <a:custGeom>
              <a:avLst/>
              <a:gdLst/>
              <a:ahLst/>
              <a:cxnLst/>
              <a:rect l="l" t="t" r="r" b="b"/>
              <a:pathLst>
                <a:path w="1309196" h="446046">
                  <a:moveTo>
                    <a:pt x="79431" y="0"/>
                  </a:moveTo>
                  <a:lnTo>
                    <a:pt x="1229765" y="0"/>
                  </a:lnTo>
                  <a:cubicBezTo>
                    <a:pt x="1273633" y="0"/>
                    <a:pt x="1309196" y="35562"/>
                    <a:pt x="1309196" y="79431"/>
                  </a:cubicBezTo>
                  <a:lnTo>
                    <a:pt x="1309196" y="366616"/>
                  </a:lnTo>
                  <a:cubicBezTo>
                    <a:pt x="1309196" y="387682"/>
                    <a:pt x="1300827" y="407886"/>
                    <a:pt x="1285931" y="422782"/>
                  </a:cubicBezTo>
                  <a:cubicBezTo>
                    <a:pt x="1271035" y="437678"/>
                    <a:pt x="1250831" y="446046"/>
                    <a:pt x="1229765" y="446046"/>
                  </a:cubicBezTo>
                  <a:lnTo>
                    <a:pt x="79431" y="446046"/>
                  </a:lnTo>
                  <a:cubicBezTo>
                    <a:pt x="58364" y="446046"/>
                    <a:pt x="38161" y="437678"/>
                    <a:pt x="23265" y="422782"/>
                  </a:cubicBezTo>
                  <a:cubicBezTo>
                    <a:pt x="8369" y="407886"/>
                    <a:pt x="0" y="387682"/>
                    <a:pt x="0" y="366616"/>
                  </a:cubicBezTo>
                  <a:lnTo>
                    <a:pt x="0" y="79431"/>
                  </a:lnTo>
                  <a:cubicBezTo>
                    <a:pt x="0" y="35562"/>
                    <a:pt x="35562" y="0"/>
                    <a:pt x="79431" y="0"/>
                  </a:cubicBezTo>
                  <a:close/>
                </a:path>
              </a:pathLst>
            </a:custGeom>
            <a:solidFill>
              <a:srgbClr val="F29B39"/>
            </a:solidFill>
            <a:ln w="66675" cap="rnd">
              <a:solidFill>
                <a:srgbClr val="F29B39"/>
              </a:solidFill>
              <a:prstDash val="solid"/>
              <a:round/>
            </a:ln>
          </p:spPr>
        </p:sp>
        <p:sp>
          <p:nvSpPr>
            <p:cNvPr id="20" name="TextBox 20"/>
            <p:cNvSpPr txBox="1"/>
            <p:nvPr/>
          </p:nvSpPr>
          <p:spPr>
            <a:xfrm>
              <a:off x="0" y="-38100"/>
              <a:ext cx="1309196" cy="484146"/>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1" name="TextBox 21"/>
          <p:cNvSpPr txBox="1"/>
          <p:nvPr/>
        </p:nvSpPr>
        <p:spPr>
          <a:xfrm>
            <a:off x="8059566" y="6921818"/>
            <a:ext cx="4177360" cy="1236980"/>
          </a:xfrm>
          <a:prstGeom prst="rect">
            <a:avLst/>
          </a:prstGeom>
        </p:spPr>
        <p:txBody>
          <a:bodyPr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dirty="0">
                <a:ln>
                  <a:noFill/>
                </a:ln>
                <a:solidFill>
                  <a:srgbClr val="FFFFFF"/>
                </a:solidFill>
                <a:effectLst/>
                <a:uLnTx/>
                <a:uFillTx/>
                <a:latin typeface="Kollektif Bold"/>
                <a:ea typeface="+mn-ea"/>
                <a:cs typeface="+mn-cs"/>
              </a:rPr>
              <a:t>Make informed career decisions by comparing ideal tariff with platform tariff</a:t>
            </a:r>
          </a:p>
        </p:txBody>
      </p:sp>
      <p:sp>
        <p:nvSpPr>
          <p:cNvPr id="22" name="TextBox 22"/>
          <p:cNvSpPr txBox="1"/>
          <p:nvPr/>
        </p:nvSpPr>
        <p:spPr>
          <a:xfrm>
            <a:off x="1028700" y="658104"/>
            <a:ext cx="16802100" cy="1938655"/>
          </a:xfrm>
          <a:prstGeom prst="rect">
            <a:avLst/>
          </a:prstGeom>
        </p:spPr>
        <p:txBody>
          <a:bodyPr lIns="0" tIns="0" rIns="0" bIns="0" rtlCol="0" anchor="t">
            <a:spAutoFit/>
          </a:bodyPr>
          <a:lstStyle/>
          <a:p>
            <a:pPr marL="0" marR="0" lvl="0" indent="0" algn="just" defTabSz="914400" rtl="0" eaLnBrk="1" fontAlgn="auto" latinLnBrk="0" hangingPunct="1">
              <a:lnSpc>
                <a:spcPts val="7039"/>
              </a:lnSpc>
              <a:spcBef>
                <a:spcPts val="0"/>
              </a:spcBef>
              <a:spcAft>
                <a:spcPts val="0"/>
              </a:spcAft>
              <a:buClrTx/>
              <a:buSzTx/>
              <a:buFontTx/>
              <a:buNone/>
              <a:tabLst/>
              <a:defRPr/>
            </a:pPr>
            <a:r>
              <a:rPr kumimoji="0" lang="en-US" sz="6399" b="0" i="0" u="none" strike="noStrike" kern="1200" cap="none" spc="0" normalizeH="0" baseline="0" noProof="0">
                <a:ln>
                  <a:noFill/>
                </a:ln>
                <a:solidFill>
                  <a:srgbClr val="002A60"/>
                </a:solidFill>
                <a:effectLst/>
                <a:uLnTx/>
                <a:uFillTx/>
                <a:latin typeface="Tabarra Sans Heavy"/>
                <a:ea typeface="+mn-ea"/>
                <a:cs typeface="+mn-cs"/>
              </a:rPr>
              <a:t>How can the Living Tariff Tool </a:t>
            </a:r>
          </a:p>
          <a:p>
            <a:pPr marL="0" marR="0" lvl="0" indent="0" algn="just" defTabSz="914400" rtl="0" eaLnBrk="1" fontAlgn="auto" latinLnBrk="0" hangingPunct="1">
              <a:lnSpc>
                <a:spcPts val="7039"/>
              </a:lnSpc>
              <a:spcBef>
                <a:spcPts val="0"/>
              </a:spcBef>
              <a:spcAft>
                <a:spcPts val="0"/>
              </a:spcAft>
              <a:buClrTx/>
              <a:buSzTx/>
              <a:buFontTx/>
              <a:buNone/>
              <a:tabLst/>
              <a:defRPr/>
            </a:pPr>
            <a:r>
              <a:rPr kumimoji="0" lang="en-US" sz="6399" b="0" i="0" u="none" strike="noStrike" kern="1200" cap="none" spc="0" normalizeH="0" baseline="0" noProof="0">
                <a:ln>
                  <a:noFill/>
                </a:ln>
                <a:solidFill>
                  <a:srgbClr val="002A60"/>
                </a:solidFill>
                <a:effectLst/>
                <a:uLnTx/>
                <a:uFillTx/>
                <a:latin typeface="Tabarra Sans Heavy"/>
                <a:ea typeface="+mn-ea"/>
                <a:cs typeface="+mn-cs"/>
              </a:rPr>
              <a:t>makes Impact? </a:t>
            </a:r>
          </a:p>
        </p:txBody>
      </p:sp>
      <p:grpSp>
        <p:nvGrpSpPr>
          <p:cNvPr id="23" name="Group 23"/>
          <p:cNvGrpSpPr/>
          <p:nvPr/>
        </p:nvGrpSpPr>
        <p:grpSpPr>
          <a:xfrm>
            <a:off x="8042995" y="3993429"/>
            <a:ext cx="4193931" cy="609942"/>
            <a:chOff x="0" y="0"/>
            <a:chExt cx="1104574" cy="160643"/>
          </a:xfrm>
        </p:grpSpPr>
        <p:sp>
          <p:nvSpPr>
            <p:cNvPr id="24" name="Freeform 24"/>
            <p:cNvSpPr/>
            <p:nvPr/>
          </p:nvSpPr>
          <p:spPr>
            <a:xfrm>
              <a:off x="0" y="0"/>
              <a:ext cx="1104574" cy="160643"/>
            </a:xfrm>
            <a:custGeom>
              <a:avLst/>
              <a:gdLst/>
              <a:ahLst/>
              <a:cxnLst/>
              <a:rect l="l" t="t" r="r" b="b"/>
              <a:pathLst>
                <a:path w="1104574" h="160643">
                  <a:moveTo>
                    <a:pt x="0" y="0"/>
                  </a:moveTo>
                  <a:lnTo>
                    <a:pt x="1104574" y="0"/>
                  </a:lnTo>
                  <a:lnTo>
                    <a:pt x="1104574" y="160643"/>
                  </a:lnTo>
                  <a:lnTo>
                    <a:pt x="0" y="160643"/>
                  </a:lnTo>
                  <a:close/>
                </a:path>
              </a:pathLst>
            </a:custGeom>
            <a:solidFill>
              <a:srgbClr val="FFFFFF"/>
            </a:solidFill>
            <a:ln w="28575" cap="sq">
              <a:solidFill>
                <a:srgbClr val="F29B39"/>
              </a:solidFill>
              <a:prstDash val="solid"/>
              <a:miter/>
            </a:ln>
          </p:spPr>
        </p:sp>
        <p:sp>
          <p:nvSpPr>
            <p:cNvPr id="25" name="TextBox 25"/>
            <p:cNvSpPr txBox="1"/>
            <p:nvPr/>
          </p:nvSpPr>
          <p:spPr>
            <a:xfrm>
              <a:off x="0" y="-38100"/>
              <a:ext cx="1104574" cy="19874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ontserrat Bold"/>
                  <a:ea typeface="+mn-ea"/>
                  <a:cs typeface="+mn-cs"/>
                </a:rPr>
                <a:t>Gig Workers, not on platform</a:t>
              </a:r>
            </a:p>
          </p:txBody>
        </p:sp>
      </p:grpSp>
      <p:sp>
        <p:nvSpPr>
          <p:cNvPr id="26" name="TextBox 26"/>
          <p:cNvSpPr txBox="1"/>
          <p:nvPr/>
        </p:nvSpPr>
        <p:spPr>
          <a:xfrm>
            <a:off x="8140493" y="4748032"/>
            <a:ext cx="3998935" cy="436880"/>
          </a:xfrm>
          <a:prstGeom prst="rect">
            <a:avLst/>
          </a:prstGeom>
        </p:spPr>
        <p:txBody>
          <a:bodyPr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dirty="0">
                <a:ln>
                  <a:noFill/>
                </a:ln>
                <a:solidFill>
                  <a:srgbClr val="FFFFFF"/>
                </a:solidFill>
                <a:effectLst/>
                <a:uLnTx/>
                <a:uFillTx/>
                <a:latin typeface="Kollektif Bold"/>
                <a:ea typeface="+mn-ea"/>
                <a:cs typeface="+mn-cs"/>
              </a:rPr>
              <a:t>Negotiate for better pay</a:t>
            </a:r>
          </a:p>
        </p:txBody>
      </p:sp>
      <p:grpSp>
        <p:nvGrpSpPr>
          <p:cNvPr id="27" name="Group 27"/>
          <p:cNvGrpSpPr/>
          <p:nvPr/>
        </p:nvGrpSpPr>
        <p:grpSpPr>
          <a:xfrm>
            <a:off x="8406997" y="6283301"/>
            <a:ext cx="3465928" cy="609942"/>
            <a:chOff x="0" y="0"/>
            <a:chExt cx="912837" cy="160643"/>
          </a:xfrm>
        </p:grpSpPr>
        <p:sp>
          <p:nvSpPr>
            <p:cNvPr id="28" name="Freeform 28"/>
            <p:cNvSpPr/>
            <p:nvPr/>
          </p:nvSpPr>
          <p:spPr>
            <a:xfrm>
              <a:off x="0" y="0"/>
              <a:ext cx="912837" cy="160643"/>
            </a:xfrm>
            <a:custGeom>
              <a:avLst/>
              <a:gdLst/>
              <a:ahLst/>
              <a:cxnLst/>
              <a:rect l="l" t="t" r="r" b="b"/>
              <a:pathLst>
                <a:path w="912837" h="160643">
                  <a:moveTo>
                    <a:pt x="0" y="0"/>
                  </a:moveTo>
                  <a:lnTo>
                    <a:pt x="912837" y="0"/>
                  </a:lnTo>
                  <a:lnTo>
                    <a:pt x="912837" y="160643"/>
                  </a:lnTo>
                  <a:lnTo>
                    <a:pt x="0" y="160643"/>
                  </a:lnTo>
                  <a:close/>
                </a:path>
              </a:pathLst>
            </a:custGeom>
            <a:solidFill>
              <a:srgbClr val="FFFFFF"/>
            </a:solidFill>
            <a:ln w="28575" cap="sq">
              <a:solidFill>
                <a:srgbClr val="F29B39"/>
              </a:solidFill>
              <a:prstDash val="solid"/>
              <a:miter/>
            </a:ln>
          </p:spPr>
        </p:sp>
        <p:sp>
          <p:nvSpPr>
            <p:cNvPr id="29" name="TextBox 29"/>
            <p:cNvSpPr txBox="1"/>
            <p:nvPr/>
          </p:nvSpPr>
          <p:spPr>
            <a:xfrm>
              <a:off x="0" y="-38100"/>
              <a:ext cx="912837" cy="198743"/>
            </a:xfrm>
            <a:prstGeom prst="rect">
              <a:avLst/>
            </a:prstGeom>
          </p:spPr>
          <p:txBody>
            <a:bodyPr lIns="50800" tIns="50800" rIns="50800" bIns="50800" rtlCol="0" anchor="ct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Montserrat Bold"/>
                  <a:ea typeface="+mn-ea"/>
                  <a:cs typeface="+mn-cs"/>
                </a:rPr>
                <a:t>Platform workers</a:t>
              </a:r>
            </a:p>
          </p:txBody>
        </p:sp>
      </p:grpSp>
      <p:grpSp>
        <p:nvGrpSpPr>
          <p:cNvPr id="32" name="Group 32"/>
          <p:cNvGrpSpPr/>
          <p:nvPr/>
        </p:nvGrpSpPr>
        <p:grpSpPr>
          <a:xfrm>
            <a:off x="13692187" y="2604818"/>
            <a:ext cx="4138613" cy="1693583"/>
            <a:chOff x="0" y="0"/>
            <a:chExt cx="5518151" cy="2258110"/>
          </a:xfrm>
        </p:grpSpPr>
        <p:grpSp>
          <p:nvGrpSpPr>
            <p:cNvPr id="33" name="Group 33"/>
            <p:cNvGrpSpPr/>
            <p:nvPr/>
          </p:nvGrpSpPr>
          <p:grpSpPr>
            <a:xfrm>
              <a:off x="0" y="0"/>
              <a:ext cx="5518151" cy="2258110"/>
              <a:chOff x="0" y="0"/>
              <a:chExt cx="1090005" cy="446046"/>
            </a:xfrm>
          </p:grpSpPr>
          <p:sp>
            <p:nvSpPr>
              <p:cNvPr id="34" name="Freeform 34"/>
              <p:cNvSpPr/>
              <p:nvPr/>
            </p:nvSpPr>
            <p:spPr>
              <a:xfrm>
                <a:off x="0" y="0"/>
                <a:ext cx="1090005" cy="446046"/>
              </a:xfrm>
              <a:custGeom>
                <a:avLst/>
                <a:gdLst/>
                <a:ahLst/>
                <a:cxnLst/>
                <a:rect l="l" t="t" r="r" b="b"/>
                <a:pathLst>
                  <a:path w="1090005" h="446046">
                    <a:moveTo>
                      <a:pt x="95403" y="0"/>
                    </a:moveTo>
                    <a:lnTo>
                      <a:pt x="994602" y="0"/>
                    </a:lnTo>
                    <a:cubicBezTo>
                      <a:pt x="1019904" y="0"/>
                      <a:pt x="1044170" y="10051"/>
                      <a:pt x="1062062" y="27943"/>
                    </a:cubicBezTo>
                    <a:cubicBezTo>
                      <a:pt x="1079954" y="45835"/>
                      <a:pt x="1090005" y="70101"/>
                      <a:pt x="1090005" y="95403"/>
                    </a:cubicBezTo>
                    <a:lnTo>
                      <a:pt x="1090005" y="350643"/>
                    </a:lnTo>
                    <a:cubicBezTo>
                      <a:pt x="1090005" y="403333"/>
                      <a:pt x="1047292" y="446046"/>
                      <a:pt x="994602" y="446046"/>
                    </a:cubicBezTo>
                    <a:lnTo>
                      <a:pt x="95403" y="446046"/>
                    </a:lnTo>
                    <a:cubicBezTo>
                      <a:pt x="70101" y="446046"/>
                      <a:pt x="45835" y="435995"/>
                      <a:pt x="27943" y="418103"/>
                    </a:cubicBezTo>
                    <a:cubicBezTo>
                      <a:pt x="10051" y="400212"/>
                      <a:pt x="0" y="375946"/>
                      <a:pt x="0" y="350643"/>
                    </a:cubicBezTo>
                    <a:lnTo>
                      <a:pt x="0" y="95403"/>
                    </a:lnTo>
                    <a:cubicBezTo>
                      <a:pt x="0" y="42714"/>
                      <a:pt x="42714" y="0"/>
                      <a:pt x="95403" y="0"/>
                    </a:cubicBezTo>
                    <a:close/>
                  </a:path>
                </a:pathLst>
              </a:custGeom>
              <a:solidFill>
                <a:srgbClr val="000000">
                  <a:alpha val="0"/>
                </a:srgbClr>
              </a:solidFill>
              <a:ln w="66675" cap="rnd">
                <a:solidFill>
                  <a:srgbClr val="F29B39"/>
                </a:solidFill>
                <a:prstDash val="solid"/>
                <a:round/>
              </a:ln>
            </p:spPr>
          </p:sp>
          <p:sp>
            <p:nvSpPr>
              <p:cNvPr id="35" name="TextBox 35"/>
              <p:cNvSpPr txBox="1"/>
              <p:nvPr/>
            </p:nvSpPr>
            <p:spPr>
              <a:xfrm>
                <a:off x="0" y="-38100"/>
                <a:ext cx="1090005" cy="484146"/>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TextBox 36"/>
            <p:cNvSpPr txBox="1"/>
            <p:nvPr/>
          </p:nvSpPr>
          <p:spPr>
            <a:xfrm>
              <a:off x="449626" y="272652"/>
              <a:ext cx="4618899" cy="1617557"/>
            </a:xfrm>
            <a:prstGeom prst="rect">
              <a:avLst/>
            </a:prstGeom>
          </p:spPr>
          <p:txBody>
            <a:bodyPr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a:ln>
                    <a:noFill/>
                  </a:ln>
                  <a:solidFill>
                    <a:srgbClr val="002A60"/>
                  </a:solidFill>
                  <a:effectLst/>
                  <a:uLnTx/>
                  <a:uFillTx/>
                  <a:latin typeface="Kollektif Bold"/>
                  <a:ea typeface="+mn-ea"/>
                  <a:cs typeface="+mn-cs"/>
                </a:rPr>
                <a:t>Join gig trade unions for collective negotiation on pay and rights</a:t>
              </a:r>
            </a:p>
          </p:txBody>
        </p:sp>
      </p:grpSp>
      <p:cxnSp>
        <p:nvCxnSpPr>
          <p:cNvPr id="54" name="Connector: Elbow 53">
            <a:extLst>
              <a:ext uri="{FF2B5EF4-FFF2-40B4-BE49-F238E27FC236}">
                <a16:creationId xmlns:a16="http://schemas.microsoft.com/office/drawing/2014/main" id="{F20ABBC4-09D6-6D63-7F7E-E3C061289D52}"/>
              </a:ext>
            </a:extLst>
          </p:cNvPr>
          <p:cNvCxnSpPr>
            <a:cxnSpLocks/>
            <a:stCxn id="12" idx="3"/>
            <a:endCxn id="17" idx="1"/>
          </p:cNvCxnSpPr>
          <p:nvPr/>
        </p:nvCxnSpPr>
        <p:spPr>
          <a:xfrm flipV="1">
            <a:off x="6978260" y="4774722"/>
            <a:ext cx="676275" cy="1844890"/>
          </a:xfrm>
          <a:prstGeom prst="bentConnector3">
            <a:avLst>
              <a:gd name="adj1" fmla="val 50000"/>
            </a:avLst>
          </a:prstGeom>
          <a:ln w="38100">
            <a:solidFill>
              <a:srgbClr val="F29B39"/>
            </a:solidFill>
            <a:tailEnd type="triangle"/>
          </a:ln>
        </p:spPr>
        <p:style>
          <a:lnRef idx="1">
            <a:schemeClr val="dk1"/>
          </a:lnRef>
          <a:fillRef idx="0">
            <a:schemeClr val="dk1"/>
          </a:fillRef>
          <a:effectRef idx="0">
            <a:schemeClr val="dk1"/>
          </a:effectRef>
          <a:fontRef idx="minor">
            <a:schemeClr val="tx1"/>
          </a:fontRef>
        </p:style>
      </p:cxnSp>
      <p:cxnSp>
        <p:nvCxnSpPr>
          <p:cNvPr id="59" name="Connector: Elbow 58">
            <a:extLst>
              <a:ext uri="{FF2B5EF4-FFF2-40B4-BE49-F238E27FC236}">
                <a16:creationId xmlns:a16="http://schemas.microsoft.com/office/drawing/2014/main" id="{4484D77F-8E5C-A0D8-16B8-57F1F4432D06}"/>
              </a:ext>
            </a:extLst>
          </p:cNvPr>
          <p:cNvCxnSpPr>
            <a:cxnSpLocks/>
            <a:stCxn id="12" idx="3"/>
            <a:endCxn id="20" idx="1"/>
          </p:cNvCxnSpPr>
          <p:nvPr/>
        </p:nvCxnSpPr>
        <p:spPr>
          <a:xfrm>
            <a:off x="6978260" y="6619612"/>
            <a:ext cx="676275" cy="846792"/>
          </a:xfrm>
          <a:prstGeom prst="bentConnector3">
            <a:avLst>
              <a:gd name="adj1" fmla="val 50000"/>
            </a:avLst>
          </a:prstGeom>
          <a:ln w="38100">
            <a:solidFill>
              <a:srgbClr val="F29B39"/>
            </a:solidFill>
            <a:tailEnd type="triangle"/>
          </a:ln>
        </p:spPr>
        <p:style>
          <a:lnRef idx="1">
            <a:schemeClr val="dk1"/>
          </a:lnRef>
          <a:fillRef idx="0">
            <a:schemeClr val="dk1"/>
          </a:fillRef>
          <a:effectRef idx="0">
            <a:schemeClr val="dk1"/>
          </a:effectRef>
          <a:fontRef idx="minor">
            <a:schemeClr val="tx1"/>
          </a:fontRef>
        </p:style>
      </p:cxnSp>
      <p:cxnSp>
        <p:nvCxnSpPr>
          <p:cNvPr id="64" name="Connector: Elbow 63">
            <a:extLst>
              <a:ext uri="{FF2B5EF4-FFF2-40B4-BE49-F238E27FC236}">
                <a16:creationId xmlns:a16="http://schemas.microsoft.com/office/drawing/2014/main" id="{62F10484-A18A-8C44-6C8E-0375D33CFB4D}"/>
              </a:ext>
            </a:extLst>
          </p:cNvPr>
          <p:cNvCxnSpPr>
            <a:cxnSpLocks/>
            <a:stCxn id="17" idx="3"/>
            <a:endCxn id="35" idx="1"/>
          </p:cNvCxnSpPr>
          <p:nvPr/>
        </p:nvCxnSpPr>
        <p:spPr>
          <a:xfrm flipV="1">
            <a:off x="12625387" y="3379279"/>
            <a:ext cx="1066800" cy="1395443"/>
          </a:xfrm>
          <a:prstGeom prst="bentConnector3">
            <a:avLst>
              <a:gd name="adj1" fmla="val 50000"/>
            </a:avLst>
          </a:prstGeom>
          <a:ln w="38100">
            <a:solidFill>
              <a:srgbClr val="F29B39"/>
            </a:solidFill>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1A9804C8-96B0-5BDA-AD0B-18F012C29CFF}"/>
              </a:ext>
            </a:extLst>
          </p:cNvPr>
          <p:cNvCxnSpPr>
            <a:cxnSpLocks/>
            <a:stCxn id="20" idx="3"/>
            <a:endCxn id="35" idx="1"/>
          </p:cNvCxnSpPr>
          <p:nvPr/>
        </p:nvCxnSpPr>
        <p:spPr>
          <a:xfrm flipV="1">
            <a:off x="12625387" y="3379279"/>
            <a:ext cx="1066800" cy="4087125"/>
          </a:xfrm>
          <a:prstGeom prst="bentConnector3">
            <a:avLst>
              <a:gd name="adj1" fmla="val 50000"/>
            </a:avLst>
          </a:prstGeom>
          <a:ln w="38100">
            <a:solidFill>
              <a:srgbClr val="F29B39"/>
            </a:solidFill>
            <a:tailEnd type="triangle"/>
          </a:ln>
        </p:spPr>
        <p:style>
          <a:lnRef idx="1">
            <a:schemeClr val="dk1"/>
          </a:lnRef>
          <a:fillRef idx="0">
            <a:schemeClr val="dk1"/>
          </a:fillRef>
          <a:effectRef idx="0">
            <a:schemeClr val="dk1"/>
          </a:effectRef>
          <a:fontRef idx="minor">
            <a:schemeClr val="tx1"/>
          </a:fontRef>
        </p:style>
      </p:cxnSp>
      <p:sp>
        <p:nvSpPr>
          <p:cNvPr id="51" name="TextBox 26">
            <a:extLst>
              <a:ext uri="{FF2B5EF4-FFF2-40B4-BE49-F238E27FC236}">
                <a16:creationId xmlns:a16="http://schemas.microsoft.com/office/drawing/2014/main" id="{0C992DD4-9286-4336-592C-EA3A567D44DA}"/>
              </a:ext>
            </a:extLst>
          </p:cNvPr>
          <p:cNvSpPr txBox="1"/>
          <p:nvPr/>
        </p:nvSpPr>
        <p:spPr>
          <a:xfrm>
            <a:off x="13830177" y="4211174"/>
            <a:ext cx="3998935" cy="1184812"/>
          </a:xfrm>
          <a:prstGeom prst="rect">
            <a:avLst/>
          </a:prstGeom>
        </p:spPr>
        <p:txBody>
          <a:bodyPr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sng" strike="noStrike" kern="1200" cap="none" spc="0" normalizeH="0" baseline="0" noProof="0" dirty="0">
                <a:ln>
                  <a:noFill/>
                </a:ln>
                <a:solidFill>
                  <a:srgbClr val="FFFFFF"/>
                </a:solidFill>
                <a:effectLst/>
                <a:uLnTx/>
                <a:uFillTx/>
                <a:latin typeface="Kollektif Bold"/>
                <a:ea typeface="+mn-ea"/>
                <a:cs typeface="+mn-cs"/>
              </a:rPr>
              <a:t>State and Policy</a:t>
            </a:r>
          </a:p>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dirty="0">
                <a:ln>
                  <a:noFill/>
                </a:ln>
                <a:solidFill>
                  <a:srgbClr val="FFFFFF"/>
                </a:solidFill>
                <a:effectLst/>
                <a:uLnTx/>
                <a:uFillTx/>
                <a:latin typeface="Kollektif Bold"/>
                <a:ea typeface="+mn-ea"/>
                <a:cs typeface="+mn-cs"/>
              </a:rPr>
              <a:t>Policy Brief, Position Paper, Rally for Decent tariff</a:t>
            </a:r>
          </a:p>
        </p:txBody>
      </p:sp>
      <p:grpSp>
        <p:nvGrpSpPr>
          <p:cNvPr id="52" name="Group 15">
            <a:extLst>
              <a:ext uri="{FF2B5EF4-FFF2-40B4-BE49-F238E27FC236}">
                <a16:creationId xmlns:a16="http://schemas.microsoft.com/office/drawing/2014/main" id="{A06952BB-8AB6-6BFF-BA03-F975BB582954}"/>
              </a:ext>
            </a:extLst>
          </p:cNvPr>
          <p:cNvGrpSpPr/>
          <p:nvPr/>
        </p:nvGrpSpPr>
        <p:grpSpPr>
          <a:xfrm>
            <a:off x="13492999" y="5738619"/>
            <a:ext cx="4970852" cy="1492006"/>
            <a:chOff x="0" y="0"/>
            <a:chExt cx="1309196" cy="289002"/>
          </a:xfrm>
        </p:grpSpPr>
        <p:sp>
          <p:nvSpPr>
            <p:cNvPr id="53" name="Freeform 16">
              <a:extLst>
                <a:ext uri="{FF2B5EF4-FFF2-40B4-BE49-F238E27FC236}">
                  <a16:creationId xmlns:a16="http://schemas.microsoft.com/office/drawing/2014/main" id="{A927A2B6-5E18-14AC-76CF-4E4D0488FEA2}"/>
                </a:ext>
              </a:extLst>
            </p:cNvPr>
            <p:cNvSpPr/>
            <p:nvPr/>
          </p:nvSpPr>
          <p:spPr>
            <a:xfrm>
              <a:off x="0" y="0"/>
              <a:ext cx="1309196" cy="289002"/>
            </a:xfrm>
            <a:custGeom>
              <a:avLst/>
              <a:gdLst/>
              <a:ahLst/>
              <a:cxnLst/>
              <a:rect l="l" t="t" r="r" b="b"/>
              <a:pathLst>
                <a:path w="1309196" h="289002">
                  <a:moveTo>
                    <a:pt x="79431" y="0"/>
                  </a:moveTo>
                  <a:lnTo>
                    <a:pt x="1229765" y="0"/>
                  </a:lnTo>
                  <a:cubicBezTo>
                    <a:pt x="1273633" y="0"/>
                    <a:pt x="1309196" y="35562"/>
                    <a:pt x="1309196" y="79431"/>
                  </a:cubicBezTo>
                  <a:lnTo>
                    <a:pt x="1309196" y="209572"/>
                  </a:lnTo>
                  <a:cubicBezTo>
                    <a:pt x="1309196" y="230638"/>
                    <a:pt x="1300827" y="250841"/>
                    <a:pt x="1285931" y="265738"/>
                  </a:cubicBezTo>
                  <a:cubicBezTo>
                    <a:pt x="1271035" y="280634"/>
                    <a:pt x="1250831" y="289002"/>
                    <a:pt x="1229765" y="289002"/>
                  </a:cubicBezTo>
                  <a:lnTo>
                    <a:pt x="79431" y="289002"/>
                  </a:lnTo>
                  <a:cubicBezTo>
                    <a:pt x="35562" y="289002"/>
                    <a:pt x="0" y="253440"/>
                    <a:pt x="0" y="209572"/>
                  </a:cubicBezTo>
                  <a:lnTo>
                    <a:pt x="0" y="79431"/>
                  </a:lnTo>
                  <a:cubicBezTo>
                    <a:pt x="0" y="35562"/>
                    <a:pt x="35562" y="0"/>
                    <a:pt x="79431" y="0"/>
                  </a:cubicBezTo>
                  <a:close/>
                </a:path>
              </a:pathLst>
            </a:custGeom>
            <a:solidFill>
              <a:srgbClr val="F29B39"/>
            </a:solidFill>
            <a:ln w="66675" cap="rnd">
              <a:solidFill>
                <a:srgbClr val="F29B39"/>
              </a:solidFill>
              <a:prstDash val="solid"/>
              <a:round/>
            </a:ln>
          </p:spPr>
        </p:sp>
        <p:sp>
          <p:nvSpPr>
            <p:cNvPr id="55" name="TextBox 17">
              <a:extLst>
                <a:ext uri="{FF2B5EF4-FFF2-40B4-BE49-F238E27FC236}">
                  <a16:creationId xmlns:a16="http://schemas.microsoft.com/office/drawing/2014/main" id="{C99B993D-8D08-DFC3-FED8-98DD9A46981A}"/>
                </a:ext>
              </a:extLst>
            </p:cNvPr>
            <p:cNvSpPr txBox="1"/>
            <p:nvPr/>
          </p:nvSpPr>
          <p:spPr>
            <a:xfrm>
              <a:off x="0" y="-38100"/>
              <a:ext cx="1309196" cy="32710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0" name="TextBox 26">
            <a:extLst>
              <a:ext uri="{FF2B5EF4-FFF2-40B4-BE49-F238E27FC236}">
                <a16:creationId xmlns:a16="http://schemas.microsoft.com/office/drawing/2014/main" id="{C298A077-1BC8-E138-6090-4F5EB791B30E}"/>
              </a:ext>
            </a:extLst>
          </p:cNvPr>
          <p:cNvSpPr txBox="1"/>
          <p:nvPr/>
        </p:nvSpPr>
        <p:spPr>
          <a:xfrm>
            <a:off x="13691730" y="5858634"/>
            <a:ext cx="4484892" cy="1595180"/>
          </a:xfrm>
          <a:prstGeom prst="rect">
            <a:avLst/>
          </a:prstGeom>
        </p:spPr>
        <p:txBody>
          <a:bodyPr wrap="square"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sng" strike="noStrike" kern="1200" cap="none" spc="0" normalizeH="0" baseline="0" noProof="0" dirty="0">
                <a:ln>
                  <a:noFill/>
                </a:ln>
                <a:solidFill>
                  <a:srgbClr val="FFFFFF"/>
                </a:solidFill>
                <a:effectLst/>
                <a:uLnTx/>
                <a:uFillTx/>
                <a:latin typeface="Kollektif Bold"/>
                <a:ea typeface="+mn-ea"/>
                <a:cs typeface="+mn-cs"/>
              </a:rPr>
              <a:t>Employers</a:t>
            </a:r>
          </a:p>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none" strike="noStrike" kern="1200" cap="none" spc="0" normalizeH="0" baseline="0" noProof="0" dirty="0">
                <a:ln>
                  <a:noFill/>
                </a:ln>
                <a:solidFill>
                  <a:srgbClr val="FFFFFF"/>
                </a:solidFill>
                <a:effectLst/>
                <a:uLnTx/>
                <a:uFillTx/>
                <a:latin typeface="Kollektif Bold"/>
                <a:ea typeface="+mn-ea"/>
                <a:cs typeface="+mn-cs"/>
              </a:rPr>
              <a:t>Collective Bargaining Agreement, Cases Advocacy</a:t>
            </a:r>
          </a:p>
          <a:p>
            <a:pPr marL="0" marR="0" lvl="0" indent="0" algn="ctr" defTabSz="914400" rtl="0" eaLnBrk="1" fontAlgn="auto" latinLnBrk="0" hangingPunct="1">
              <a:lnSpc>
                <a:spcPts val="3219"/>
              </a:lnSpc>
              <a:spcBef>
                <a:spcPts val="0"/>
              </a:spcBef>
              <a:spcAft>
                <a:spcPts val="0"/>
              </a:spcAft>
              <a:buClrTx/>
              <a:buSzTx/>
              <a:buFontTx/>
              <a:buNone/>
              <a:tabLst/>
              <a:defRPr/>
            </a:pPr>
            <a:endParaRPr kumimoji="0" lang="en-US" sz="2299" b="0" i="0" u="none" strike="noStrike" kern="1200" cap="none" spc="0" normalizeH="0" baseline="0" noProof="0" dirty="0">
              <a:ln>
                <a:noFill/>
              </a:ln>
              <a:solidFill>
                <a:srgbClr val="FFFFFF"/>
              </a:solidFill>
              <a:effectLst/>
              <a:uLnTx/>
              <a:uFillTx/>
              <a:latin typeface="Kollektif Bold"/>
              <a:ea typeface="+mn-ea"/>
              <a:cs typeface="+mn-cs"/>
            </a:endParaRPr>
          </a:p>
        </p:txBody>
      </p:sp>
      <p:grpSp>
        <p:nvGrpSpPr>
          <p:cNvPr id="61" name="Group 15">
            <a:extLst>
              <a:ext uri="{FF2B5EF4-FFF2-40B4-BE49-F238E27FC236}">
                <a16:creationId xmlns:a16="http://schemas.microsoft.com/office/drawing/2014/main" id="{C5D5097E-2552-89C0-E173-31361B7CBCFF}"/>
              </a:ext>
            </a:extLst>
          </p:cNvPr>
          <p:cNvGrpSpPr/>
          <p:nvPr/>
        </p:nvGrpSpPr>
        <p:grpSpPr>
          <a:xfrm>
            <a:off x="13492999" y="7412001"/>
            <a:ext cx="4970852" cy="1595180"/>
            <a:chOff x="0" y="0"/>
            <a:chExt cx="1309196" cy="289002"/>
          </a:xfrm>
        </p:grpSpPr>
        <p:sp>
          <p:nvSpPr>
            <p:cNvPr id="62" name="Freeform 16">
              <a:extLst>
                <a:ext uri="{FF2B5EF4-FFF2-40B4-BE49-F238E27FC236}">
                  <a16:creationId xmlns:a16="http://schemas.microsoft.com/office/drawing/2014/main" id="{1225FA35-D51A-15D2-8427-82A046D42BE5}"/>
                </a:ext>
              </a:extLst>
            </p:cNvPr>
            <p:cNvSpPr/>
            <p:nvPr/>
          </p:nvSpPr>
          <p:spPr>
            <a:xfrm>
              <a:off x="0" y="0"/>
              <a:ext cx="1309196" cy="289002"/>
            </a:xfrm>
            <a:custGeom>
              <a:avLst/>
              <a:gdLst/>
              <a:ahLst/>
              <a:cxnLst/>
              <a:rect l="l" t="t" r="r" b="b"/>
              <a:pathLst>
                <a:path w="1309196" h="289002">
                  <a:moveTo>
                    <a:pt x="79431" y="0"/>
                  </a:moveTo>
                  <a:lnTo>
                    <a:pt x="1229765" y="0"/>
                  </a:lnTo>
                  <a:cubicBezTo>
                    <a:pt x="1273633" y="0"/>
                    <a:pt x="1309196" y="35562"/>
                    <a:pt x="1309196" y="79431"/>
                  </a:cubicBezTo>
                  <a:lnTo>
                    <a:pt x="1309196" y="209572"/>
                  </a:lnTo>
                  <a:cubicBezTo>
                    <a:pt x="1309196" y="230638"/>
                    <a:pt x="1300827" y="250841"/>
                    <a:pt x="1285931" y="265738"/>
                  </a:cubicBezTo>
                  <a:cubicBezTo>
                    <a:pt x="1271035" y="280634"/>
                    <a:pt x="1250831" y="289002"/>
                    <a:pt x="1229765" y="289002"/>
                  </a:cubicBezTo>
                  <a:lnTo>
                    <a:pt x="79431" y="289002"/>
                  </a:lnTo>
                  <a:cubicBezTo>
                    <a:pt x="35562" y="289002"/>
                    <a:pt x="0" y="253440"/>
                    <a:pt x="0" y="209572"/>
                  </a:cubicBezTo>
                  <a:lnTo>
                    <a:pt x="0" y="79431"/>
                  </a:lnTo>
                  <a:cubicBezTo>
                    <a:pt x="0" y="35562"/>
                    <a:pt x="35562" y="0"/>
                    <a:pt x="79431" y="0"/>
                  </a:cubicBezTo>
                  <a:close/>
                </a:path>
              </a:pathLst>
            </a:custGeom>
            <a:solidFill>
              <a:srgbClr val="F29B39"/>
            </a:solidFill>
            <a:ln w="66675" cap="rnd">
              <a:solidFill>
                <a:srgbClr val="F29B39"/>
              </a:solidFill>
              <a:prstDash val="solid"/>
              <a:round/>
            </a:ln>
          </p:spPr>
        </p:sp>
        <p:sp>
          <p:nvSpPr>
            <p:cNvPr id="63" name="TextBox 17">
              <a:extLst>
                <a:ext uri="{FF2B5EF4-FFF2-40B4-BE49-F238E27FC236}">
                  <a16:creationId xmlns:a16="http://schemas.microsoft.com/office/drawing/2014/main" id="{954C94B3-6D45-084D-02F5-541D7ED11D5B}"/>
                </a:ext>
              </a:extLst>
            </p:cNvPr>
            <p:cNvSpPr txBox="1"/>
            <p:nvPr/>
          </p:nvSpPr>
          <p:spPr>
            <a:xfrm>
              <a:off x="0" y="-38100"/>
              <a:ext cx="1309196" cy="327102"/>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5" name="TextBox 26">
            <a:extLst>
              <a:ext uri="{FF2B5EF4-FFF2-40B4-BE49-F238E27FC236}">
                <a16:creationId xmlns:a16="http://schemas.microsoft.com/office/drawing/2014/main" id="{B72AD349-A3DF-2358-E8C6-30556C6C4177}"/>
              </a:ext>
            </a:extLst>
          </p:cNvPr>
          <p:cNvSpPr txBox="1"/>
          <p:nvPr/>
        </p:nvSpPr>
        <p:spPr>
          <a:xfrm>
            <a:off x="13606904" y="7575767"/>
            <a:ext cx="4743042" cy="1184812"/>
          </a:xfrm>
          <a:prstGeom prst="rect">
            <a:avLst/>
          </a:prstGeom>
        </p:spPr>
        <p:txBody>
          <a:bodyPr wrap="square" lIns="0" tIns="0" rIns="0" bIns="0" rtlCol="0" anchor="t">
            <a:spAutoFit/>
          </a:bodyPr>
          <a:lstStyle/>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0" i="0" u="sng" strike="noStrike" kern="1200" cap="none" spc="0" normalizeH="0" baseline="0" noProof="0" dirty="0">
                <a:ln>
                  <a:noFill/>
                </a:ln>
                <a:solidFill>
                  <a:srgbClr val="FFFFFF"/>
                </a:solidFill>
                <a:effectLst/>
                <a:uLnTx/>
                <a:uFillTx/>
                <a:latin typeface="Kollektif Bold"/>
                <a:ea typeface="+mn-ea"/>
                <a:cs typeface="+mn-cs"/>
              </a:rPr>
              <a:t>Workers</a:t>
            </a:r>
          </a:p>
          <a:p>
            <a:pPr marL="0" marR="0" lvl="0" indent="0" algn="ctr" defTabSz="914400" rtl="0" eaLnBrk="1" fontAlgn="auto" latinLnBrk="0" hangingPunct="1">
              <a:lnSpc>
                <a:spcPts val="3219"/>
              </a:lnSpc>
              <a:spcBef>
                <a:spcPts val="0"/>
              </a:spcBef>
              <a:spcAft>
                <a:spcPts val="0"/>
              </a:spcAft>
              <a:buClrTx/>
              <a:buSzTx/>
              <a:buFontTx/>
              <a:buNone/>
              <a:tabLst/>
              <a:defRPr/>
            </a:pPr>
            <a:r>
              <a:rPr kumimoji="0" lang="en-US" sz="2299" b="1" i="0" u="none" strike="noStrike" kern="1200" cap="none" spc="0" normalizeH="0" baseline="0" noProof="0" dirty="0">
                <a:ln>
                  <a:noFill/>
                </a:ln>
                <a:solidFill>
                  <a:srgbClr val="FFFFFF"/>
                </a:solidFill>
                <a:effectLst/>
                <a:uLnTx/>
                <a:uFillTx/>
                <a:latin typeface="Kollektif Bold"/>
                <a:ea typeface="+mn-ea"/>
                <a:cs typeface="+mn-cs"/>
              </a:rPr>
              <a:t>Strengthening the bargaining position, Guidelines for Advocacy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EFE"/>
        </a:solidFill>
        <a:effectLst/>
      </p:bgPr>
    </p:bg>
    <p:spTree>
      <p:nvGrpSpPr>
        <p:cNvPr id="1" name=""/>
        <p:cNvGrpSpPr/>
        <p:nvPr/>
      </p:nvGrpSpPr>
      <p:grpSpPr>
        <a:xfrm>
          <a:off x="0" y="0"/>
          <a:ext cx="0" cy="0"/>
          <a:chOff x="0" y="0"/>
          <a:chExt cx="0" cy="0"/>
        </a:xfrm>
      </p:grpSpPr>
      <p:sp>
        <p:nvSpPr>
          <p:cNvPr id="2" name="Freeform 2"/>
          <p:cNvSpPr/>
          <p:nvPr/>
        </p:nvSpPr>
        <p:spPr>
          <a:xfrm>
            <a:off x="-4243436" y="-128636"/>
            <a:ext cx="10544271" cy="10544271"/>
          </a:xfrm>
          <a:custGeom>
            <a:avLst/>
            <a:gdLst/>
            <a:ahLst/>
            <a:cxnLst/>
            <a:rect l="l" t="t" r="r" b="b"/>
            <a:pathLst>
              <a:path w="10544271" h="10544271">
                <a:moveTo>
                  <a:pt x="0" y="0"/>
                </a:moveTo>
                <a:lnTo>
                  <a:pt x="10544272" y="0"/>
                </a:lnTo>
                <a:lnTo>
                  <a:pt x="10544272" y="10544272"/>
                </a:lnTo>
                <a:lnTo>
                  <a:pt x="0" y="10544272"/>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sp>
      <p:grpSp>
        <p:nvGrpSpPr>
          <p:cNvPr id="3" name="Group 3"/>
          <p:cNvGrpSpPr/>
          <p:nvPr/>
        </p:nvGrpSpPr>
        <p:grpSpPr>
          <a:xfrm>
            <a:off x="996720" y="3417892"/>
            <a:ext cx="7860534" cy="5943600"/>
            <a:chOff x="0" y="0"/>
            <a:chExt cx="2070264" cy="1529268"/>
          </a:xfrm>
        </p:grpSpPr>
        <p:sp>
          <p:nvSpPr>
            <p:cNvPr id="4" name="Freeform 4"/>
            <p:cNvSpPr/>
            <p:nvPr/>
          </p:nvSpPr>
          <p:spPr>
            <a:xfrm>
              <a:off x="0" y="0"/>
              <a:ext cx="2070264" cy="1529268"/>
            </a:xfrm>
            <a:custGeom>
              <a:avLst/>
              <a:gdLst/>
              <a:ahLst/>
              <a:cxnLst/>
              <a:rect l="l" t="t" r="r" b="b"/>
              <a:pathLst>
                <a:path w="2070264" h="1529268">
                  <a:moveTo>
                    <a:pt x="50230" y="0"/>
                  </a:moveTo>
                  <a:lnTo>
                    <a:pt x="2020034" y="0"/>
                  </a:lnTo>
                  <a:cubicBezTo>
                    <a:pt x="2047775" y="0"/>
                    <a:pt x="2070264" y="22489"/>
                    <a:pt x="2070264" y="50230"/>
                  </a:cubicBezTo>
                  <a:lnTo>
                    <a:pt x="2070264" y="1479038"/>
                  </a:lnTo>
                  <a:cubicBezTo>
                    <a:pt x="2070264" y="1506779"/>
                    <a:pt x="2047775" y="1529268"/>
                    <a:pt x="2020034" y="1529268"/>
                  </a:cubicBezTo>
                  <a:lnTo>
                    <a:pt x="50230" y="1529268"/>
                  </a:lnTo>
                  <a:cubicBezTo>
                    <a:pt x="22489" y="1529268"/>
                    <a:pt x="0" y="1506779"/>
                    <a:pt x="0" y="1479038"/>
                  </a:cubicBezTo>
                  <a:lnTo>
                    <a:pt x="0" y="50230"/>
                  </a:lnTo>
                  <a:cubicBezTo>
                    <a:pt x="0" y="22489"/>
                    <a:pt x="22489" y="0"/>
                    <a:pt x="50230" y="0"/>
                  </a:cubicBezTo>
                  <a:close/>
                </a:path>
              </a:pathLst>
            </a:custGeom>
            <a:solidFill>
              <a:srgbClr val="000000">
                <a:alpha val="0"/>
              </a:srgbClr>
            </a:solidFill>
            <a:ln w="66675" cap="rnd">
              <a:solidFill>
                <a:srgbClr val="F29B39"/>
              </a:solidFill>
              <a:prstDash val="solid"/>
              <a:round/>
            </a:ln>
          </p:spPr>
        </p:sp>
        <p:sp>
          <p:nvSpPr>
            <p:cNvPr id="5" name="TextBox 5"/>
            <p:cNvSpPr txBox="1"/>
            <p:nvPr/>
          </p:nvSpPr>
          <p:spPr>
            <a:xfrm>
              <a:off x="0" y="-38100"/>
              <a:ext cx="2070264" cy="1567368"/>
            </a:xfrm>
            <a:prstGeom prst="rect">
              <a:avLst/>
            </a:prstGeom>
          </p:spPr>
          <p:txBody>
            <a:bodyPr lIns="50800" tIns="50800" rIns="50800" bIns="50800" rtlCol="0" anchor="ctr"/>
            <a:lstStyle/>
            <a:p>
              <a:pPr marL="0" marR="0" lvl="0" indent="0" algn="ctr" defTabSz="914400" rtl="0" eaLnBrk="1" fontAlgn="auto" latinLnBrk="0" hangingPunct="1">
                <a:lnSpc>
                  <a:spcPts val="29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p:cNvSpPr/>
          <p:nvPr/>
        </p:nvSpPr>
        <p:spPr>
          <a:xfrm>
            <a:off x="11446875" y="3329232"/>
            <a:ext cx="5129932" cy="5129932"/>
          </a:xfrm>
          <a:custGeom>
            <a:avLst/>
            <a:gdLst/>
            <a:ahLst/>
            <a:cxnLst/>
            <a:rect l="l" t="t" r="r" b="b"/>
            <a:pathLst>
              <a:path w="5129932" h="5129932">
                <a:moveTo>
                  <a:pt x="0" y="0"/>
                </a:moveTo>
                <a:lnTo>
                  <a:pt x="5129933" y="0"/>
                </a:lnTo>
                <a:lnTo>
                  <a:pt x="5129933" y="5129932"/>
                </a:lnTo>
                <a:lnTo>
                  <a:pt x="0" y="51299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9367915">
            <a:off x="9648330" y="5628789"/>
            <a:ext cx="3787873" cy="3645827"/>
          </a:xfrm>
          <a:custGeom>
            <a:avLst/>
            <a:gdLst/>
            <a:ahLst/>
            <a:cxnLst/>
            <a:rect l="l" t="t" r="r" b="b"/>
            <a:pathLst>
              <a:path w="3787873" h="3645827">
                <a:moveTo>
                  <a:pt x="0" y="0"/>
                </a:moveTo>
                <a:lnTo>
                  <a:pt x="3787872" y="0"/>
                </a:lnTo>
                <a:lnTo>
                  <a:pt x="3787872" y="3645828"/>
                </a:lnTo>
                <a:lnTo>
                  <a:pt x="0" y="364582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1028700" y="677154"/>
            <a:ext cx="16802100" cy="1919605"/>
          </a:xfrm>
          <a:prstGeom prst="rect">
            <a:avLst/>
          </a:prstGeom>
        </p:spPr>
        <p:txBody>
          <a:bodyPr lIns="0" tIns="0" rIns="0" bIns="0" rtlCol="0" anchor="t">
            <a:spAutoFit/>
          </a:bodyPr>
          <a:lstStyle/>
          <a:p>
            <a:pPr marL="0" marR="0" lvl="0" indent="0" algn="just" defTabSz="914400" rtl="0" eaLnBrk="1" fontAlgn="auto" latinLnBrk="0" hangingPunct="1">
              <a:lnSpc>
                <a:spcPts val="7039"/>
              </a:lnSpc>
              <a:spcBef>
                <a:spcPts val="0"/>
              </a:spcBef>
              <a:spcAft>
                <a:spcPts val="0"/>
              </a:spcAft>
              <a:buClrTx/>
              <a:buSzTx/>
              <a:buFontTx/>
              <a:buNone/>
              <a:tabLst/>
              <a:defRPr/>
            </a:pPr>
            <a:r>
              <a:rPr kumimoji="0" lang="en-US" sz="6399" b="0" i="0" u="none" strike="noStrike" kern="1200" cap="none" spc="0" normalizeH="0" baseline="0" noProof="0">
                <a:ln>
                  <a:noFill/>
                </a:ln>
                <a:solidFill>
                  <a:srgbClr val="002A60"/>
                </a:solidFill>
                <a:effectLst/>
                <a:uLnTx/>
                <a:uFillTx/>
                <a:latin typeface="Tabarra Sans Heavy"/>
                <a:ea typeface="+mn-ea"/>
                <a:cs typeface="+mn-cs"/>
              </a:rPr>
              <a:t>Future Advocacy and Cooperation Opportunities</a:t>
            </a:r>
          </a:p>
        </p:txBody>
      </p:sp>
      <p:sp>
        <p:nvSpPr>
          <p:cNvPr id="10" name="TextBox 10"/>
          <p:cNvSpPr txBox="1"/>
          <p:nvPr/>
        </p:nvSpPr>
        <p:spPr>
          <a:xfrm>
            <a:off x="13738379" y="2109898"/>
            <a:ext cx="4738317" cy="749564"/>
          </a:xfrm>
          <a:prstGeom prst="rect">
            <a:avLst/>
          </a:prstGeom>
        </p:spPr>
        <p:txBody>
          <a:bodyPr wrap="square"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dirty="0">
                <a:ln>
                  <a:noFill/>
                </a:ln>
                <a:solidFill>
                  <a:srgbClr val="192E4B"/>
                </a:solidFill>
                <a:effectLst/>
                <a:uLnTx/>
                <a:uFillTx/>
                <a:latin typeface="Kollektif Bold"/>
                <a:ea typeface="+mn-ea"/>
                <a:cs typeface="+mn-cs"/>
              </a:rPr>
              <a:t>We can all work together on an issue basis (</a:t>
            </a:r>
            <a:r>
              <a:rPr kumimoji="0" lang="en-US" sz="2199" b="0" i="0" u="none" strike="noStrike" kern="1200" cap="none" spc="0" normalizeH="0" baseline="0" noProof="0" dirty="0" err="1">
                <a:ln>
                  <a:noFill/>
                </a:ln>
                <a:solidFill>
                  <a:srgbClr val="192E4B"/>
                </a:solidFill>
                <a:effectLst/>
                <a:uLnTx/>
                <a:uFillTx/>
                <a:latin typeface="Kollektif Bold"/>
                <a:ea typeface="+mn-ea"/>
                <a:cs typeface="+mn-cs"/>
              </a:rPr>
              <a:t>Wilujeng</a:t>
            </a:r>
            <a:r>
              <a:rPr kumimoji="0" lang="en-US" sz="2199" b="0" i="0" u="none" strike="noStrike" kern="1200" cap="none" spc="0" normalizeH="0" baseline="0" noProof="0" dirty="0">
                <a:ln>
                  <a:noFill/>
                </a:ln>
                <a:solidFill>
                  <a:srgbClr val="192E4B"/>
                </a:solidFill>
                <a:effectLst/>
                <a:uLnTx/>
                <a:uFillTx/>
                <a:latin typeface="Kollektif Bold"/>
                <a:ea typeface="+mn-ea"/>
                <a:cs typeface="+mn-cs"/>
              </a:rPr>
              <a:t>, 2022)</a:t>
            </a:r>
          </a:p>
        </p:txBody>
      </p:sp>
      <p:sp>
        <p:nvSpPr>
          <p:cNvPr id="11" name="TextBox 11"/>
          <p:cNvSpPr txBox="1"/>
          <p:nvPr/>
        </p:nvSpPr>
        <p:spPr>
          <a:xfrm>
            <a:off x="8662560" y="6432073"/>
            <a:ext cx="3174723" cy="1163320"/>
          </a:xfrm>
          <a:prstGeom prst="rect">
            <a:avLst/>
          </a:prstGeom>
        </p:spPr>
        <p:txBody>
          <a:bodyPr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 Grass-root neighborhood association </a:t>
            </a:r>
          </a:p>
        </p:txBody>
      </p:sp>
      <p:sp>
        <p:nvSpPr>
          <p:cNvPr id="12" name="TextBox 12"/>
          <p:cNvSpPr txBox="1"/>
          <p:nvPr/>
        </p:nvSpPr>
        <p:spPr>
          <a:xfrm>
            <a:off x="12660169" y="8527498"/>
            <a:ext cx="2156420" cy="772795"/>
          </a:xfrm>
          <a:prstGeom prst="rect">
            <a:avLst/>
          </a:prstGeom>
        </p:spPr>
        <p:txBody>
          <a:bodyPr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 Issue based </a:t>
            </a:r>
          </a:p>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community</a:t>
            </a:r>
          </a:p>
        </p:txBody>
      </p:sp>
      <p:sp>
        <p:nvSpPr>
          <p:cNvPr id="13" name="TextBox 13"/>
          <p:cNvSpPr txBox="1"/>
          <p:nvPr/>
        </p:nvSpPr>
        <p:spPr>
          <a:xfrm>
            <a:off x="16674820" y="6432073"/>
            <a:ext cx="1529772" cy="382270"/>
          </a:xfrm>
          <a:prstGeom prst="rect">
            <a:avLst/>
          </a:prstGeom>
        </p:spPr>
        <p:txBody>
          <a:bodyPr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Academics</a:t>
            </a:r>
          </a:p>
        </p:txBody>
      </p:sp>
      <p:sp>
        <p:nvSpPr>
          <p:cNvPr id="14" name="TextBox 14"/>
          <p:cNvSpPr txBox="1"/>
          <p:nvPr/>
        </p:nvSpPr>
        <p:spPr>
          <a:xfrm>
            <a:off x="15523606" y="3455914"/>
            <a:ext cx="1106784" cy="382270"/>
          </a:xfrm>
          <a:prstGeom prst="rect">
            <a:avLst/>
          </a:prstGeom>
        </p:spPr>
        <p:txBody>
          <a:bodyPr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Union</a:t>
            </a:r>
          </a:p>
        </p:txBody>
      </p:sp>
      <p:sp>
        <p:nvSpPr>
          <p:cNvPr id="15" name="TextBox 15"/>
          <p:cNvSpPr txBox="1"/>
          <p:nvPr/>
        </p:nvSpPr>
        <p:spPr>
          <a:xfrm>
            <a:off x="13092483" y="5689462"/>
            <a:ext cx="1838717" cy="382270"/>
          </a:xfrm>
          <a:prstGeom prst="rect">
            <a:avLst/>
          </a:prstGeom>
        </p:spPr>
        <p:txBody>
          <a:bodyPr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 Public Issue </a:t>
            </a:r>
          </a:p>
        </p:txBody>
      </p:sp>
      <p:sp>
        <p:nvSpPr>
          <p:cNvPr id="16" name="TextBox 16"/>
          <p:cNvSpPr txBox="1"/>
          <p:nvPr/>
        </p:nvSpPr>
        <p:spPr>
          <a:xfrm>
            <a:off x="1568115" y="3714763"/>
            <a:ext cx="6899385" cy="5298630"/>
          </a:xfrm>
          <a:prstGeom prst="rect">
            <a:avLst/>
          </a:prstGeom>
        </p:spPr>
        <p:txBody>
          <a:bodyPr lIns="0" tIns="0" rIns="0" bIns="0" rtlCol="0" anchor="t">
            <a:spAutoFit/>
          </a:bodyPr>
          <a:lstStyle/>
          <a:p>
            <a:pPr marL="487852" marR="0" lvl="1" indent="-243926" algn="l" defTabSz="914400" rtl="0" eaLnBrk="1" fontAlgn="auto" latinLnBrk="0" hangingPunct="1">
              <a:lnSpc>
                <a:spcPts val="3163"/>
              </a:lnSpc>
              <a:spcBef>
                <a:spcPts val="0"/>
              </a:spcBef>
              <a:spcAft>
                <a:spcPts val="0"/>
              </a:spcAft>
              <a:buClrTx/>
              <a:buSzTx/>
              <a:buFont typeface="Arial"/>
              <a:buChar char="•"/>
              <a:tabLst/>
              <a:defRPr/>
            </a:pPr>
            <a:r>
              <a:rPr kumimoji="0" lang="en-US" sz="2259" b="0" i="0" u="none" strike="noStrike" kern="1200" cap="none" spc="0" normalizeH="0" baseline="0" noProof="0" dirty="0">
                <a:ln>
                  <a:noFill/>
                </a:ln>
                <a:solidFill>
                  <a:srgbClr val="002A60"/>
                </a:solidFill>
                <a:effectLst/>
                <a:uLnTx/>
                <a:uFillTx/>
                <a:latin typeface="Kollektif Bold"/>
                <a:ea typeface="+mn-ea"/>
                <a:cs typeface="+mn-cs"/>
              </a:rPr>
              <a:t>Market Advocacy</a:t>
            </a:r>
          </a:p>
          <a:p>
            <a:pPr marL="0" marR="0" lvl="0" indent="0" algn="l" defTabSz="914400" rtl="0" eaLnBrk="1" fontAlgn="auto" latinLnBrk="0" hangingPunct="1">
              <a:lnSpc>
                <a:spcPts val="3163"/>
              </a:lnSpc>
              <a:spcBef>
                <a:spcPts val="0"/>
              </a:spcBef>
              <a:spcAft>
                <a:spcPts val="0"/>
              </a:spcAft>
              <a:buClrTx/>
              <a:buSzTx/>
              <a:buFontTx/>
              <a:buNone/>
              <a:tabLst/>
              <a:defRPr/>
            </a:pPr>
            <a:r>
              <a:rPr kumimoji="0" lang="en-US" sz="2259" b="0" i="0" u="none" strike="noStrike" kern="1200" cap="none" spc="0" normalizeH="0" baseline="0" noProof="0" dirty="0">
                <a:ln>
                  <a:noFill/>
                </a:ln>
                <a:solidFill>
                  <a:srgbClr val="002A60"/>
                </a:solidFill>
                <a:effectLst/>
                <a:uLnTx/>
                <a:uFillTx/>
                <a:latin typeface="Kollektif"/>
                <a:ea typeface="+mn-ea"/>
                <a:cs typeface="+mn-cs"/>
              </a:rPr>
              <a:t>Involving consumers to advocate for fair working conditions for gig workers</a:t>
            </a:r>
          </a:p>
          <a:p>
            <a:pPr marL="487852" marR="0" lvl="1" indent="-243926" algn="l" defTabSz="914400" rtl="0" eaLnBrk="1" fontAlgn="auto" latinLnBrk="0" hangingPunct="1">
              <a:lnSpc>
                <a:spcPts val="3163"/>
              </a:lnSpc>
              <a:spcBef>
                <a:spcPts val="0"/>
              </a:spcBef>
              <a:spcAft>
                <a:spcPts val="0"/>
              </a:spcAft>
              <a:buClrTx/>
              <a:buSzTx/>
              <a:buFont typeface="Arial"/>
              <a:buChar char="•"/>
              <a:tabLst/>
              <a:defRPr/>
            </a:pPr>
            <a:r>
              <a:rPr kumimoji="0" lang="en-US" sz="2259" b="0" i="0" u="none" strike="noStrike" kern="1200" cap="none" spc="0" normalizeH="0" baseline="0" noProof="0" dirty="0">
                <a:ln>
                  <a:noFill/>
                </a:ln>
                <a:solidFill>
                  <a:srgbClr val="002A60"/>
                </a:solidFill>
                <a:effectLst/>
                <a:uLnTx/>
                <a:uFillTx/>
                <a:latin typeface="Kollektif Bold"/>
                <a:ea typeface="+mn-ea"/>
                <a:cs typeface="+mn-cs"/>
              </a:rPr>
              <a:t>Rights Advocacy</a:t>
            </a:r>
          </a:p>
          <a:p>
            <a:pPr marL="0" marR="0" lvl="0" indent="0" algn="l" defTabSz="914400" rtl="0" eaLnBrk="1" fontAlgn="auto" latinLnBrk="0" hangingPunct="1">
              <a:lnSpc>
                <a:spcPts val="3163"/>
              </a:lnSpc>
              <a:spcBef>
                <a:spcPts val="0"/>
              </a:spcBef>
              <a:spcAft>
                <a:spcPts val="0"/>
              </a:spcAft>
              <a:buClrTx/>
              <a:buSzTx/>
              <a:buFontTx/>
              <a:buNone/>
              <a:tabLst/>
              <a:defRPr/>
            </a:pPr>
            <a:r>
              <a:rPr kumimoji="0" lang="en-US" sz="2259" b="0" i="0" u="none" strike="noStrike" kern="1200" cap="none" spc="0" normalizeH="0" baseline="0" noProof="0" dirty="0">
                <a:ln>
                  <a:noFill/>
                </a:ln>
                <a:solidFill>
                  <a:srgbClr val="002A60"/>
                </a:solidFill>
                <a:effectLst/>
                <a:uLnTx/>
                <a:uFillTx/>
                <a:latin typeface="Kollektif"/>
                <a:ea typeface="+mn-ea"/>
                <a:cs typeface="+mn-cs"/>
              </a:rPr>
              <a:t>Emphasizing the rights of gig workers, urging the government, consumers, and companies to uphold</a:t>
            </a:r>
            <a:r>
              <a:rPr kumimoji="0" lang="en-US" sz="2259" b="0" i="0" u="none" strike="noStrike" kern="1200" cap="none" spc="0" normalizeH="0" baseline="0" noProof="0" dirty="0">
                <a:ln>
                  <a:noFill/>
                </a:ln>
                <a:solidFill>
                  <a:srgbClr val="002A60"/>
                </a:solidFill>
                <a:effectLst/>
                <a:uLnTx/>
                <a:uFillTx/>
                <a:latin typeface="Kollektif Bold"/>
                <a:ea typeface="+mn-ea"/>
                <a:cs typeface="+mn-cs"/>
              </a:rPr>
              <a:t> t</a:t>
            </a:r>
            <a:r>
              <a:rPr kumimoji="0" lang="en-US" sz="2259" b="0" i="0" u="none" strike="noStrike" kern="1200" cap="none" spc="0" normalizeH="0" baseline="0" noProof="0" dirty="0">
                <a:ln>
                  <a:noFill/>
                </a:ln>
                <a:solidFill>
                  <a:srgbClr val="002A60"/>
                </a:solidFill>
                <a:effectLst/>
                <a:uLnTx/>
                <a:uFillTx/>
                <a:latin typeface="Kollektif"/>
                <a:ea typeface="+mn-ea"/>
                <a:cs typeface="+mn-cs"/>
              </a:rPr>
              <a:t>hese rights.</a:t>
            </a:r>
          </a:p>
          <a:p>
            <a:pPr marL="487852" marR="0" lvl="1" indent="-243926" algn="l" defTabSz="914400" rtl="0" eaLnBrk="1" fontAlgn="auto" latinLnBrk="0" hangingPunct="1">
              <a:lnSpc>
                <a:spcPts val="3163"/>
              </a:lnSpc>
              <a:spcBef>
                <a:spcPts val="0"/>
              </a:spcBef>
              <a:spcAft>
                <a:spcPts val="0"/>
              </a:spcAft>
              <a:buClrTx/>
              <a:buSzTx/>
              <a:buFont typeface="Arial"/>
              <a:buChar char="•"/>
              <a:tabLst/>
              <a:defRPr/>
            </a:pPr>
            <a:r>
              <a:rPr kumimoji="0" lang="en-US" sz="2259" b="0" i="0" u="none" strike="noStrike" kern="1200" cap="none" spc="0" normalizeH="0" baseline="0" noProof="0" dirty="0">
                <a:ln>
                  <a:noFill/>
                </a:ln>
                <a:solidFill>
                  <a:srgbClr val="002A60"/>
                </a:solidFill>
                <a:effectLst/>
                <a:uLnTx/>
                <a:uFillTx/>
                <a:latin typeface="Kollektif Bold"/>
                <a:ea typeface="+mn-ea"/>
                <a:cs typeface="+mn-cs"/>
              </a:rPr>
              <a:t>Regulatory Advocacy</a:t>
            </a:r>
          </a:p>
          <a:p>
            <a:pPr marL="0" marR="0" lvl="0" indent="0" algn="l" defTabSz="914400" rtl="0" eaLnBrk="1" fontAlgn="auto" latinLnBrk="0" hangingPunct="1">
              <a:lnSpc>
                <a:spcPts val="3163"/>
              </a:lnSpc>
              <a:spcBef>
                <a:spcPts val="0"/>
              </a:spcBef>
              <a:spcAft>
                <a:spcPts val="0"/>
              </a:spcAft>
              <a:buClrTx/>
              <a:buSzTx/>
              <a:buFontTx/>
              <a:buNone/>
              <a:tabLst/>
              <a:defRPr/>
            </a:pPr>
            <a:r>
              <a:rPr kumimoji="0" lang="en-US" sz="2259" b="0" i="0" u="none" strike="noStrike" kern="1200" cap="none" spc="0" normalizeH="0" baseline="0" noProof="0" dirty="0">
                <a:ln>
                  <a:noFill/>
                </a:ln>
                <a:solidFill>
                  <a:srgbClr val="002A60"/>
                </a:solidFill>
                <a:effectLst/>
                <a:uLnTx/>
                <a:uFillTx/>
                <a:latin typeface="Kollektif"/>
                <a:ea typeface="+mn-ea"/>
                <a:cs typeface="+mn-cs"/>
              </a:rPr>
              <a:t>Focusing on influencing government regulations to ensure protection for gig workers</a:t>
            </a:r>
          </a:p>
          <a:p>
            <a:pPr marL="487852" marR="0" lvl="1" indent="-243926" algn="l" defTabSz="914400" rtl="0" eaLnBrk="1" fontAlgn="auto" latinLnBrk="0" hangingPunct="1">
              <a:lnSpc>
                <a:spcPts val="3163"/>
              </a:lnSpc>
              <a:spcBef>
                <a:spcPts val="0"/>
              </a:spcBef>
              <a:spcAft>
                <a:spcPts val="0"/>
              </a:spcAft>
              <a:buClrTx/>
              <a:buSzTx/>
              <a:buFont typeface="Arial"/>
              <a:buChar char="•"/>
              <a:tabLst/>
              <a:defRPr/>
            </a:pPr>
            <a:r>
              <a:rPr kumimoji="0" lang="en-US" sz="2259" b="0" i="0" u="none" strike="noStrike" kern="1200" cap="none" spc="0" normalizeH="0" baseline="0" noProof="0" dirty="0">
                <a:ln>
                  <a:noFill/>
                </a:ln>
                <a:solidFill>
                  <a:srgbClr val="002A60"/>
                </a:solidFill>
                <a:effectLst/>
                <a:uLnTx/>
                <a:uFillTx/>
                <a:latin typeface="Kollektif Bold"/>
                <a:ea typeface="+mn-ea"/>
                <a:cs typeface="+mn-cs"/>
              </a:rPr>
              <a:t>Economic-Political Advocacy</a:t>
            </a:r>
          </a:p>
          <a:p>
            <a:pPr marL="0" marR="0" lvl="0" indent="0" algn="l" defTabSz="914400" rtl="0" eaLnBrk="1" fontAlgn="auto" latinLnBrk="0" hangingPunct="1">
              <a:lnSpc>
                <a:spcPts val="3163"/>
              </a:lnSpc>
              <a:spcBef>
                <a:spcPts val="0"/>
              </a:spcBef>
              <a:spcAft>
                <a:spcPts val="0"/>
              </a:spcAft>
              <a:buClrTx/>
              <a:buSzTx/>
              <a:buFontTx/>
              <a:buNone/>
              <a:tabLst/>
              <a:defRPr/>
            </a:pPr>
            <a:r>
              <a:rPr kumimoji="0" lang="en-US" sz="2259" b="0" i="0" u="none" strike="noStrike" kern="1200" cap="none" spc="0" normalizeH="0" baseline="0" noProof="0" dirty="0">
                <a:ln>
                  <a:noFill/>
                </a:ln>
                <a:solidFill>
                  <a:srgbClr val="002A60"/>
                </a:solidFill>
                <a:effectLst/>
                <a:uLnTx/>
                <a:uFillTx/>
                <a:latin typeface="Kollektif"/>
                <a:ea typeface="+mn-ea"/>
                <a:cs typeface="+mn-cs"/>
              </a:rPr>
              <a:t>Exploring alternative economic models, such as collective ownership of platforms</a:t>
            </a:r>
          </a:p>
        </p:txBody>
      </p:sp>
      <p:sp>
        <p:nvSpPr>
          <p:cNvPr id="17" name="TextBox 17"/>
          <p:cNvSpPr txBox="1"/>
          <p:nvPr/>
        </p:nvSpPr>
        <p:spPr>
          <a:xfrm>
            <a:off x="9720461" y="3093329"/>
            <a:ext cx="3174723" cy="772795"/>
          </a:xfrm>
          <a:prstGeom prst="rect">
            <a:avLst/>
          </a:prstGeom>
        </p:spPr>
        <p:txBody>
          <a:bodyPr lIns="0" tIns="0" rIns="0" bIns="0" rtlCol="0" anchor="t">
            <a:spAutoFit/>
          </a:bodyPr>
          <a:lstStyle/>
          <a:p>
            <a:pPr marL="0" marR="0" lvl="0" indent="0" algn="ctr" defTabSz="914400" rtl="0" eaLnBrk="1" fontAlgn="auto" latinLnBrk="0" hangingPunct="1">
              <a:lnSpc>
                <a:spcPts val="3079"/>
              </a:lnSpc>
              <a:spcBef>
                <a:spcPts val="0"/>
              </a:spcBef>
              <a:spcAft>
                <a:spcPts val="0"/>
              </a:spcAft>
              <a:buClrTx/>
              <a:buSzTx/>
              <a:buFontTx/>
              <a:buNone/>
              <a:tabLst/>
              <a:defRPr/>
            </a:pPr>
            <a:r>
              <a:rPr kumimoji="0" lang="en-US" sz="2199" b="0" i="0" u="none" strike="noStrike" kern="1200" cap="none" spc="0" normalizeH="0" baseline="0" noProof="0">
                <a:ln>
                  <a:noFill/>
                </a:ln>
                <a:solidFill>
                  <a:srgbClr val="192E4B"/>
                </a:solidFill>
                <a:effectLst/>
                <a:uLnTx/>
                <a:uFillTx/>
                <a:latin typeface="Kollektif Bold"/>
                <a:ea typeface="+mn-ea"/>
                <a:cs typeface="+mn-cs"/>
              </a:rPr>
              <a:t> Association of Profession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9B39"/>
        </a:solidFill>
        <a:effectLst/>
      </p:bgPr>
    </p:bg>
    <p:spTree>
      <p:nvGrpSpPr>
        <p:cNvPr id="1" name=""/>
        <p:cNvGrpSpPr/>
        <p:nvPr/>
      </p:nvGrpSpPr>
      <p:grpSpPr>
        <a:xfrm>
          <a:off x="0" y="0"/>
          <a:ext cx="0" cy="0"/>
          <a:chOff x="0" y="0"/>
          <a:chExt cx="0" cy="0"/>
        </a:xfrm>
      </p:grpSpPr>
      <p:sp>
        <p:nvSpPr>
          <p:cNvPr id="2" name="AutoShape 2"/>
          <p:cNvSpPr/>
          <p:nvPr/>
        </p:nvSpPr>
        <p:spPr>
          <a:xfrm flipV="1">
            <a:off x="1314450" y="8021381"/>
            <a:ext cx="16230697" cy="0"/>
          </a:xfrm>
          <a:prstGeom prst="line">
            <a:avLst/>
          </a:prstGeom>
          <a:ln w="19050" cap="flat">
            <a:solidFill>
              <a:srgbClr val="FFFEFE"/>
            </a:solidFill>
            <a:prstDash val="solid"/>
            <a:headEnd type="none" w="sm" len="sm"/>
            <a:tailEnd type="none" w="sm" len="sm"/>
          </a:ln>
        </p:spPr>
      </p:sp>
      <p:sp>
        <p:nvSpPr>
          <p:cNvPr id="3" name="Freeform 3"/>
          <p:cNvSpPr/>
          <p:nvPr/>
        </p:nvSpPr>
        <p:spPr>
          <a:xfrm>
            <a:off x="7000875" y="-2935806"/>
            <a:ext cx="10544271" cy="10544271"/>
          </a:xfrm>
          <a:custGeom>
            <a:avLst/>
            <a:gdLst/>
            <a:ahLst/>
            <a:cxnLst/>
            <a:rect l="l" t="t" r="r" b="b"/>
            <a:pathLst>
              <a:path w="10544271" h="10544271">
                <a:moveTo>
                  <a:pt x="0" y="0"/>
                </a:moveTo>
                <a:lnTo>
                  <a:pt x="10544272" y="0"/>
                </a:lnTo>
                <a:lnTo>
                  <a:pt x="10544272" y="10544271"/>
                </a:lnTo>
                <a:lnTo>
                  <a:pt x="0" y="10544271"/>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sp>
      <p:sp>
        <p:nvSpPr>
          <p:cNvPr id="4" name="Freeform 4"/>
          <p:cNvSpPr/>
          <p:nvPr/>
        </p:nvSpPr>
        <p:spPr>
          <a:xfrm>
            <a:off x="12301523" y="8480486"/>
            <a:ext cx="5243623" cy="1361030"/>
          </a:xfrm>
          <a:custGeom>
            <a:avLst/>
            <a:gdLst/>
            <a:ahLst/>
            <a:cxnLst/>
            <a:rect l="l" t="t" r="r" b="b"/>
            <a:pathLst>
              <a:path w="5243623" h="1361030">
                <a:moveTo>
                  <a:pt x="0" y="0"/>
                </a:moveTo>
                <a:lnTo>
                  <a:pt x="5243624" y="0"/>
                </a:lnTo>
                <a:lnTo>
                  <a:pt x="5243624" y="1361030"/>
                </a:lnTo>
                <a:lnTo>
                  <a:pt x="0" y="1361030"/>
                </a:lnTo>
                <a:lnTo>
                  <a:pt x="0" y="0"/>
                </a:lnTo>
                <a:close/>
              </a:path>
            </a:pathLst>
          </a:custGeom>
          <a:blipFill>
            <a:blip r:embed="rId4"/>
            <a:stretch>
              <a:fillRect l="-12171" t="-197987" r="-15197" b="-192722"/>
            </a:stretch>
          </a:blipFill>
        </p:spPr>
      </p:sp>
      <p:sp>
        <p:nvSpPr>
          <p:cNvPr id="5" name="TextBox 5"/>
          <p:cNvSpPr txBox="1"/>
          <p:nvPr/>
        </p:nvSpPr>
        <p:spPr>
          <a:xfrm>
            <a:off x="12301523" y="8135681"/>
            <a:ext cx="2791775" cy="344805"/>
          </a:xfrm>
          <a:prstGeom prst="rect">
            <a:avLst/>
          </a:prstGeom>
        </p:spPr>
        <p:txBody>
          <a:bodyPr lIns="0" tIns="0" rIns="0" bIns="0" rtlCol="0" anchor="t">
            <a:spAutoFit/>
          </a:bodyPr>
          <a:lstStyle/>
          <a:p>
            <a:pPr marL="0" lvl="0" indent="0" algn="l">
              <a:lnSpc>
                <a:spcPts val="2520"/>
              </a:lnSpc>
              <a:spcBef>
                <a:spcPct val="0"/>
              </a:spcBef>
            </a:pPr>
            <a:r>
              <a:rPr lang="en-US" sz="1800">
                <a:solidFill>
                  <a:srgbClr val="002A60"/>
                </a:solidFill>
                <a:latin typeface="Tabarra Sans Bold"/>
              </a:rPr>
              <a:t>Implemented by:</a:t>
            </a:r>
          </a:p>
        </p:txBody>
      </p:sp>
      <p:sp>
        <p:nvSpPr>
          <p:cNvPr id="6" name="TextBox 6"/>
          <p:cNvSpPr txBox="1"/>
          <p:nvPr/>
        </p:nvSpPr>
        <p:spPr>
          <a:xfrm>
            <a:off x="1314450" y="5048250"/>
            <a:ext cx="13608885" cy="2660940"/>
          </a:xfrm>
          <a:prstGeom prst="rect">
            <a:avLst/>
          </a:prstGeom>
        </p:spPr>
        <p:txBody>
          <a:bodyPr lIns="0" tIns="0" rIns="0" bIns="0" rtlCol="0" anchor="t">
            <a:spAutoFit/>
          </a:bodyPr>
          <a:lstStyle/>
          <a:p>
            <a:pPr>
              <a:lnSpc>
                <a:spcPts val="3483"/>
              </a:lnSpc>
            </a:pPr>
            <a:r>
              <a:rPr lang="en-US" sz="2488">
                <a:solidFill>
                  <a:srgbClr val="002A60"/>
                </a:solidFill>
                <a:latin typeface="Tabarra Sans Bold"/>
              </a:rPr>
              <a:t>You can access the Living Tariff Tool (Indonesia) and find more information here:</a:t>
            </a:r>
          </a:p>
          <a:p>
            <a:pPr>
              <a:lnSpc>
                <a:spcPts val="3483"/>
              </a:lnSpc>
            </a:pPr>
            <a:endParaRPr lang="en-US" sz="2488">
              <a:solidFill>
                <a:srgbClr val="002A60"/>
              </a:solidFill>
              <a:latin typeface="Tabarra Sans Bold"/>
            </a:endParaRPr>
          </a:p>
          <a:p>
            <a:pPr>
              <a:lnSpc>
                <a:spcPts val="3483"/>
              </a:lnSpc>
            </a:pPr>
            <a:r>
              <a:rPr lang="en-US" sz="2488">
                <a:solidFill>
                  <a:srgbClr val="002A60"/>
                </a:solidFill>
                <a:latin typeface="Tabarra Sans Bold"/>
              </a:rPr>
              <a:t>Webpage:</a:t>
            </a:r>
            <a:r>
              <a:rPr lang="en-US" sz="2488">
                <a:solidFill>
                  <a:srgbClr val="002A60"/>
                </a:solidFill>
                <a:latin typeface="Tabarra Sans"/>
              </a:rPr>
              <a:t> </a:t>
            </a:r>
            <a:r>
              <a:rPr lang="en-US" sz="2488" u="sng">
                <a:solidFill>
                  <a:srgbClr val="002A60"/>
                </a:solidFill>
                <a:latin typeface="Tabarra Sans"/>
                <a:hlinkClick r:id="rId5" tooltip="https://gajimu.com/gaji/upah-layak-1/cek-tarif-layak"/>
              </a:rPr>
              <a:t>https://gajimu.com/gaji/upah-layak-1/cek-tarif-layak</a:t>
            </a:r>
          </a:p>
          <a:p>
            <a:pPr>
              <a:lnSpc>
                <a:spcPts val="3483"/>
              </a:lnSpc>
            </a:pPr>
            <a:endParaRPr lang="en-US" sz="2488" u="sng">
              <a:solidFill>
                <a:srgbClr val="002A60"/>
              </a:solidFill>
              <a:latin typeface="Tabarra Sans"/>
              <a:hlinkClick r:id="rId5" tooltip="https://gajimu.com/gaji/upah-layak-1/cek-tarif-layak"/>
            </a:endParaRPr>
          </a:p>
          <a:p>
            <a:pPr>
              <a:lnSpc>
                <a:spcPts val="3483"/>
              </a:lnSpc>
            </a:pPr>
            <a:r>
              <a:rPr lang="en-US" sz="2488">
                <a:solidFill>
                  <a:srgbClr val="002A60"/>
                </a:solidFill>
                <a:latin typeface="Tabarra Sans Bold"/>
              </a:rPr>
              <a:t>Questions?</a:t>
            </a:r>
          </a:p>
          <a:p>
            <a:pPr>
              <a:lnSpc>
                <a:spcPts val="3483"/>
              </a:lnSpc>
              <a:spcBef>
                <a:spcPct val="0"/>
              </a:spcBef>
            </a:pPr>
            <a:r>
              <a:rPr lang="en-US" sz="2488">
                <a:solidFill>
                  <a:srgbClr val="002A60"/>
                </a:solidFill>
                <a:latin typeface="Tabarra Sans"/>
              </a:rPr>
              <a:t>nadiapralita@wageindicator.org</a:t>
            </a:r>
          </a:p>
        </p:txBody>
      </p:sp>
      <p:sp>
        <p:nvSpPr>
          <p:cNvPr id="7" name="TextBox 7"/>
          <p:cNvSpPr txBox="1"/>
          <p:nvPr/>
        </p:nvSpPr>
        <p:spPr>
          <a:xfrm>
            <a:off x="1314450" y="1413405"/>
            <a:ext cx="14825535" cy="2005980"/>
          </a:xfrm>
          <a:prstGeom prst="rect">
            <a:avLst/>
          </a:prstGeom>
        </p:spPr>
        <p:txBody>
          <a:bodyPr lIns="0" tIns="0" rIns="0" bIns="0" rtlCol="0" anchor="t">
            <a:spAutoFit/>
          </a:bodyPr>
          <a:lstStyle/>
          <a:p>
            <a:pPr>
              <a:lnSpc>
                <a:spcPts val="13696"/>
              </a:lnSpc>
            </a:pPr>
            <a:r>
              <a:rPr lang="en-US" sz="12451">
                <a:solidFill>
                  <a:srgbClr val="002A60"/>
                </a:solidFill>
                <a:latin typeface="Tabarra Sans Heavy"/>
              </a:rPr>
              <a:t>Thank you!</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537</Words>
  <Application>Microsoft Office PowerPoint</Application>
  <PresentationFormat>Custom</PresentationFormat>
  <Paragraphs>77</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Tabarra Sans</vt:lpstr>
      <vt:lpstr>Tabarra Sans Heavy</vt:lpstr>
      <vt:lpstr>Arial</vt:lpstr>
      <vt:lpstr>Kollektif</vt:lpstr>
      <vt:lpstr>Tabarra Sans Bold</vt:lpstr>
      <vt:lpstr>Kollektif Bold</vt:lpstr>
      <vt:lpstr>Calibri</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Tariff Tools - Presentation (Oxford)</dc:title>
  <dc:creator>Nadia Pralita</dc:creator>
  <cp:lastModifiedBy>Nadia Pralita</cp:lastModifiedBy>
  <cp:revision>3</cp:revision>
  <dcterms:created xsi:type="dcterms:W3CDTF">2006-08-16T00:00:00Z</dcterms:created>
  <dcterms:modified xsi:type="dcterms:W3CDTF">2024-01-26T10:12:30Z</dcterms:modified>
  <dc:identifier>DAF6xfrC0A8</dc:identifier>
</cp:coreProperties>
</file>