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7" r:id="rId5"/>
    <p:sldId id="426" r:id="rId6"/>
    <p:sldId id="427" r:id="rId7"/>
    <p:sldId id="428" r:id="rId8"/>
    <p:sldId id="429" r:id="rId9"/>
    <p:sldId id="42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16">
          <p15:clr>
            <a:srgbClr val="A4A3A4"/>
          </p15:clr>
        </p15:guide>
        <p15:guide id="2" orient="horz" pos="305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on Leiszen" initials="ML" lastIdx="1" clrIdx="0">
    <p:extLst>
      <p:ext uri="{19B8F6BF-5375-455C-9EA6-DF929625EA0E}">
        <p15:presenceInfo xmlns:p15="http://schemas.microsoft.com/office/powerpoint/2012/main" userId="S::leiszenm@ceu.edu::f1a6ab77-460a-4965-858f-2944b2a5ce3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658"/>
    <p:restoredTop sz="86418"/>
  </p:normalViewPr>
  <p:slideViewPr>
    <p:cSldViewPr snapToGrid="0">
      <p:cViewPr varScale="1">
        <p:scale>
          <a:sx n="46" d="100"/>
          <a:sy n="46" d="100"/>
        </p:scale>
        <p:origin x="1038" y="42"/>
      </p:cViewPr>
      <p:guideLst>
        <p:guide orient="horz" pos="2716"/>
        <p:guide orient="horz" pos="3058"/>
        <p:guide pos="2880"/>
      </p:guideLst>
    </p:cSldViewPr>
  </p:slideViewPr>
  <p:outlineViewPr>
    <p:cViewPr>
      <p:scale>
        <a:sx n="33" d="100"/>
        <a:sy n="33" d="100"/>
      </p:scale>
      <p:origin x="0" y="-552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C4D4E-3588-AB4F-9BBC-C15F40F24DA6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EE405-A075-0F40-8325-635FAEA7A2C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50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55E12-6B5B-DA4C-B81A-605E8DEDF432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25F12-5CD9-F44C-B977-D3D12EB7B59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38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25F12-5CD9-F44C-B977-D3D12EB7B5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1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4EA85-90A2-4786-8E11-A725C203D5DD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4EA85-90A2-4786-8E11-A725C203D5DD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130488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4EA85-90A2-4786-8E11-A725C203D5DD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968637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4EA85-90A2-4786-8E11-A725C203D5DD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906314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994581-E661-4D16-9C1F-6C0553B1D40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46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0926"/>
            <a:ext cx="7772400" cy="9017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492500"/>
            <a:ext cx="6400800" cy="2146300"/>
          </a:xfrm>
        </p:spPr>
        <p:txBody>
          <a:bodyPr>
            <a:normAutofit/>
          </a:bodyPr>
          <a:lstStyle>
            <a:lvl1pPr marL="0" indent="0" algn="l">
              <a:buNone/>
              <a:defRPr sz="2000" spc="3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>
                <a:latin typeface="Open Sans"/>
                <a:cs typeface="Open Sans"/>
              </a:defRPr>
            </a:lvl1pPr>
          </a:lstStyle>
          <a:p>
            <a:fld id="{A48F99C8-0233-1348-9C8B-A7E1F012BD5E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>
                <a:latin typeface="Open Sans"/>
                <a:cs typeface="Open San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latin typeface="Open Sans"/>
                <a:cs typeface="Open Sans"/>
              </a:defRPr>
            </a:lvl1pPr>
          </a:lstStyle>
          <a:p>
            <a:fld id="{CCA8321D-4335-1F42-BE5C-D0AB5FBF82F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98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99C8-0233-1348-9C8B-A7E1F012BD5E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321D-4335-1F42-BE5C-D0AB5FBF82F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2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>
              <a:defRPr sz="2400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99C8-0233-1348-9C8B-A7E1F012BD5E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321D-4335-1F42-BE5C-D0AB5FBF82F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97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>
                <a:latin typeface="Open Sans"/>
                <a:cs typeface="Open Sans"/>
              </a:defRPr>
            </a:lvl1pPr>
          </a:lstStyle>
          <a:p>
            <a:fld id="{A48F99C8-0233-1348-9C8B-A7E1F012BD5E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>
                <a:latin typeface="Open Sans"/>
                <a:cs typeface="Open San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latin typeface="Open Sans"/>
                <a:cs typeface="Open Sans"/>
              </a:defRPr>
            </a:lvl1pPr>
          </a:lstStyle>
          <a:p>
            <a:fld id="{CCA8321D-4335-1F42-BE5C-D0AB5FBF82F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9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A48F99C8-0233-1348-9C8B-A7E1F012BD5E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CCA8321D-4335-1F42-BE5C-D0AB5FBF82F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4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 algn="l">
              <a:defRPr sz="2800" b="1" spc="0">
                <a:latin typeface="Open Sans"/>
                <a:cs typeface="Open Sans"/>
              </a:defRPr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>
                <a:latin typeface="Open Sans"/>
                <a:cs typeface="Open Sans"/>
              </a:defRPr>
            </a:lvl1pPr>
            <a:lvl2pPr>
              <a:defRPr sz="2000">
                <a:latin typeface="Open Sans"/>
                <a:cs typeface="Open Sans"/>
              </a:defRPr>
            </a:lvl2pPr>
            <a:lvl3pPr>
              <a:defRPr sz="1800">
                <a:latin typeface="Open Sans"/>
                <a:cs typeface="Open Sans"/>
              </a:defRPr>
            </a:lvl3pPr>
            <a:lvl4pPr>
              <a:defRPr sz="1600">
                <a:latin typeface="Open Sans"/>
                <a:cs typeface="Open Sans"/>
              </a:defRPr>
            </a:lvl4pPr>
            <a:lvl5pPr>
              <a:defRPr sz="1600">
                <a:latin typeface="Open Sans"/>
                <a:cs typeface="Open San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>
                <a:latin typeface="Open Sans"/>
                <a:cs typeface="Open Sans"/>
              </a:defRPr>
            </a:lvl1pPr>
            <a:lvl2pPr>
              <a:defRPr sz="2000">
                <a:latin typeface="Open Sans"/>
                <a:cs typeface="Open Sans"/>
              </a:defRPr>
            </a:lvl2pPr>
            <a:lvl3pPr>
              <a:defRPr sz="1800">
                <a:latin typeface="Open Sans"/>
                <a:cs typeface="Open Sans"/>
              </a:defRPr>
            </a:lvl3pPr>
            <a:lvl4pPr>
              <a:defRPr sz="1600">
                <a:latin typeface="Open Sans"/>
                <a:cs typeface="Open Sans"/>
              </a:defRPr>
            </a:lvl4pPr>
            <a:lvl5pPr>
              <a:defRPr sz="1600">
                <a:latin typeface="Open Sans"/>
                <a:cs typeface="Open San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A48F99C8-0233-1348-9C8B-A7E1F012BD5E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CCA8321D-4335-1F42-BE5C-D0AB5FBF82F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72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A48F99C8-0233-1348-9C8B-A7E1F012BD5E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>
                <a:latin typeface="Open Sans"/>
                <a:cs typeface="Open Sans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latin typeface="Open Sans"/>
                <a:cs typeface="Open Sans"/>
              </a:defRPr>
            </a:lvl1pPr>
          </a:lstStyle>
          <a:p>
            <a:fld id="{CCA8321D-4335-1F42-BE5C-D0AB5FBF82F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92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A48F99C8-0233-1348-9C8B-A7E1F012BD5E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>
                <a:latin typeface="Open Sans"/>
                <a:cs typeface="Open San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latin typeface="Open Sans"/>
                <a:cs typeface="Open Sans"/>
              </a:defRPr>
            </a:lvl1pPr>
          </a:lstStyle>
          <a:p>
            <a:fld id="{CCA8321D-4335-1F42-BE5C-D0AB5FBF82F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6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>
                <a:latin typeface="Open Sans"/>
                <a:cs typeface="Open Sans"/>
              </a:defRPr>
            </a:lvl1pPr>
          </a:lstStyle>
          <a:p>
            <a:fld id="{A48F99C8-0233-1348-9C8B-A7E1F012BD5E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CCA8321D-4335-1F42-BE5C-D0AB5FBF82F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2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 marL="1171575" indent="200025">
              <a:defRPr sz="2000"/>
            </a:lvl4pPr>
            <a:lvl5pPr marL="1703388" indent="-263525">
              <a:buFont typeface="Arial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99C8-0233-1348-9C8B-A7E1F012BD5E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321D-4335-1F42-BE5C-D0AB5FBF82F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6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99C8-0233-1348-9C8B-A7E1F012BD5E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321D-4335-1F42-BE5C-D0AB5FBF82F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05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fld id="{A48F99C8-0233-1348-9C8B-A7E1F012BD5E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8321D-4335-1F42-BE5C-D0AB5FBF82F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9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Open Sans"/>
          <a:ea typeface="+mj-ea"/>
          <a:cs typeface="Open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Open Sans"/>
          <a:ea typeface="+mn-ea"/>
          <a:cs typeface="Open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Open Sans"/>
          <a:ea typeface="+mn-ea"/>
          <a:cs typeface="Open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Open Sans"/>
          <a:ea typeface="+mn-ea"/>
          <a:cs typeface="Open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Open Sans"/>
          <a:ea typeface="+mn-ea"/>
          <a:cs typeface="Open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Open Sans"/>
          <a:ea typeface="+mn-ea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9D665E2-F806-43D5-AD34-51E8A91D4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06" y="202724"/>
            <a:ext cx="4913407" cy="1545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2113BF8-5452-BE41-9A73-4797FB7DFCF9}"/>
              </a:ext>
            </a:extLst>
          </p:cNvPr>
          <p:cNvSpPr/>
          <p:nvPr/>
        </p:nvSpPr>
        <p:spPr>
          <a:xfrm>
            <a:off x="837127" y="1612086"/>
            <a:ext cx="7765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dirty="0"/>
              <a:t>Gig Work: Grip on Pay </a:t>
            </a:r>
          </a:p>
          <a:p>
            <a:pPr algn="ctr"/>
            <a:r>
              <a:rPr lang="en-US" altLang="en-US" sz="3600" i="1" dirty="0"/>
              <a:t>Challenges and Ways Forward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Martin Kahanec</a:t>
            </a:r>
          </a:p>
          <a:p>
            <a:pPr algn="ctr"/>
            <a:r>
              <a:rPr lang="en-US" sz="2000" dirty="0"/>
              <a:t>Central European University, CELSI, UEBA, GLO</a:t>
            </a:r>
            <a:endParaRPr lang="en-SK" sz="2000" dirty="0"/>
          </a:p>
        </p:txBody>
      </p:sp>
    </p:spTree>
    <p:extLst>
      <p:ext uri="{BB962C8B-B14F-4D97-AF65-F5344CB8AC3E}">
        <p14:creationId xmlns:p14="http://schemas.microsoft.com/office/powerpoint/2010/main" val="688105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A2F9-01A0-46E7-9B8E-4D9432765F59}" type="slidenum">
              <a:rPr lang="de-DE" altLang="en-US"/>
              <a:pPr/>
              <a:t>2</a:t>
            </a:fld>
            <a:endParaRPr lang="de-DE" alt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1850" y="377825"/>
            <a:ext cx="7631113" cy="1039813"/>
          </a:xfrm>
        </p:spPr>
        <p:txBody>
          <a:bodyPr>
            <a:normAutofit/>
          </a:bodyPr>
          <a:lstStyle/>
          <a:p>
            <a:pPr algn="l"/>
            <a:r>
              <a:rPr lang="en-US" altLang="en-US" sz="4200" dirty="0">
                <a:latin typeface="Calibri" pitchFamily="34" charset="0"/>
              </a:rPr>
              <a:t>Gig Work: Empower or Entrap?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23493"/>
            <a:ext cx="7897813" cy="4636394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ct val="50000"/>
              </a:spcBef>
              <a:buClr>
                <a:schemeClr val="tx1"/>
              </a:buClr>
              <a:buFontTx/>
              <a:buNone/>
            </a:pPr>
            <a:endParaRPr lang="en-US" altLang="en-US" sz="3100" dirty="0">
              <a:latin typeface="Calibri" pitchFamily="34" charset="0"/>
            </a:endParaRPr>
          </a:p>
          <a:p>
            <a:pPr marL="741363" lvl="1" indent="-533400">
              <a:spcBef>
                <a:spcPct val="5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900" dirty="0">
                <a:latin typeface="Calibri" pitchFamily="34" charset="0"/>
              </a:rPr>
              <a:t>Provides access to employment for many, better matching of supply and demand for labor, services, innovative technology </a:t>
            </a:r>
          </a:p>
          <a:p>
            <a:pPr marL="741363" lvl="1" indent="-533400">
              <a:spcBef>
                <a:spcPct val="5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900" dirty="0">
                <a:latin typeface="Calibri" pitchFamily="34" charset="0"/>
              </a:rPr>
              <a:t>But what standards?</a:t>
            </a:r>
          </a:p>
          <a:p>
            <a:pPr marL="1141413" lvl="2" indent="-533400">
              <a:spcBef>
                <a:spcPct val="5000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en-US" altLang="en-US" sz="2500" dirty="0">
                <a:latin typeface="Calibri" pitchFamily="34" charset="0"/>
              </a:rPr>
              <a:t>Minimum wages? Too low?</a:t>
            </a:r>
          </a:p>
          <a:p>
            <a:pPr marL="1141413" lvl="2" indent="-533400">
              <a:spcBef>
                <a:spcPct val="5000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en-US" altLang="en-US" sz="2500" dirty="0">
                <a:latin typeface="Calibri" pitchFamily="34" charset="0"/>
              </a:rPr>
              <a:t>Living wages? Reflecting the cost of living, local/individual circumstances, regularly updated, harmonized and comparable across countries and over time</a:t>
            </a:r>
          </a:p>
          <a:p>
            <a:pPr marL="1141413" lvl="2" indent="-533400">
              <a:spcBef>
                <a:spcPct val="5000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en-US" altLang="en-US" sz="2500" dirty="0">
                <a:latin typeface="Calibri" pitchFamily="34" charset="0"/>
              </a:rPr>
              <a:t>But also working conditions and time, risks and safety standards, unpredictability/irregularity of income, demand volatility, representation =&gt; problems with access to credit, social welfare and health services, etc. </a:t>
            </a:r>
          </a:p>
          <a:p>
            <a:pPr marL="741363" lvl="1" indent="-533400">
              <a:spcBef>
                <a:spcPct val="5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endParaRPr lang="en-US" altLang="en-US" sz="2900" dirty="0">
              <a:latin typeface="Calibri" pitchFamily="34" charset="0"/>
            </a:endParaRPr>
          </a:p>
          <a:p>
            <a:pPr marL="741363" lvl="1" indent="-533400">
              <a:spcBef>
                <a:spcPct val="5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endParaRPr lang="en-US" altLang="en-US" sz="29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53239"/>
      </p:ext>
    </p:extLst>
  </p:cSld>
  <p:clrMapOvr>
    <a:masterClrMapping/>
  </p:clrMapOvr>
  <p:transition>
    <p:pull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A2F9-01A0-46E7-9B8E-4D9432765F59}" type="slidenum">
              <a:rPr lang="de-DE" altLang="en-US"/>
              <a:pPr/>
              <a:t>3</a:t>
            </a:fld>
            <a:endParaRPr lang="de-DE" alt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1850" y="377825"/>
            <a:ext cx="7631113" cy="1039813"/>
          </a:xfrm>
        </p:spPr>
        <p:txBody>
          <a:bodyPr>
            <a:normAutofit/>
          </a:bodyPr>
          <a:lstStyle/>
          <a:p>
            <a:pPr algn="l"/>
            <a:r>
              <a:rPr lang="en-US" altLang="en-US" sz="4200" dirty="0">
                <a:latin typeface="Calibri" pitchFamily="34" charset="0"/>
              </a:rPr>
              <a:t>Gig Work: Further Challenges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17431"/>
            <a:ext cx="7897813" cy="5009882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ct val="50000"/>
              </a:spcBef>
              <a:buClr>
                <a:schemeClr val="tx1"/>
              </a:buClr>
              <a:buFontTx/>
              <a:buNone/>
            </a:pPr>
            <a:endParaRPr lang="en-US" altLang="en-US" sz="3100" dirty="0">
              <a:latin typeface="Calibri" pitchFamily="34" charset="0"/>
            </a:endParaRPr>
          </a:p>
          <a:p>
            <a:pPr marL="741363" lvl="1" indent="-533400">
              <a:spcBef>
                <a:spcPct val="5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900" dirty="0">
                <a:latin typeface="Calibri" pitchFamily="34" charset="0"/>
              </a:rPr>
              <a:t>Transparency, discretion over pay</a:t>
            </a:r>
          </a:p>
          <a:p>
            <a:pPr marL="741363" lvl="1" indent="-533400">
              <a:spcBef>
                <a:spcPct val="5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900" dirty="0">
                <a:latin typeface="Calibri" pitchFamily="34" charset="0"/>
              </a:rPr>
              <a:t>Discrimination, digital divide</a:t>
            </a:r>
          </a:p>
          <a:p>
            <a:pPr marL="741363" lvl="1" indent="-533400">
              <a:spcBef>
                <a:spcPct val="5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900" dirty="0">
                <a:latin typeface="Calibri" pitchFamily="34" charset="0"/>
              </a:rPr>
              <a:t>Time/resources not compensated by the contract, unpaid labor</a:t>
            </a:r>
          </a:p>
          <a:p>
            <a:pPr marL="1141413" lvl="2" indent="-533400">
              <a:spcBef>
                <a:spcPct val="5000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en-US" altLang="en-US" sz="2500" dirty="0">
                <a:latin typeface="Calibri" pitchFamily="34" charset="0"/>
              </a:rPr>
              <a:t>Time-based (delivery: reservation, waiting, booking…, freelance: sales)</a:t>
            </a:r>
          </a:p>
          <a:p>
            <a:pPr marL="1141413" lvl="2" indent="-533400">
              <a:spcBef>
                <a:spcPct val="500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altLang="en-US" sz="2500" dirty="0">
                <a:latin typeface="Calibri" pitchFamily="34" charset="0"/>
              </a:rPr>
              <a:t>Non-time based (delivery: maintenance, repair costs…, freelance: training, …)</a:t>
            </a:r>
          </a:p>
          <a:p>
            <a:pPr marL="741363" lvl="1" indent="-533400">
              <a:spcBef>
                <a:spcPct val="5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900" dirty="0">
                <a:latin typeface="Calibri" pitchFamily="34" charset="0"/>
              </a:rPr>
              <a:t>Race to the bottom</a:t>
            </a:r>
          </a:p>
          <a:p>
            <a:pPr marL="1141413" lvl="2" indent="-533400">
              <a:spcBef>
                <a:spcPct val="5000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en-US" altLang="en-US" sz="2500" dirty="0">
                <a:latin typeface="Calibri" pitchFamily="34" charset="0"/>
              </a:rPr>
              <a:t>Pay for work, lower standards </a:t>
            </a:r>
          </a:p>
          <a:p>
            <a:pPr marL="741363" lvl="1" indent="-533400">
              <a:spcBef>
                <a:spcPct val="5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900" dirty="0">
                <a:latin typeface="Calibri" pitchFamily="34" charset="0"/>
              </a:rPr>
              <a:t>Lock-in effect, work histories not portable</a:t>
            </a:r>
          </a:p>
          <a:p>
            <a:pPr marL="741363" lvl="1" indent="-533400">
              <a:spcBef>
                <a:spcPct val="5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endParaRPr lang="en-US" altLang="en-US" sz="2900" dirty="0">
              <a:latin typeface="Calibri" pitchFamily="34" charset="0"/>
            </a:endParaRPr>
          </a:p>
          <a:p>
            <a:pPr marL="741363" lvl="1" indent="-533400">
              <a:spcBef>
                <a:spcPct val="5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endParaRPr lang="en-US" altLang="en-US" sz="29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336197"/>
      </p:ext>
    </p:extLst>
  </p:cSld>
  <p:clrMapOvr>
    <a:masterClrMapping/>
  </p:clrMapOvr>
  <p:transition>
    <p:pull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A2F9-01A0-46E7-9B8E-4D9432765F59}" type="slidenum">
              <a:rPr lang="de-DE" altLang="en-US"/>
              <a:pPr/>
              <a:t>4</a:t>
            </a:fld>
            <a:endParaRPr lang="de-DE" alt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1850" y="377825"/>
            <a:ext cx="7631113" cy="1039813"/>
          </a:xfrm>
        </p:spPr>
        <p:txBody>
          <a:bodyPr>
            <a:normAutofit/>
          </a:bodyPr>
          <a:lstStyle/>
          <a:p>
            <a:pPr algn="l"/>
            <a:r>
              <a:rPr lang="en-US" altLang="en-US" sz="4200" dirty="0">
                <a:latin typeface="Calibri" pitchFamily="34" charset="0"/>
              </a:rPr>
              <a:t>Gig Work: Ways Forward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23493"/>
            <a:ext cx="7897813" cy="463639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ct val="50000"/>
              </a:spcBef>
              <a:buClr>
                <a:schemeClr val="tx1"/>
              </a:buClr>
              <a:buFontTx/>
              <a:buNone/>
            </a:pPr>
            <a:endParaRPr lang="en-US" altLang="en-US" sz="3100" dirty="0">
              <a:latin typeface="Calibri" pitchFamily="34" charset="0"/>
            </a:endParaRPr>
          </a:p>
          <a:p>
            <a:pPr marL="741363" lvl="1" indent="-533400">
              <a:spcBef>
                <a:spcPct val="5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900" dirty="0">
                <a:latin typeface="Calibri" pitchFamily="34" charset="0"/>
              </a:rPr>
              <a:t>Harmonization, regularization, minimum standards at the European/national level; including the status of platform workers</a:t>
            </a:r>
          </a:p>
          <a:p>
            <a:pPr marL="741363" lvl="1" indent="-533400">
              <a:spcBef>
                <a:spcPct val="5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900" dirty="0">
                <a:latin typeface="Calibri" pitchFamily="34" charset="0"/>
              </a:rPr>
              <a:t>Compliance with the minimum standards, decent work/pay, the living wage</a:t>
            </a:r>
          </a:p>
          <a:p>
            <a:pPr marL="741363" lvl="1" indent="-533400">
              <a:spcBef>
                <a:spcPct val="5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900" dirty="0">
                <a:latin typeface="Calibri" pitchFamily="34" charset="0"/>
              </a:rPr>
              <a:t>Legislative, institutional underpinnings for effective representation, bargaining</a:t>
            </a:r>
          </a:p>
          <a:p>
            <a:pPr marL="741363" lvl="1" indent="-533400">
              <a:spcBef>
                <a:spcPct val="5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900" dirty="0">
                <a:latin typeface="Calibri" pitchFamily="34" charset="0"/>
              </a:rPr>
              <a:t>Transparency, portability</a:t>
            </a:r>
          </a:p>
          <a:p>
            <a:pPr marL="741363" lvl="1" indent="-533400">
              <a:spcBef>
                <a:spcPct val="5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endParaRPr lang="en-US" altLang="en-US" sz="2900" dirty="0">
              <a:latin typeface="Calibri" pitchFamily="34" charset="0"/>
            </a:endParaRPr>
          </a:p>
          <a:p>
            <a:pPr marL="741363" lvl="1" indent="-533400">
              <a:spcBef>
                <a:spcPct val="5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endParaRPr lang="en-US" altLang="en-US" sz="2900" dirty="0">
              <a:latin typeface="Calibri" pitchFamily="34" charset="0"/>
            </a:endParaRPr>
          </a:p>
          <a:p>
            <a:pPr marL="741363" lvl="1" indent="-533400">
              <a:spcBef>
                <a:spcPct val="5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endParaRPr lang="en-US" altLang="en-US" sz="29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286595"/>
      </p:ext>
    </p:extLst>
  </p:cSld>
  <p:clrMapOvr>
    <a:masterClrMapping/>
  </p:clrMapOvr>
  <p:transition>
    <p:pull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A2F9-01A0-46E7-9B8E-4D9432765F59}" type="slidenum">
              <a:rPr lang="de-DE" altLang="en-US"/>
              <a:pPr/>
              <a:t>5</a:t>
            </a:fld>
            <a:endParaRPr lang="de-DE" alt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1850" y="377825"/>
            <a:ext cx="7631113" cy="103981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4200" dirty="0">
                <a:latin typeface="Calibri" pitchFamily="34" charset="0"/>
              </a:rPr>
              <a:t>Gig Work: Regularization as an Opportunity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23493"/>
            <a:ext cx="7897813" cy="4636394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ct val="50000"/>
              </a:spcBef>
              <a:buClr>
                <a:schemeClr val="tx1"/>
              </a:buClr>
              <a:buFontTx/>
              <a:buNone/>
            </a:pPr>
            <a:endParaRPr lang="en-US" altLang="en-US" sz="3100" dirty="0">
              <a:latin typeface="Calibri" pitchFamily="34" charset="0"/>
            </a:endParaRPr>
          </a:p>
          <a:p>
            <a:pPr marL="741363" lvl="1" indent="-533400">
              <a:spcBef>
                <a:spcPct val="5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900" dirty="0">
                <a:latin typeface="Calibri" pitchFamily="34" charset="0"/>
              </a:rPr>
              <a:t>Advocate for regularization, better rules of the game, more enabling and empowering rather than entrapping for workers</a:t>
            </a:r>
          </a:p>
          <a:p>
            <a:pPr marL="741363" lvl="1" indent="-533400">
              <a:spcBef>
                <a:spcPct val="5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900" dirty="0">
                <a:latin typeface="Calibri" pitchFamily="34" charset="0"/>
              </a:rPr>
              <a:t>But regularization is not a hindrance for the business either. Smart innovators turn more transparent, harmonized, and predictable regulation into an opportunity for better</a:t>
            </a:r>
            <a:r>
              <a:rPr lang="en-US" altLang="en-US" sz="2900">
                <a:latin typeface="Calibri" pitchFamily="34" charset="0"/>
              </a:rPr>
              <a:t>, smarter, </a:t>
            </a:r>
            <a:r>
              <a:rPr lang="en-US" altLang="en-US" sz="2900" dirty="0">
                <a:latin typeface="Calibri" pitchFamily="34" charset="0"/>
              </a:rPr>
              <a:t>and more efficient business models, </a:t>
            </a:r>
            <a:r>
              <a:rPr lang="en-US" altLang="en-US" sz="2900">
                <a:latin typeface="Calibri" pitchFamily="34" charset="0"/>
              </a:rPr>
              <a:t>spared of race-to-the-bottom </a:t>
            </a:r>
            <a:r>
              <a:rPr lang="en-US" altLang="en-US" sz="2900" dirty="0">
                <a:latin typeface="Calibri" pitchFamily="34" charset="0"/>
              </a:rPr>
              <a:t>dumping practices</a:t>
            </a:r>
          </a:p>
          <a:p>
            <a:pPr marL="741363" lvl="1" indent="-533400">
              <a:spcBef>
                <a:spcPct val="5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endParaRPr lang="en-US" altLang="en-US" sz="2900" dirty="0">
              <a:latin typeface="Calibri" pitchFamily="34" charset="0"/>
            </a:endParaRPr>
          </a:p>
          <a:p>
            <a:pPr marL="741363" lvl="1" indent="-533400">
              <a:spcBef>
                <a:spcPct val="5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endParaRPr lang="en-US" altLang="en-US" sz="2900" dirty="0">
              <a:latin typeface="Calibri" pitchFamily="34" charset="0"/>
            </a:endParaRPr>
          </a:p>
          <a:p>
            <a:pPr marL="741363" lvl="1" indent="-533400">
              <a:spcBef>
                <a:spcPct val="5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endParaRPr lang="en-US" altLang="en-US" sz="29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399304"/>
      </p:ext>
    </p:extLst>
  </p:cSld>
  <p:clrMapOvr>
    <a:masterClrMapping/>
  </p:clrMapOvr>
  <p:transition>
    <p:pull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5" descr="Students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TextBox 9"/>
          <p:cNvSpPr txBox="1">
            <a:spLocks noChangeArrowheads="1"/>
          </p:cNvSpPr>
          <p:nvPr/>
        </p:nvSpPr>
        <p:spPr bwMode="auto">
          <a:xfrm>
            <a:off x="243373" y="2693773"/>
            <a:ext cx="86572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>
                <a:solidFill>
                  <a:srgbClr val="752A29"/>
                </a:solidFill>
                <a:latin typeface="Calibri"/>
                <a:cs typeface="Arial"/>
              </a:rPr>
              <a:t>Connect with DPP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C:\Users\user\Downloads\fb_icon_325x32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625793"/>
            <a:ext cx="385288" cy="38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1066800" y="3633771"/>
            <a:ext cx="3893758" cy="430887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sz="2200">
                <a:latin typeface="+mj-lt"/>
              </a:rPr>
              <a:t>CEU Department of Public Policy</a:t>
            </a:r>
          </a:p>
        </p:txBody>
      </p:sp>
      <p:pic>
        <p:nvPicPr>
          <p:cNvPr id="1027" name="Picture 3" descr="C:\Users\user\Downloads\twitterbird_RG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24" y="4288939"/>
            <a:ext cx="417820" cy="3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1066800" y="4258258"/>
            <a:ext cx="1119217" cy="430887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indent="0">
              <a:buNone/>
            </a:pPr>
            <a:r>
              <a:rPr lang="en-US" sz="2200">
                <a:latin typeface="+mj-lt"/>
              </a:rPr>
              <a:t>DPPCEU</a:t>
            </a:r>
          </a:p>
        </p:txBody>
      </p:sp>
      <p:pic>
        <p:nvPicPr>
          <p:cNvPr id="1028" name="Picture 4" descr="C:\Users\user\Downloads\yt_1200-vfl4C3T0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5" y="4722319"/>
            <a:ext cx="436261" cy="43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1066800" y="4755783"/>
            <a:ext cx="4184479" cy="430887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sz="2200">
                <a:latin typeface="+mj-lt"/>
              </a:rPr>
              <a:t>Department of Public Policy at CEU</a:t>
            </a:r>
          </a:p>
        </p:txBody>
      </p:sp>
      <p:sp>
        <p:nvSpPr>
          <p:cNvPr id="7" name="Téglalap 6"/>
          <p:cNvSpPr/>
          <p:nvPr/>
        </p:nvSpPr>
        <p:spPr>
          <a:xfrm>
            <a:off x="1066800" y="5163159"/>
            <a:ext cx="2271969" cy="430887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sz="2200">
                <a:latin typeface="+mj-lt"/>
              </a:rPr>
              <a:t>www.dpp.ceu.edu</a:t>
            </a:r>
          </a:p>
        </p:txBody>
      </p:sp>
      <p:pic>
        <p:nvPicPr>
          <p:cNvPr id="1030" name="Picture 6" descr="C:\Users\user\Downloads\@_symbol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80" y="5691884"/>
            <a:ext cx="359682" cy="35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églalap 7"/>
          <p:cNvSpPr/>
          <p:nvPr/>
        </p:nvSpPr>
        <p:spPr>
          <a:xfrm>
            <a:off x="1065891" y="5690860"/>
            <a:ext cx="3057247" cy="430887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sz="2200">
                <a:latin typeface="+mj-lt"/>
              </a:rPr>
              <a:t>dppadmissions@ceu.edu</a:t>
            </a:r>
          </a:p>
        </p:txBody>
      </p:sp>
      <p:pic>
        <p:nvPicPr>
          <p:cNvPr id="2" name="Picture 6" descr="C:\Users\user\Downloads\@_symbol.svg.png">
            <a:extLst>
              <a:ext uri="{FF2B5EF4-FFF2-40B4-BE49-F238E27FC236}">
                <a16:creationId xmlns:a16="http://schemas.microsoft.com/office/drawing/2014/main" id="{8550BC1A-D58A-4D80-91AC-B02F1FE59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94" y="5155767"/>
            <a:ext cx="359682" cy="35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81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CEU_PPT_templat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1E11FEB0B47943A743F3D49BDD270D" ma:contentTypeVersion="13" ma:contentTypeDescription="Create a new document." ma:contentTypeScope="" ma:versionID="7168bde5f07f20b23855144c9fef2924">
  <xsd:schema xmlns:xsd="http://www.w3.org/2001/XMLSchema" xmlns:xs="http://www.w3.org/2001/XMLSchema" xmlns:p="http://schemas.microsoft.com/office/2006/metadata/properties" xmlns:ns2="06f7c70a-da88-4bc4-8b1e-3cd252b347bb" xmlns:ns3="ddc0fd30-8d4c-48bc-b11b-3efc133fc6c1" targetNamespace="http://schemas.microsoft.com/office/2006/metadata/properties" ma:root="true" ma:fieldsID="dcda7fb2b72e7ae919c452615983f0e2" ns2:_="" ns3:_="">
    <xsd:import namespace="06f7c70a-da88-4bc4-8b1e-3cd252b347bb"/>
    <xsd:import namespace="ddc0fd30-8d4c-48bc-b11b-3efc133fc6c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f7c70a-da88-4bc4-8b1e-3cd252b347b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0fd30-8d4c-48bc-b11b-3efc133fc6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6f7c70a-da88-4bc4-8b1e-3cd252b347bb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BFEA72D-35D1-4C29-96D0-B7E09CB772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f7c70a-da88-4bc4-8b1e-3cd252b347bb"/>
    <ds:schemaRef ds:uri="ddc0fd30-8d4c-48bc-b11b-3efc133fc6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5BF262-1916-434F-8EE4-4ED78E0F36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0DBA62-CFC5-4963-A529-588A1CF7ACAA}">
  <ds:schemaRefs>
    <ds:schemaRef ds:uri="06f7c70a-da88-4bc4-8b1e-3cd252b347bb"/>
    <ds:schemaRef ds:uri="ddc0fd30-8d4c-48bc-b11b-3efc133fc6c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CEU_PPT_template_1.potx</Template>
  <TotalTime>8773</TotalTime>
  <Words>348</Words>
  <Application>Microsoft Office PowerPoint</Application>
  <PresentationFormat>Diavoorstelling (4:3)</PresentationFormat>
  <Paragraphs>53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Open Sans</vt:lpstr>
      <vt:lpstr>Wingdings</vt:lpstr>
      <vt:lpstr>CEU_PPT_template_1</vt:lpstr>
      <vt:lpstr>PowerPoint-presentatie</vt:lpstr>
      <vt:lpstr>Gig Work: Empower or Entrap?</vt:lpstr>
      <vt:lpstr>Gig Work: Further Challenges</vt:lpstr>
      <vt:lpstr>Gig Work: Ways Forward</vt:lpstr>
      <vt:lpstr>Gig Work: Regularization as an Opportunity</vt:lpstr>
      <vt:lpstr>PowerPoint-presentatie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Ildiko Petrok</dc:creator>
  <cp:lastModifiedBy>paulien Osse</cp:lastModifiedBy>
  <cp:revision>72</cp:revision>
  <dcterms:created xsi:type="dcterms:W3CDTF">2013-12-17T13:49:44Z</dcterms:created>
  <dcterms:modified xsi:type="dcterms:W3CDTF">2022-03-25T11:30:00Z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0x010100841E11FEB0B47943A743F3D49BDD270D</vt:lpwstr>
  </property>
  <property fmtid="{D5CDD505-2E9C-101B-9397-08002B2CF9AE}" pid="3" name="Order">
    <vt:r8>11000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</Properties>
</file>