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0"/>
  </p:notesMasterIdLst>
  <p:sldIdLst>
    <p:sldId id="258" r:id="rId5"/>
    <p:sldId id="261" r:id="rId6"/>
    <p:sldId id="358" r:id="rId7"/>
    <p:sldId id="343" r:id="rId8"/>
    <p:sldId id="317" r:id="rId9"/>
    <p:sldId id="322" r:id="rId10"/>
    <p:sldId id="364" r:id="rId11"/>
    <p:sldId id="372" r:id="rId12"/>
    <p:sldId id="374" r:id="rId13"/>
    <p:sldId id="375" r:id="rId14"/>
    <p:sldId id="376" r:id="rId15"/>
    <p:sldId id="373" r:id="rId16"/>
    <p:sldId id="371" r:id="rId17"/>
    <p:sldId id="377"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Salem" initials="NS" lastIdx="22" clrIdx="0">
    <p:extLst>
      <p:ext uri="{19B8F6BF-5375-455C-9EA6-DF929625EA0E}">
        <p15:presenceInfo xmlns:p15="http://schemas.microsoft.com/office/powerpoint/2012/main" userId="S::sant5313@ox.ac.uk::16b0c8b1-2257-4eee-b780-11db2db094c3" providerId="AD"/>
      </p:ext>
    </p:extLst>
  </p:cmAuthor>
  <p:cmAuthor id="2" name="Pablo Aguera Reneses" initials="PAR" lastIdx="9" clrIdx="1">
    <p:extLst>
      <p:ext uri="{19B8F6BF-5375-455C-9EA6-DF929625EA0E}">
        <p15:presenceInfo xmlns:p15="http://schemas.microsoft.com/office/powerpoint/2012/main" userId="Pablo Aguera Reneses" providerId="None"/>
      </p:ext>
    </p:extLst>
  </p:cmAuthor>
  <p:cmAuthor id="3" name="Mark Graham" initials="MG" lastIdx="10" clrIdx="2">
    <p:extLst>
      <p:ext uri="{19B8F6BF-5375-455C-9EA6-DF929625EA0E}">
        <p15:presenceInfo xmlns:p15="http://schemas.microsoft.com/office/powerpoint/2012/main" userId="S::inet0117@ox.ac.uk::96fc6fe3-b905-407a-9881-d17959c46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A4F"/>
    <a:srgbClr val="27295B"/>
    <a:srgbClr val="E50845"/>
    <a:srgbClr val="AADEF6"/>
    <a:srgbClr val="56BDED"/>
    <a:srgbClr val="A9DAF4"/>
    <a:srgbClr val="E1F2FC"/>
    <a:srgbClr val="D3E5F6"/>
    <a:srgbClr val="FFFFFF"/>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B1777-F056-DCF3-9126-A06027EA07D6}" v="506" dt="2021-10-05T14:28:58.856"/>
    <p1510:client id="{335B4738-6EF3-2857-9F11-99A26F320A01}" v="4" dt="2021-09-20T11:29:03.091"/>
    <p1510:client id="{4C402D73-C9FF-6642-A86F-79005BF60A8D}" v="52" dt="2021-09-16T09:42:34.564"/>
    <p1510:client id="{6A47EA47-E676-4A83-B261-C49B7C360E09}" v="2" dt="2021-09-16T13:17:56.864"/>
    <p1510:client id="{7937E5F0-6943-488E-AADA-BFBE73FA82AF}" v="4" dt="2021-09-16T11:54:59.727"/>
    <p1510:client id="{93699925-8E03-3A55-594F-B96EFC92FDC5}" v="7" dt="2022-01-13T09:45:26.645"/>
    <p1510:client id="{B2F5EB65-016F-40A6-B7D2-D1E7F4170D6F}" v="21" dt="2021-10-18T09:50:03.959"/>
    <p1510:client id="{B30E577D-FCE9-4132-9873-BEB70AFD16CE}" v="220" dt="2021-12-10T02:52:19.177"/>
    <p1510:client id="{B8BB56BD-BE41-CD73-2CA4-0E4043AE72DF}" v="14" dt="2021-11-29T18:53:01.838"/>
    <p1510:client id="{DB15F2D5-BA6F-4B91-9257-DC28D50C1948}" v="13" dt="2022-02-07T11:07:47.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6"/>
    <p:restoredTop sz="94684"/>
  </p:normalViewPr>
  <p:slideViewPr>
    <p:cSldViewPr snapToGrid="0">
      <p:cViewPr varScale="1">
        <p:scale>
          <a:sx n="49" d="100"/>
          <a:sy n="49" d="100"/>
        </p:scale>
        <p:origin x="906"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B1195-4A19-4F0B-A5A6-ADC1B0171515}" type="datetimeFigureOut">
              <a:rPr lang="en-US"/>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B59DF-8422-447F-8E41-77CBE363C659}" type="slidenum">
              <a:rPr lang="en-US"/>
              <a:t>‹nr.›</a:t>
            </a:fld>
            <a:endParaRPr lang="en-US"/>
          </a:p>
        </p:txBody>
      </p:sp>
    </p:spTree>
    <p:extLst>
      <p:ext uri="{BB962C8B-B14F-4D97-AF65-F5344CB8AC3E}">
        <p14:creationId xmlns:p14="http://schemas.microsoft.com/office/powerpoint/2010/main" val="63014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779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409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709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481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769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3699" y="629883"/>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b="1">
                <a:solidFill>
                  <a:srgbClr val="27295B"/>
                </a:solidFill>
                <a:latin typeface="IBM Plex Sans" panose="020B0503050203000203"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a:p>
        </p:txBody>
      </p:sp>
      <p:sp>
        <p:nvSpPr>
          <p:cNvPr id="23" name="Google Shape;23;p6"/>
          <p:cNvSpPr txBox="1">
            <a:spLocks noGrp="1"/>
          </p:cNvSpPr>
          <p:nvPr>
            <p:ph type="body" idx="1"/>
          </p:nvPr>
        </p:nvSpPr>
        <p:spPr>
          <a:xfrm>
            <a:off x="305095" y="1587930"/>
            <a:ext cx="5790906" cy="4555200"/>
          </a:xfrm>
          <a:prstGeom prst="rect">
            <a:avLst/>
          </a:prstGeom>
          <a:noFill/>
          <a:ln>
            <a:noFill/>
          </a:ln>
        </p:spPr>
        <p:txBody>
          <a:bodyPr spcFirstLastPara="1" wrap="square" lIns="91425" tIns="91425" rIns="91425" bIns="91425" anchor="t" anchorCtr="0">
            <a:noAutofit/>
          </a:bodyPr>
          <a:lstStyle>
            <a:lvl1pPr marL="152396" lvl="0" indent="0" algn="l">
              <a:lnSpc>
                <a:spcPct val="115000"/>
              </a:lnSpc>
              <a:spcBef>
                <a:spcPts val="0"/>
              </a:spcBef>
              <a:spcAft>
                <a:spcPts val="0"/>
              </a:spcAft>
              <a:buSzPts val="1800"/>
              <a:buNone/>
              <a:defRPr sz="2000">
                <a:latin typeface="IBM Plex Sans" panose="020B0503050203000203" pitchFamily="34" charset="0"/>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pic>
        <p:nvPicPr>
          <p:cNvPr id="5" name="Picture 17">
            <a:extLst>
              <a:ext uri="{FF2B5EF4-FFF2-40B4-BE49-F238E27FC236}">
                <a16:creationId xmlns:a16="http://schemas.microsoft.com/office/drawing/2014/main" id="{5E4C21F5-55F7-44D7-B819-93FCF864E9DC}"/>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8" name="Google Shape;48;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‹nr.›</a:t>
            </a:fld>
            <a:endParaRPr/>
          </a:p>
        </p:txBody>
      </p:sp>
      <p:pic>
        <p:nvPicPr>
          <p:cNvPr id="5" name="Picture 17">
            <a:extLst>
              <a:ext uri="{FF2B5EF4-FFF2-40B4-BE49-F238E27FC236}">
                <a16:creationId xmlns:a16="http://schemas.microsoft.com/office/drawing/2014/main" id="{3A724241-D61F-43D5-9E5A-514745C32DB2}"/>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bg>
      <p:bgRef idx="1001">
        <a:schemeClr val="bg2"/>
      </p:bgRef>
    </p:bg>
    <p:spTree>
      <p:nvGrpSpPr>
        <p:cNvPr id="1" name="Shape 16"/>
        <p:cNvGrpSpPr/>
        <p:nvPr/>
      </p:nvGrpSpPr>
      <p:grpSpPr>
        <a:xfrm>
          <a:off x="0" y="0"/>
          <a:ext cx="0" cy="0"/>
          <a:chOff x="0" y="0"/>
          <a:chExt cx="0" cy="0"/>
        </a:xfrm>
      </p:grpSpPr>
      <p:sp>
        <p:nvSpPr>
          <p:cNvPr id="8" name="Text Placeholder 7">
            <a:extLst>
              <a:ext uri="{FF2B5EF4-FFF2-40B4-BE49-F238E27FC236}">
                <a16:creationId xmlns:a16="http://schemas.microsoft.com/office/drawing/2014/main" id="{0E1BB8CA-F7D7-44B9-907A-6CE6FFD265DE}"/>
              </a:ext>
            </a:extLst>
          </p:cNvPr>
          <p:cNvSpPr>
            <a:spLocks noGrp="1"/>
          </p:cNvSpPr>
          <p:nvPr>
            <p:ph type="body" sz="quarter" idx="13"/>
          </p:nvPr>
        </p:nvSpPr>
        <p:spPr>
          <a:xfrm>
            <a:off x="3133445" y="4181476"/>
            <a:ext cx="5925110" cy="538163"/>
          </a:xfrm>
        </p:spPr>
        <p:txBody>
          <a:bodyPr/>
          <a:lstStyle>
            <a:lvl1pPr marL="114300" indent="0" algn="ctr">
              <a:buNone/>
              <a:defRPr sz="2800" b="1" i="1">
                <a:solidFill>
                  <a:srgbClr val="E92A4F"/>
                </a:solidFill>
                <a:latin typeface="IBM Plex Sans" panose="020B0503050203000203" pitchFamily="34" charset="0"/>
              </a:defRPr>
            </a:lvl1pPr>
          </a:lstStyle>
          <a:p>
            <a:pPr lvl="0"/>
            <a:r>
              <a:rPr lang="en-US"/>
              <a:t>Click to edit Master text styles</a:t>
            </a:r>
          </a:p>
        </p:txBody>
      </p:sp>
      <p:pic>
        <p:nvPicPr>
          <p:cNvPr id="5" name="Picture 2" descr="Logo&#10;&#10;Description automatically generated">
            <a:extLst>
              <a:ext uri="{FF2B5EF4-FFF2-40B4-BE49-F238E27FC236}">
                <a16:creationId xmlns:a16="http://schemas.microsoft.com/office/drawing/2014/main" id="{4F7F5C31-3FFB-458B-80BA-4CC07D74CEDD}"/>
              </a:ext>
            </a:extLst>
          </p:cNvPr>
          <p:cNvPicPr>
            <a:picLocks noChangeAspect="1"/>
          </p:cNvPicPr>
          <p:nvPr userDrawn="1"/>
        </p:nvPicPr>
        <p:blipFill>
          <a:blip r:embed="rId2"/>
          <a:stretch>
            <a:fillRect/>
          </a:stretch>
        </p:blipFill>
        <p:spPr>
          <a:xfrm>
            <a:off x="5375429" y="2301812"/>
            <a:ext cx="1441142" cy="1441142"/>
          </a:xfrm>
          <a:prstGeom prst="rect">
            <a:avLst/>
          </a:prstGeom>
        </p:spPr>
      </p:pic>
      <p:pic>
        <p:nvPicPr>
          <p:cNvPr id="6" name="Picture 2" descr="Logo&#10;&#10;Description automatically generated">
            <a:extLst>
              <a:ext uri="{FF2B5EF4-FFF2-40B4-BE49-F238E27FC236}">
                <a16:creationId xmlns:a16="http://schemas.microsoft.com/office/drawing/2014/main" id="{3F49235E-4A19-469F-8B7E-022841F3A03B}"/>
              </a:ext>
            </a:extLst>
          </p:cNvPr>
          <p:cNvPicPr>
            <a:picLocks noChangeAspect="1"/>
          </p:cNvPicPr>
          <p:nvPr userDrawn="1"/>
        </p:nvPicPr>
        <p:blipFill>
          <a:blip r:embed="rId2"/>
          <a:stretch>
            <a:fillRect/>
          </a:stretch>
        </p:blipFill>
        <p:spPr>
          <a:xfrm>
            <a:off x="5375429" y="2301812"/>
            <a:ext cx="1441142" cy="144114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atin typeface="IBM Plex Sans" panose="020B0503050203000203"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pic>
        <p:nvPicPr>
          <p:cNvPr id="5" name="Picture 17">
            <a:extLst>
              <a:ext uri="{FF2B5EF4-FFF2-40B4-BE49-F238E27FC236}">
                <a16:creationId xmlns:a16="http://schemas.microsoft.com/office/drawing/2014/main" id="{C9AF55AF-BD53-4B09-AD2C-39B92552FB79}"/>
              </a:ext>
            </a:extLst>
          </p:cNvPr>
          <p:cNvPicPr>
            <a:picLocks noChangeAspect="1"/>
          </p:cNvPicPr>
          <p:nvPr userDrawn="1"/>
        </p:nvPicPr>
        <p:blipFill>
          <a:blip r:embed="rId2"/>
          <a:stretch>
            <a:fillRect/>
          </a:stretch>
        </p:blipFill>
        <p:spPr>
          <a:xfrm>
            <a:off x="10963752" y="106238"/>
            <a:ext cx="1128566" cy="1136775"/>
          </a:xfrm>
          <a:prstGeom prst="rect">
            <a:avLst/>
          </a:prstGeom>
        </p:spPr>
      </p:pic>
      <p:sp>
        <p:nvSpPr>
          <p:cNvPr id="3" name="Title 2">
            <a:extLst>
              <a:ext uri="{FF2B5EF4-FFF2-40B4-BE49-F238E27FC236}">
                <a16:creationId xmlns:a16="http://schemas.microsoft.com/office/drawing/2014/main" id="{84B6E9EA-E6E5-47FF-B40A-62EE981A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pic>
        <p:nvPicPr>
          <p:cNvPr id="4" name="Picture 17">
            <a:extLst>
              <a:ext uri="{FF2B5EF4-FFF2-40B4-BE49-F238E27FC236}">
                <a16:creationId xmlns:a16="http://schemas.microsoft.com/office/drawing/2014/main" id="{5A51543B-3C4C-4D4A-A803-38174C26A854}"/>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9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8" name="Google Shape;28;p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9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9" name="Google Shape;29;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‹nr.›</a:t>
            </a:fld>
            <a:endParaRPr/>
          </a:p>
        </p:txBody>
      </p:sp>
      <p:pic>
        <p:nvPicPr>
          <p:cNvPr id="6" name="Picture 17">
            <a:extLst>
              <a:ext uri="{FF2B5EF4-FFF2-40B4-BE49-F238E27FC236}">
                <a16:creationId xmlns:a16="http://schemas.microsoft.com/office/drawing/2014/main" id="{A36EDBD5-F436-4E1C-BAF1-089F7474967B}"/>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‹nr.›</a:t>
            </a:fld>
            <a:endParaRPr/>
          </a:p>
        </p:txBody>
      </p:sp>
      <p:pic>
        <p:nvPicPr>
          <p:cNvPr id="4" name="Picture 17">
            <a:extLst>
              <a:ext uri="{FF2B5EF4-FFF2-40B4-BE49-F238E27FC236}">
                <a16:creationId xmlns:a16="http://schemas.microsoft.com/office/drawing/2014/main" id="{75BE4BEB-C25E-4E92-AC75-0E75B25BA95D}"/>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5" name="Google Shape;35;p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6" name="Google Shape;3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‹nr.›</a:t>
            </a:fld>
            <a:endParaRPr/>
          </a:p>
        </p:txBody>
      </p:sp>
      <p:pic>
        <p:nvPicPr>
          <p:cNvPr id="5" name="Picture 17">
            <a:extLst>
              <a:ext uri="{FF2B5EF4-FFF2-40B4-BE49-F238E27FC236}">
                <a16:creationId xmlns:a16="http://schemas.microsoft.com/office/drawing/2014/main" id="{B76D2B46-D07A-43B8-8201-311BEA20A855}"/>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0" name="Google Shape;40;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1" name="Google Shape;41;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‹nr.›</a:t>
            </a:fld>
            <a:endParaRPr/>
          </a:p>
        </p:txBody>
      </p:sp>
      <p:pic>
        <p:nvPicPr>
          <p:cNvPr id="7" name="Picture 17">
            <a:extLst>
              <a:ext uri="{FF2B5EF4-FFF2-40B4-BE49-F238E27FC236}">
                <a16:creationId xmlns:a16="http://schemas.microsoft.com/office/drawing/2014/main" id="{845F0161-6CFE-4BEE-A88A-F3CBAB1547A7}"/>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‹nr.›</a:t>
            </a:fld>
            <a:endParaRPr/>
          </a:p>
        </p:txBody>
      </p:sp>
      <p:pic>
        <p:nvPicPr>
          <p:cNvPr id="4" name="Picture 17">
            <a:extLst>
              <a:ext uri="{FF2B5EF4-FFF2-40B4-BE49-F238E27FC236}">
                <a16:creationId xmlns:a16="http://schemas.microsoft.com/office/drawing/2014/main" id="{70185FDB-D070-4CD7-8E63-0EF183DA8269}"/>
              </a:ext>
            </a:extLst>
          </p:cNvPr>
          <p:cNvPicPr>
            <a:picLocks noChangeAspect="1"/>
          </p:cNvPicPr>
          <p:nvPr userDrawn="1"/>
        </p:nvPicPr>
        <p:blipFill>
          <a:blip r:embed="rId2"/>
          <a:stretch>
            <a:fillRect/>
          </a:stretch>
        </p:blipFill>
        <p:spPr>
          <a:xfrm>
            <a:off x="10963752" y="106238"/>
            <a:ext cx="1128566" cy="11367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56BDED">
            <a:alpha val="50000"/>
          </a:srgbClr>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 name="Google Shape;56;p13">
            <a:extLst>
              <a:ext uri="{FF2B5EF4-FFF2-40B4-BE49-F238E27FC236}">
                <a16:creationId xmlns:a16="http://schemas.microsoft.com/office/drawing/2014/main" id="{20B0512C-BFB6-4DBD-B7E9-EE40A33D4F22}"/>
              </a:ext>
            </a:extLst>
          </p:cNvPr>
          <p:cNvSpPr txBox="1"/>
          <p:nvPr userDrawn="1"/>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endParaRPr lang="en-US" sz="2800" b="1">
              <a:solidFill>
                <a:srgbClr val="27295B"/>
              </a:solidFill>
              <a:latin typeface="IBM Plex Sans"/>
            </a:endParaRPr>
          </a:p>
        </p:txBody>
      </p:sp>
      <p:sp>
        <p:nvSpPr>
          <p:cNvPr id="13" name="Rectangle 12">
            <a:extLst>
              <a:ext uri="{FF2B5EF4-FFF2-40B4-BE49-F238E27FC236}">
                <a16:creationId xmlns:a16="http://schemas.microsoft.com/office/drawing/2014/main" id="{B6C92DE7-660D-4E4F-A1D0-016379F69C88}"/>
              </a:ext>
            </a:extLst>
          </p:cNvPr>
          <p:cNvSpPr/>
          <p:nvPr userDrawn="1"/>
        </p:nvSpPr>
        <p:spPr>
          <a:xfrm>
            <a:off x="11979544" y="6439144"/>
            <a:ext cx="120038" cy="3126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IBM Plex Sans" panose="020B0503050203000203" pitchFamily="34" charset="0"/>
            </a:endParaRPr>
          </a:p>
        </p:txBody>
      </p:sp>
      <p:sp>
        <p:nvSpPr>
          <p:cNvPr id="14" name="Rectangle 13">
            <a:extLst>
              <a:ext uri="{FF2B5EF4-FFF2-40B4-BE49-F238E27FC236}">
                <a16:creationId xmlns:a16="http://schemas.microsoft.com/office/drawing/2014/main" id="{36F6322C-1C6C-4746-A823-227DAAD80A84}"/>
              </a:ext>
            </a:extLst>
          </p:cNvPr>
          <p:cNvSpPr/>
          <p:nvPr userDrawn="1"/>
        </p:nvSpPr>
        <p:spPr>
          <a:xfrm>
            <a:off x="11726777" y="6439143"/>
            <a:ext cx="209718" cy="3126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spc="300">
              <a:latin typeface="IBM Plex Sans" panose="020B0503050203000203" pitchFamily="34" charset="0"/>
            </a:endParaRPr>
          </a:p>
        </p:txBody>
      </p:sp>
      <p:sp>
        <p:nvSpPr>
          <p:cNvPr id="15" name="Rectangle 14">
            <a:extLst>
              <a:ext uri="{FF2B5EF4-FFF2-40B4-BE49-F238E27FC236}">
                <a16:creationId xmlns:a16="http://schemas.microsoft.com/office/drawing/2014/main" id="{8B39D8F6-F9D9-4BEF-BE98-7F0CD42B6588}"/>
              </a:ext>
            </a:extLst>
          </p:cNvPr>
          <p:cNvSpPr/>
          <p:nvPr userDrawn="1"/>
        </p:nvSpPr>
        <p:spPr>
          <a:xfrm>
            <a:off x="11474010" y="6439143"/>
            <a:ext cx="209718" cy="3126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spc="300">
              <a:latin typeface="IBM Plex Sans" panose="020B0503050203000203" pitchFamily="34" charset="0"/>
            </a:endParaRPr>
          </a:p>
        </p:txBody>
      </p:sp>
      <p:sp>
        <p:nvSpPr>
          <p:cNvPr id="16" name="Google Shape;12;p2">
            <a:extLst>
              <a:ext uri="{FF2B5EF4-FFF2-40B4-BE49-F238E27FC236}">
                <a16:creationId xmlns:a16="http://schemas.microsoft.com/office/drawing/2014/main" id="{14702B44-5BAE-4F1F-A0D6-4E3D551B7D15}"/>
              </a:ext>
            </a:extLst>
          </p:cNvPr>
          <p:cNvSpPr txBox="1">
            <a:spLocks/>
          </p:cNvSpPr>
          <p:nvPr userDrawn="1"/>
        </p:nvSpPr>
        <p:spPr>
          <a:xfrm>
            <a:off x="11391684" y="6370645"/>
            <a:ext cx="850980" cy="418561"/>
          </a:xfrm>
          <a:prstGeom prst="rect">
            <a:avLst/>
          </a:prstGeom>
          <a:noFill/>
          <a:ln>
            <a:noFill/>
          </a:ln>
        </p:spPr>
        <p:txBody>
          <a:bodyPr spcFirstLastPara="1" wrap="square" lIns="91425" tIns="91425" rIns="91425" bIns="91425"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2800" b="0" i="0" u="none" strike="noStrike" kern="1200" cap="none" spc="300">
                <a:solidFill>
                  <a:schemeClr val="bg1"/>
                </a:solidFill>
                <a:latin typeface="IBM Plex Sans" panose="020B0503050203000203" pitchFamily="34" charset="0"/>
                <a:ea typeface="IBM Plex Sans" panose="020B0503050203000203" pitchFamily="34" charset="0"/>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9pPr>
          </a:lstStyle>
          <a:p>
            <a:r>
              <a:rPr lang="en" sz="2600"/>
              <a:t>/</a:t>
            </a:r>
          </a:p>
        </p:txBody>
      </p:sp>
      <p:sp>
        <p:nvSpPr>
          <p:cNvPr id="18" name="Google Shape;24;p6">
            <a:extLst>
              <a:ext uri="{FF2B5EF4-FFF2-40B4-BE49-F238E27FC236}">
                <a16:creationId xmlns:a16="http://schemas.microsoft.com/office/drawing/2014/main" id="{0A588E4D-4DC4-4508-85A5-5B96F14CE202}"/>
              </a:ext>
            </a:extLst>
          </p:cNvPr>
          <p:cNvSpPr txBox="1">
            <a:spLocks/>
          </p:cNvSpPr>
          <p:nvPr userDrawn="1"/>
        </p:nvSpPr>
        <p:spPr>
          <a:xfrm>
            <a:off x="11049518" y="6333200"/>
            <a:ext cx="1022317" cy="524800"/>
          </a:xfrm>
          <a:prstGeom prst="rect">
            <a:avLst/>
          </a:prstGeom>
          <a:noFill/>
          <a:ln>
            <a:noFill/>
          </a:ln>
        </p:spPr>
        <p:txBody>
          <a:bodyPr spcFirstLastPara="1" wrap="square" lIns="91425" tIns="91425" rIns="91425" bIns="91425"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300" b="0" i="0" u="none" strike="noStrike" kern="1200" cap="none">
                <a:solidFill>
                  <a:schemeClr val="dk2"/>
                </a:solidFill>
                <a:latin typeface="Arial"/>
                <a:ea typeface="Arial"/>
                <a:cs typeface="Arial"/>
                <a:sym typeface="Arial"/>
              </a:defRPr>
            </a:lvl9pPr>
          </a:lstStyle>
          <a:p>
            <a:fld id="{00000000-1234-1234-1234-123412341234}" type="slidenum">
              <a:rPr lang="en" sz="2800" spc="300" smtClean="0">
                <a:solidFill>
                  <a:schemeClr val="bg1"/>
                </a:solidFill>
                <a:latin typeface="IBM Plex Sans" panose="020B0503050203000203" pitchFamily="34" charset="0"/>
              </a:rPr>
              <a:pPr/>
              <a:t>‹nr.›</a:t>
            </a:fld>
            <a:endParaRPr lang="en" sz="2800" spc="300">
              <a:solidFill>
                <a:schemeClr val="bg1"/>
              </a:solidFill>
              <a:latin typeface="IBM Plex Sans" panose="020B0503050203000203" pitchFamily="34" charset="0"/>
            </a:endParaRPr>
          </a:p>
        </p:txBody>
      </p:sp>
    </p:spTree>
  </p:cSld>
  <p:clrMap bg1="lt1" tx1="dk1" bg2="dk2" tx2="lt2" accent1="accent1" accent2="accent2" accent3="accent3" accent4="accent4" accent5="accent5" accent6="accent6" hlink="hlink" folHlink="folHlink"/>
  <p:sldLayoutIdLst>
    <p:sldLayoutId id="2147483652" r:id="rId1"/>
    <p:sldLayoutId id="2147483650" r:id="rId2"/>
    <p:sldLayoutId id="2147483648"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Font typeface="Arial"/>
        <a:buNone/>
        <a:defRPr sz="2000" b="0" i="0" u="none" strike="noStrike" cap="none">
          <a:solidFill>
            <a:srgbClr val="000000"/>
          </a:solidFill>
          <a:latin typeface="IBM Plex Sans" panose="020B0503050203000203" pitchFamily="34" charset="0"/>
          <a:ea typeface="IBM Plex Sans" panose="020B0503050203000203" pitchFamily="34" charset="0"/>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95B"/>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0865" b="7506"/>
          <a:stretch/>
        </p:blipFill>
        <p:spPr>
          <a:xfrm>
            <a:off x="5822555" y="13855"/>
            <a:ext cx="6383301" cy="6857995"/>
          </a:xfrm>
          <a:prstGeom prst="rect">
            <a:avLst/>
          </a:prstGeom>
          <a:noFill/>
          <a:ln>
            <a:noFill/>
          </a:ln>
        </p:spPr>
      </p:pic>
      <p:sp>
        <p:nvSpPr>
          <p:cNvPr id="56" name="Google Shape;56;p13"/>
          <p:cNvSpPr txBox="1"/>
          <p:nvPr/>
        </p:nvSpPr>
        <p:spPr>
          <a:xfrm>
            <a:off x="212381" y="2187054"/>
            <a:ext cx="5548800" cy="4295125"/>
          </a:xfrm>
          <a:prstGeom prst="rect">
            <a:avLst/>
          </a:prstGeom>
          <a:noFill/>
          <a:ln>
            <a:noFill/>
          </a:ln>
        </p:spPr>
        <p:txBody>
          <a:bodyPr spcFirstLastPara="1" wrap="square" lIns="121900" tIns="121900" rIns="121900" bIns="121900" anchor="t" anchorCtr="0">
            <a:noAutofit/>
          </a:bodyPr>
          <a:lstStyle/>
          <a:p>
            <a:pPr>
              <a:buSzPts val="3200"/>
            </a:pPr>
            <a:endParaRPr lang="en-GB" sz="2400" b="1" dirty="0">
              <a:solidFill>
                <a:srgbClr val="E92A4F"/>
              </a:solidFill>
              <a:latin typeface="IBM Plex Sans"/>
              <a:ea typeface="IBM Plex Sans"/>
              <a:cs typeface="IBM Plex Sans"/>
            </a:endParaRPr>
          </a:p>
          <a:p>
            <a:r>
              <a:rPr lang="en" sz="3200" dirty="0">
                <a:solidFill>
                  <a:srgbClr val="E92A4F"/>
                </a:solidFill>
                <a:latin typeface="IBM Plex Sans"/>
              </a:rPr>
              <a:t>Evaluating Fair Pay in the Platform Economy: </a:t>
            </a:r>
            <a:r>
              <a:rPr lang="en" sz="3200" dirty="0">
                <a:solidFill>
                  <a:schemeClr val="bg1"/>
                </a:solidFill>
                <a:latin typeface="IBM Plex Sans"/>
              </a:rPr>
              <a:t>Insights from the Fairwork Project</a:t>
            </a:r>
            <a:endParaRPr lang="en" sz="2400" dirty="0">
              <a:solidFill>
                <a:schemeClr val="bg1"/>
              </a:solidFill>
              <a:latin typeface="IBM Plex Sans"/>
            </a:endParaRPr>
          </a:p>
          <a:p>
            <a:endParaRPr lang="en" sz="2400" dirty="0">
              <a:solidFill>
                <a:schemeClr val="bg1"/>
              </a:solidFill>
              <a:latin typeface="IBM Plex Sans"/>
            </a:endParaRPr>
          </a:p>
          <a:p>
            <a:r>
              <a:rPr lang="en-GB" sz="2400" b="1" dirty="0">
                <a:solidFill>
                  <a:schemeClr val="bg1"/>
                </a:solidFill>
              </a:rPr>
              <a:t>Gig Work: Grip on Pay</a:t>
            </a:r>
          </a:p>
          <a:p>
            <a:endParaRPr lang="en" sz="2400" dirty="0">
              <a:solidFill>
                <a:schemeClr val="bg1"/>
              </a:solidFill>
              <a:latin typeface="IBM Plex Sans"/>
            </a:endParaRPr>
          </a:p>
          <a:p>
            <a:r>
              <a:rPr lang="en" sz="2000" dirty="0">
                <a:solidFill>
                  <a:schemeClr val="bg1"/>
                </a:solidFill>
                <a:latin typeface="IBM Plex Sans"/>
              </a:rPr>
              <a:t>Dr. Alessio Bertolini</a:t>
            </a:r>
          </a:p>
          <a:p>
            <a:r>
              <a:rPr lang="en" sz="2000" dirty="0">
                <a:solidFill>
                  <a:schemeClr val="bg1"/>
                </a:solidFill>
                <a:latin typeface="IBM Plex Sans"/>
              </a:rPr>
              <a:t>University of Oxford</a:t>
            </a:r>
          </a:p>
          <a:p>
            <a:r>
              <a:rPr lang="en" sz="2000" dirty="0">
                <a:solidFill>
                  <a:schemeClr val="bg1"/>
                </a:solidFill>
                <a:latin typeface="IBM Plex Sans"/>
              </a:rPr>
              <a:t>25 March 2022</a:t>
            </a:r>
          </a:p>
        </p:txBody>
      </p:sp>
      <p:pic>
        <p:nvPicPr>
          <p:cNvPr id="2" name="Picture 2" descr="Logo&#10;&#10;Description automatically generated">
            <a:extLst>
              <a:ext uri="{FF2B5EF4-FFF2-40B4-BE49-F238E27FC236}">
                <a16:creationId xmlns:a16="http://schemas.microsoft.com/office/drawing/2014/main" id="{8893A726-E613-4344-AAA1-D19FC0F26083}"/>
              </a:ext>
            </a:extLst>
          </p:cNvPr>
          <p:cNvPicPr>
            <a:picLocks noChangeAspect="1"/>
          </p:cNvPicPr>
          <p:nvPr/>
        </p:nvPicPr>
        <p:blipFill>
          <a:blip r:embed="rId4"/>
          <a:stretch>
            <a:fillRect/>
          </a:stretch>
        </p:blipFill>
        <p:spPr>
          <a:xfrm>
            <a:off x="56225" y="126507"/>
            <a:ext cx="1164491" cy="1140678"/>
          </a:xfrm>
          <a:prstGeom prst="rect">
            <a:avLst/>
          </a:prstGeom>
        </p:spPr>
      </p:pic>
      <p:sp>
        <p:nvSpPr>
          <p:cNvPr id="3" name="Slide Number Placeholder 2">
            <a:extLst>
              <a:ext uri="{FF2B5EF4-FFF2-40B4-BE49-F238E27FC236}">
                <a16:creationId xmlns:a16="http://schemas.microsoft.com/office/drawing/2014/main" id="{248D3CBF-CCC7-47EA-A527-8EA99CD616D4}"/>
              </a:ext>
            </a:extLst>
          </p:cNvPr>
          <p:cNvSpPr>
            <a:spLocks noGrp="1"/>
          </p:cNvSpPr>
          <p:nvPr>
            <p:ph type="sldNum" idx="4294967295"/>
          </p:nvPr>
        </p:nvSpPr>
        <p:spPr>
          <a:xfrm>
            <a:off x="10936028" y="6386169"/>
            <a:ext cx="1131537" cy="418561"/>
          </a:xfrm>
          <a:prstGeom prst="rect">
            <a:avLst/>
          </a:prstGeom>
        </p:spPr>
        <p:txBody>
          <a:bodyPr/>
          <a:lstStyle/>
          <a:p>
            <a:r>
              <a:rPr lang="en"/>
              <a:t>&lt;#&gt;</a:t>
            </a:r>
          </a:p>
        </p:txBody>
      </p:sp>
      <p:sp>
        <p:nvSpPr>
          <p:cNvPr id="9" name="Google Shape;161;p25">
            <a:extLst>
              <a:ext uri="{FF2B5EF4-FFF2-40B4-BE49-F238E27FC236}">
                <a16:creationId xmlns:a16="http://schemas.microsoft.com/office/drawing/2014/main" id="{3C1F2F68-17CA-46A9-B18E-09F5354738A8}"/>
              </a:ext>
            </a:extLst>
          </p:cNvPr>
          <p:cNvSpPr/>
          <p:nvPr/>
        </p:nvSpPr>
        <p:spPr>
          <a:xfrm>
            <a:off x="10613985" y="6403067"/>
            <a:ext cx="1449679" cy="292887"/>
          </a:xfrm>
          <a:prstGeom prst="roundRect">
            <a:avLst>
              <a:gd name="adj" fmla="val 16667"/>
            </a:avLst>
          </a:prstGeom>
          <a:solidFill>
            <a:srgbClr val="AADEF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nSpc>
                <a:spcPct val="80000"/>
              </a:lnSpc>
              <a:buSzPts val="4200"/>
            </a:pPr>
            <a:r>
              <a:rPr lang="en-GB" sz="800">
                <a:solidFill>
                  <a:srgbClr val="27295A"/>
                </a:solidFill>
                <a:latin typeface="IBM Plex Sans"/>
              </a:rPr>
              <a:t>Ross Sneddon / </a:t>
            </a:r>
            <a:r>
              <a:rPr lang="en-GB" sz="800" err="1">
                <a:solidFill>
                  <a:srgbClr val="27295A"/>
                </a:solidFill>
                <a:latin typeface="IBM Plex Sans"/>
              </a:rPr>
              <a:t>Unsplash</a:t>
            </a:r>
            <a:endParaRPr lang="en-GB" sz="800">
              <a:solidFill>
                <a:srgbClr val="27295A"/>
              </a:solidFill>
              <a:latin typeface="IBM Plex Sans"/>
            </a:endParaRPr>
          </a:p>
        </p:txBody>
      </p:sp>
      <p:pic>
        <p:nvPicPr>
          <p:cNvPr id="6" name="Picture 5" descr="Logo&#10;&#10;Description automatically generated">
            <a:extLst>
              <a:ext uri="{FF2B5EF4-FFF2-40B4-BE49-F238E27FC236}">
                <a16:creationId xmlns:a16="http://schemas.microsoft.com/office/drawing/2014/main" id="{C908180C-F95F-4D18-B45D-00ACDB39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94" y="229403"/>
            <a:ext cx="1559213" cy="938565"/>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C902CA26-26D5-415C-BDD6-74B0164543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1920" y="419078"/>
            <a:ext cx="1518776" cy="690814"/>
          </a:xfrm>
          <a:prstGeom prst="rect">
            <a:avLst/>
          </a:prstGeom>
        </p:spPr>
      </p:pic>
    </p:spTree>
    <p:extLst>
      <p:ext uri="{BB962C8B-B14F-4D97-AF65-F5344CB8AC3E}">
        <p14:creationId xmlns:p14="http://schemas.microsoft.com/office/powerpoint/2010/main" val="141060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GB" sz="2800" b="1" dirty="0"/>
              <a:t>Payment delays and withholding</a:t>
            </a:r>
          </a:p>
          <a:p>
            <a:endParaRPr lang="en-GB" sz="2400" dirty="0"/>
          </a:p>
          <a:p>
            <a:r>
              <a:rPr lang="en-GB" sz="2400" dirty="0">
                <a:solidFill>
                  <a:srgbClr val="2B284F"/>
                </a:solidFill>
              </a:rPr>
              <a:t>The power asymmetry between the platform and the worker means the worker has limited ability to contest non-payment.</a:t>
            </a:r>
          </a:p>
          <a:p>
            <a:endParaRPr lang="en-GB" sz="2400" dirty="0">
              <a:solidFill>
                <a:srgbClr val="2B284F"/>
              </a:solidFill>
            </a:endParaRPr>
          </a:p>
          <a:p>
            <a:r>
              <a:rPr lang="en-GB" sz="2400" i="1" dirty="0">
                <a:solidFill>
                  <a:srgbClr val="2B284F"/>
                </a:solidFill>
              </a:rPr>
              <a:t>-</a:t>
            </a:r>
            <a:r>
              <a:rPr lang="en-GB" sz="2000" dirty="0">
                <a:solidFill>
                  <a:srgbClr val="2B284F"/>
                </a:solidFill>
              </a:rPr>
              <a:t>Platforms may not take responsibility for non-payment by clients</a:t>
            </a:r>
          </a:p>
          <a:p>
            <a:endParaRPr lang="en-GB" sz="2000" dirty="0">
              <a:solidFill>
                <a:srgbClr val="2B284F"/>
              </a:solidFill>
            </a:endParaRPr>
          </a:p>
          <a:p>
            <a:r>
              <a:rPr lang="en-GB" sz="2000" dirty="0">
                <a:solidFill>
                  <a:srgbClr val="2B284F"/>
                </a:solidFill>
              </a:rPr>
              <a:t>-Platform is biased towards customers</a:t>
            </a:r>
          </a:p>
          <a:p>
            <a:endParaRPr lang="en-GB" sz="2000" dirty="0">
              <a:solidFill>
                <a:srgbClr val="2B284F"/>
              </a:solidFill>
            </a:endParaRPr>
          </a:p>
          <a:p>
            <a:r>
              <a:rPr lang="en-GB" sz="2000" dirty="0">
                <a:solidFill>
                  <a:srgbClr val="2B284F"/>
                </a:solidFill>
              </a:rPr>
              <a:t>-Payment structures are often non-transparent</a:t>
            </a:r>
            <a:endParaRPr lang="en-US" sz="2800" b="1" i="1" dirty="0">
              <a:solidFill>
                <a:srgbClr val="2B284F"/>
              </a:solidFill>
              <a:latin typeface="IBM Plex Sans"/>
            </a:endParaRPr>
          </a:p>
          <a:p>
            <a:pPr fontAlgn="base"/>
            <a:endParaRPr lang="en-US" b="1" dirty="0"/>
          </a:p>
          <a:p>
            <a:pPr fontAlgn="base"/>
            <a:endParaRPr lang="en-US" b="1" dirty="0"/>
          </a:p>
          <a:p>
            <a:pPr fontAlgn="base"/>
            <a:endParaRPr lang="en-US" b="1" dirty="0"/>
          </a:p>
          <a:p>
            <a:endParaRPr lang="en-US" sz="2800" b="1" i="1" dirty="0">
              <a:solidFill>
                <a:srgbClr val="2B284F"/>
              </a:solidFill>
              <a:latin typeface="IBM Plex San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2473" y="3143332"/>
            <a:ext cx="5569527" cy="3714668"/>
          </a:xfrm>
          <a:prstGeom prst="rect">
            <a:avLst/>
          </a:prstGeom>
        </p:spPr>
      </p:pic>
    </p:spTree>
    <p:extLst>
      <p:ext uri="{BB962C8B-B14F-4D97-AF65-F5344CB8AC3E}">
        <p14:creationId xmlns:p14="http://schemas.microsoft.com/office/powerpoint/2010/main" val="420698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F0FFB-0BC2-409A-95FF-1E1C656740F2}"/>
              </a:ext>
            </a:extLst>
          </p:cNvPr>
          <p:cNvSpPr/>
          <p:nvPr/>
        </p:nvSpPr>
        <p:spPr>
          <a:xfrm>
            <a:off x="3371369" y="4262337"/>
            <a:ext cx="5449262" cy="954107"/>
          </a:xfrm>
          <a:prstGeom prst="rect">
            <a:avLst/>
          </a:prstGeom>
        </p:spPr>
        <p:txBody>
          <a:bodyPr wrap="square">
            <a:spAutoFit/>
          </a:bodyPr>
          <a:lstStyle/>
          <a:p>
            <a:pPr algn="ctr">
              <a:buSzPts val="2800"/>
            </a:pPr>
            <a:r>
              <a:rPr lang="en" sz="2800" dirty="0">
                <a:solidFill>
                  <a:schemeClr val="accent1"/>
                </a:solidFill>
                <a:latin typeface="IBM Plex Sans"/>
              </a:rPr>
              <a:t>Evaluating Minimum and Living Wages</a:t>
            </a:r>
            <a:endParaRPr lang="en" sz="2000" dirty="0">
              <a:solidFill>
                <a:schemeClr val="accent1"/>
              </a:solidFill>
              <a:latin typeface="IBM Plex Sans"/>
            </a:endParaRPr>
          </a:p>
          <a:p>
            <a:pPr algn="ctr">
              <a:buSzPts val="2800"/>
            </a:pPr>
            <a:endParaRPr lang="en-US" sz="2800" b="1" i="1" dirty="0">
              <a:solidFill>
                <a:srgbClr val="E92A4F"/>
              </a:solidFill>
              <a:latin typeface="IBM Plex Sans" panose="020B0503050203000203" pitchFamily="34" charset="0"/>
            </a:endParaRPr>
          </a:p>
        </p:txBody>
      </p:sp>
      <p:sp>
        <p:nvSpPr>
          <p:cNvPr id="4" name="Rectangle 3">
            <a:extLst>
              <a:ext uri="{FF2B5EF4-FFF2-40B4-BE49-F238E27FC236}">
                <a16:creationId xmlns:a16="http://schemas.microsoft.com/office/drawing/2014/main" id="{C000BC21-7625-47EB-923A-05B3B79D0242}"/>
              </a:ext>
            </a:extLst>
          </p:cNvPr>
          <p:cNvSpPr/>
          <p:nvPr/>
        </p:nvSpPr>
        <p:spPr>
          <a:xfrm>
            <a:off x="10420094" y="6281489"/>
            <a:ext cx="201827" cy="31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IBM Plex Sans" panose="020B0503050203000203" pitchFamily="34" charset="0"/>
            </a:endParaRPr>
          </a:p>
        </p:txBody>
      </p:sp>
    </p:spTree>
    <p:extLst>
      <p:ext uri="{BB962C8B-B14F-4D97-AF65-F5344CB8AC3E}">
        <p14:creationId xmlns:p14="http://schemas.microsoft.com/office/powerpoint/2010/main" val="429152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GB" sz="2800" b="1" dirty="0"/>
              <a:t>Minimum wage is often really below minimum</a:t>
            </a:r>
            <a:r>
              <a:rPr lang="en-GB" sz="2800" dirty="0"/>
              <a:t>​</a:t>
            </a:r>
            <a:endParaRPr lang="en-US" sz="2800" b="1" i="1" dirty="0">
              <a:solidFill>
                <a:srgbClr val="2B284F"/>
              </a:solidFill>
            </a:endParaRPr>
          </a:p>
          <a:p>
            <a:endParaRPr lang="en-US" sz="2800" b="1" i="1" dirty="0">
              <a:solidFill>
                <a:srgbClr val="2B284F"/>
              </a:solidFill>
              <a:latin typeface="IBM Plex Sans"/>
            </a:endParaRPr>
          </a:p>
          <a:p>
            <a:pPr fontAlgn="base"/>
            <a:r>
              <a:rPr lang="en-US" sz="2400" dirty="0"/>
              <a:t>In many countries, the minimum wage is extremely, often not having been updated for years and years, and set below poverty levels.</a:t>
            </a:r>
          </a:p>
          <a:p>
            <a:pPr fontAlgn="base"/>
            <a:endParaRPr lang="en-US" sz="2400" dirty="0"/>
          </a:p>
          <a:p>
            <a:pPr fontAlgn="base"/>
            <a:endParaRPr lang="en-US" b="1" dirty="0"/>
          </a:p>
          <a:p>
            <a:pPr fontAlgn="base"/>
            <a:r>
              <a:rPr lang="en-US" dirty="0"/>
              <a:t>-Even platforms which guarantee workers to be paid the minimum wage might be paying very poorly</a:t>
            </a:r>
          </a:p>
          <a:p>
            <a:pPr fontAlgn="base"/>
            <a:endParaRPr lang="en-US" dirty="0"/>
          </a:p>
          <a:p>
            <a:pPr fontAlgn="base"/>
            <a:endParaRPr lang="en-US" dirty="0"/>
          </a:p>
          <a:p>
            <a:pPr fontAlgn="base"/>
            <a:r>
              <a:rPr lang="en-US" dirty="0"/>
              <a:t>-Platforms might claim to be paying workers above the minimum wage, but only by taking into account of </a:t>
            </a:r>
          </a:p>
          <a:p>
            <a:pPr fontAlgn="base"/>
            <a:r>
              <a:rPr lang="en-US" i="1" dirty="0"/>
              <a:t> some</a:t>
            </a:r>
            <a:r>
              <a:rPr lang="en-US" dirty="0"/>
              <a:t> of the costs </a:t>
            </a:r>
          </a:p>
          <a:p>
            <a:pPr fontAlgn="base"/>
            <a:endParaRPr lang="en-US" b="1" dirty="0"/>
          </a:p>
          <a:p>
            <a:pPr fontAlgn="base"/>
            <a:endParaRPr lang="en-US" b="1" dirty="0"/>
          </a:p>
          <a:p>
            <a:endParaRPr lang="en-US" sz="2800" b="1" i="1" dirty="0">
              <a:solidFill>
                <a:srgbClr val="2B284F"/>
              </a:solidFill>
              <a:latin typeface="IBM Plex Sans"/>
            </a:endParaRPr>
          </a:p>
        </p:txBody>
      </p:sp>
    </p:spTree>
    <p:extLst>
      <p:ext uri="{BB962C8B-B14F-4D97-AF65-F5344CB8AC3E}">
        <p14:creationId xmlns:p14="http://schemas.microsoft.com/office/powerpoint/2010/main" val="316536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US" sz="2800" b="1" dirty="0">
                <a:solidFill>
                  <a:srgbClr val="2B284F"/>
                </a:solidFill>
              </a:rPr>
              <a:t>Living Wage as a solution?</a:t>
            </a:r>
          </a:p>
          <a:p>
            <a:endParaRPr lang="en-GB" sz="2400" dirty="0"/>
          </a:p>
          <a:p>
            <a:endParaRPr lang="en-GB" sz="2400" dirty="0"/>
          </a:p>
          <a:p>
            <a:r>
              <a:rPr lang="en-GB" sz="2400" dirty="0"/>
              <a:t>Living wage as a more accurate measure of fair pay</a:t>
            </a:r>
          </a:p>
          <a:p>
            <a:endParaRPr lang="en-GB" sz="2400" dirty="0"/>
          </a:p>
          <a:p>
            <a:r>
              <a:rPr lang="en-GB" sz="2400" i="1" dirty="0"/>
              <a:t>But…</a:t>
            </a:r>
          </a:p>
          <a:p>
            <a:endParaRPr lang="en-GB" sz="2400" dirty="0"/>
          </a:p>
          <a:p>
            <a:pPr marL="342900" indent="-342900">
              <a:buFontTx/>
              <a:buChar char="-"/>
            </a:pPr>
            <a:r>
              <a:rPr lang="en-GB" sz="2000" dirty="0"/>
              <a:t>It should fully take into account of living costs </a:t>
            </a:r>
          </a:p>
          <a:p>
            <a:endParaRPr lang="en-GB" sz="2000" dirty="0"/>
          </a:p>
          <a:p>
            <a:pPr marL="342900" indent="-342900">
              <a:buFontTx/>
              <a:buChar char="-"/>
            </a:pPr>
            <a:r>
              <a:rPr lang="en-GB" sz="2000" dirty="0"/>
              <a:t>It should be adapted to </a:t>
            </a:r>
            <a:r>
              <a:rPr lang="en-GB" sz="2000" i="1" dirty="0"/>
              <a:t>local</a:t>
            </a:r>
            <a:r>
              <a:rPr lang="en-GB" sz="2000" dirty="0"/>
              <a:t> and </a:t>
            </a:r>
            <a:r>
              <a:rPr lang="en-GB" sz="2000" i="1" dirty="0"/>
              <a:t>individual</a:t>
            </a:r>
            <a:r>
              <a:rPr lang="en-GB" sz="2000" dirty="0"/>
              <a:t> circumstances</a:t>
            </a:r>
          </a:p>
          <a:p>
            <a:endParaRPr lang="en-GB" sz="2000" dirty="0"/>
          </a:p>
          <a:p>
            <a:r>
              <a:rPr lang="en-GB" sz="2000" dirty="0"/>
              <a:t>-    It should be regularly updated</a:t>
            </a:r>
          </a:p>
          <a:p>
            <a:pPr marL="342900" indent="-342900">
              <a:buFont typeface="Arial" panose="020B0604020202020204" pitchFamily="34" charset="0"/>
              <a:buChar char="•"/>
            </a:pPr>
            <a:endParaRPr lang="en-GB" sz="2000" dirty="0">
              <a:latin typeface="+mj-lt"/>
            </a:endParaRPr>
          </a:p>
          <a:p>
            <a:pPr marL="342900" indent="-342900">
              <a:buFont typeface="Arial" panose="020B0604020202020204" pitchFamily="34" charset="0"/>
              <a:buChar char="•"/>
            </a:pPr>
            <a:endParaRPr lang="en-GB" sz="2000" dirty="0"/>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018" y="3422073"/>
            <a:ext cx="4668982" cy="3435927"/>
          </a:xfrm>
          <a:prstGeom prst="rect">
            <a:avLst/>
          </a:prstGeom>
        </p:spPr>
      </p:pic>
    </p:spTree>
    <p:extLst>
      <p:ext uri="{BB962C8B-B14F-4D97-AF65-F5344CB8AC3E}">
        <p14:creationId xmlns:p14="http://schemas.microsoft.com/office/powerpoint/2010/main" val="266233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GB" sz="2800" b="1" dirty="0"/>
              <a:t>…Beyond the Living Wage</a:t>
            </a:r>
          </a:p>
          <a:p>
            <a:endParaRPr lang="en-GB" sz="2400" dirty="0"/>
          </a:p>
          <a:p>
            <a:endParaRPr lang="en-GB" sz="2400" dirty="0"/>
          </a:p>
          <a:p>
            <a:r>
              <a:rPr lang="en-GB" sz="2400" dirty="0"/>
              <a:t>Even workers who are paid the living wage after costs might not earn enough</a:t>
            </a:r>
          </a:p>
          <a:p>
            <a:endParaRPr lang="en-GB" sz="2400" dirty="0"/>
          </a:p>
          <a:p>
            <a:r>
              <a:rPr lang="en-GB" sz="2000" dirty="0"/>
              <a:t>-Too few ‘gigs’</a:t>
            </a:r>
          </a:p>
          <a:p>
            <a:endParaRPr lang="en-GB" sz="2000" dirty="0"/>
          </a:p>
          <a:p>
            <a:r>
              <a:rPr lang="en-GB" sz="2000" dirty="0"/>
              <a:t>-Unpredictability of income </a:t>
            </a:r>
          </a:p>
          <a:p>
            <a:endParaRPr lang="en-GB" sz="2000" dirty="0"/>
          </a:p>
          <a:p>
            <a:r>
              <a:rPr lang="en-GB" sz="2000" dirty="0"/>
              <a:t>-Irregularity of income</a:t>
            </a:r>
          </a:p>
          <a:p>
            <a:endParaRPr lang="en-GB" sz="2000" dirty="0"/>
          </a:p>
          <a:p>
            <a:endParaRPr lang="en-GB" sz="2000" dirty="0"/>
          </a:p>
          <a:p>
            <a:endParaRPr lang="en-GB" sz="2000" dirty="0"/>
          </a:p>
          <a:p>
            <a:r>
              <a:rPr lang="en-GB" sz="2400" b="1" i="1" dirty="0"/>
              <a:t>Fighting </a:t>
            </a:r>
            <a:r>
              <a:rPr lang="en-GB" sz="2400" b="1" i="1" dirty="0" err="1"/>
              <a:t>precarity</a:t>
            </a:r>
            <a:r>
              <a:rPr lang="en-GB" sz="2400" b="1" i="1" dirty="0"/>
              <a:t> and insecurity requires more than just living wages</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70980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3" name="Google Shape;163;p25">
            <a:extLst>
              <a:ext uri="{FF2B5EF4-FFF2-40B4-BE49-F238E27FC236}">
                <a16:creationId xmlns:a16="http://schemas.microsoft.com/office/drawing/2014/main" id="{D6890EF1-A1F6-4E18-A1AA-2E8B0F80868A}"/>
              </a:ext>
            </a:extLst>
          </p:cNvPr>
          <p:cNvSpPr/>
          <p:nvPr/>
        </p:nvSpPr>
        <p:spPr>
          <a:xfrm>
            <a:off x="10905425" y="5625941"/>
            <a:ext cx="1286575" cy="1232060"/>
          </a:xfrm>
          <a:prstGeom prst="rect">
            <a:avLst/>
          </a:prstGeom>
          <a:solidFill>
            <a:srgbClr val="AADEF6"/>
          </a:solidFill>
          <a:ln>
            <a:noFill/>
          </a:ln>
        </p:spPr>
        <p:txBody>
          <a:bodyPr spcFirstLastPara="1" wrap="square" lIns="120000" tIns="60000" rIns="120000" bIns="60000" anchor="t" anchorCtr="0">
            <a:noAutofit/>
          </a:bodyPr>
          <a:lstStyle/>
          <a:p>
            <a:pPr>
              <a:buSzPts val="2800"/>
            </a:pPr>
            <a:endParaRPr lang="en" sz="3000" i="1">
              <a:solidFill>
                <a:srgbClr val="1B1464"/>
              </a:solidFill>
              <a:latin typeface="IBM Plex Sans" panose="020B0503050203000203" pitchFamily="34" charset="0"/>
              <a:ea typeface="Garamond"/>
              <a:cs typeface="Garamond"/>
              <a:sym typeface="Garamond"/>
            </a:endParaRPr>
          </a:p>
          <a:p>
            <a:pPr>
              <a:buSzPts val="2800"/>
            </a:pPr>
            <a:endParaRPr lang="en" sz="3000" i="1">
              <a:solidFill>
                <a:srgbClr val="1B1464"/>
              </a:solidFill>
              <a:latin typeface="IBM Plex Sans" panose="020B0503050203000203" pitchFamily="34" charset="0"/>
              <a:ea typeface="Garamond"/>
              <a:cs typeface="Garamond"/>
              <a:sym typeface="Garamond"/>
            </a:endParaRPr>
          </a:p>
          <a:p>
            <a:pPr>
              <a:buSzPts val="2800"/>
            </a:pPr>
            <a:endParaRPr lang="en-US" sz="3000" i="1">
              <a:solidFill>
                <a:srgbClr val="1B1464"/>
              </a:solidFill>
              <a:latin typeface="IBM Plex Sans" panose="020B0503050203000203" pitchFamily="34" charset="0"/>
            </a:endParaRPr>
          </a:p>
        </p:txBody>
      </p:sp>
      <p:pic>
        <p:nvPicPr>
          <p:cNvPr id="32" name="Picture 31">
            <a:extLst>
              <a:ext uri="{FF2B5EF4-FFF2-40B4-BE49-F238E27FC236}">
                <a16:creationId xmlns:a16="http://schemas.microsoft.com/office/drawing/2014/main" id="{4024EEA0-6E8B-4BA7-A384-4DE5D56B20B0}"/>
              </a:ext>
            </a:extLst>
          </p:cNvPr>
          <p:cNvPicPr>
            <a:picLocks noChangeAspect="1"/>
          </p:cNvPicPr>
          <p:nvPr/>
        </p:nvPicPr>
        <p:blipFill rotWithShape="1">
          <a:blip r:embed="rId3">
            <a:alphaModFix amt="35000"/>
          </a:blip>
          <a:srcRect t="54143"/>
          <a:stretch/>
        </p:blipFill>
        <p:spPr>
          <a:xfrm>
            <a:off x="0" y="-461809"/>
            <a:ext cx="6111370" cy="7671973"/>
          </a:xfrm>
          <a:prstGeom prst="rect">
            <a:avLst/>
          </a:prstGeom>
        </p:spPr>
      </p:pic>
      <p:pic>
        <p:nvPicPr>
          <p:cNvPr id="33" name="Picture 32">
            <a:extLst>
              <a:ext uri="{FF2B5EF4-FFF2-40B4-BE49-F238E27FC236}">
                <a16:creationId xmlns:a16="http://schemas.microsoft.com/office/drawing/2014/main" id="{9CC730B8-116B-4FB1-988F-B28BEAC9734F}"/>
              </a:ext>
            </a:extLst>
          </p:cNvPr>
          <p:cNvPicPr>
            <a:picLocks noChangeAspect="1"/>
          </p:cNvPicPr>
          <p:nvPr/>
        </p:nvPicPr>
        <p:blipFill rotWithShape="1">
          <a:blip r:embed="rId3">
            <a:alphaModFix amt="35000"/>
          </a:blip>
          <a:srcRect r="8" b="46850"/>
          <a:stretch/>
        </p:blipFill>
        <p:spPr>
          <a:xfrm>
            <a:off x="6101032" y="-478639"/>
            <a:ext cx="6111370" cy="8892857"/>
          </a:xfrm>
          <a:prstGeom prst="rect">
            <a:avLst/>
          </a:prstGeom>
        </p:spPr>
      </p:pic>
      <p:pic>
        <p:nvPicPr>
          <p:cNvPr id="10" name="Picture 17">
            <a:extLst>
              <a:ext uri="{FF2B5EF4-FFF2-40B4-BE49-F238E27FC236}">
                <a16:creationId xmlns:a16="http://schemas.microsoft.com/office/drawing/2014/main" id="{15E2092C-DDF9-461B-B775-F95E76B172FE}"/>
              </a:ext>
            </a:extLst>
          </p:cNvPr>
          <p:cNvPicPr>
            <a:picLocks noChangeAspect="1"/>
          </p:cNvPicPr>
          <p:nvPr/>
        </p:nvPicPr>
        <p:blipFill>
          <a:blip r:embed="rId4"/>
          <a:stretch>
            <a:fillRect/>
          </a:stretch>
        </p:blipFill>
        <p:spPr>
          <a:xfrm>
            <a:off x="10963752" y="106238"/>
            <a:ext cx="1128566" cy="1136775"/>
          </a:xfrm>
          <a:prstGeom prst="rect">
            <a:avLst/>
          </a:prstGeom>
        </p:spPr>
      </p:pic>
      <p:grpSp>
        <p:nvGrpSpPr>
          <p:cNvPr id="2" name="Group 1">
            <a:extLst>
              <a:ext uri="{FF2B5EF4-FFF2-40B4-BE49-F238E27FC236}">
                <a16:creationId xmlns:a16="http://schemas.microsoft.com/office/drawing/2014/main" id="{90AB1771-26B6-4C49-8426-9CC05297B515}"/>
              </a:ext>
            </a:extLst>
          </p:cNvPr>
          <p:cNvGrpSpPr/>
          <p:nvPr/>
        </p:nvGrpSpPr>
        <p:grpSpPr>
          <a:xfrm>
            <a:off x="157274" y="6242968"/>
            <a:ext cx="5568444" cy="381562"/>
            <a:chOff x="340572" y="5922497"/>
            <a:chExt cx="6301449" cy="400612"/>
          </a:xfrm>
        </p:grpSpPr>
        <p:sp>
          <p:nvSpPr>
            <p:cNvPr id="11" name="Speech Bubble: Rectangle with Corners Rounded 9">
              <a:extLst>
                <a:ext uri="{FF2B5EF4-FFF2-40B4-BE49-F238E27FC236}">
                  <a16:creationId xmlns:a16="http://schemas.microsoft.com/office/drawing/2014/main" id="{71B28481-C320-4630-B6E0-EFDA1830BE78}"/>
                </a:ext>
              </a:extLst>
            </p:cNvPr>
            <p:cNvSpPr/>
            <p:nvPr/>
          </p:nvSpPr>
          <p:spPr>
            <a:xfrm rot="10800000" flipH="1">
              <a:off x="340572" y="5922497"/>
              <a:ext cx="6301449" cy="400612"/>
            </a:xfrm>
            <a:prstGeom prst="wedgeRoundRectCallout">
              <a:avLst>
                <a:gd name="adj1" fmla="val -20833"/>
                <a:gd name="adj2" fmla="val 45658"/>
                <a:gd name="adj3" fmla="val 16667"/>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ltLang="en-US" sz="800" b="1">
                <a:solidFill>
                  <a:srgbClr val="2B284F"/>
                </a:solidFill>
                <a:latin typeface="IBM Plex Sans" panose="020B0503050203000203" pitchFamily="34" charset="0"/>
              </a:endParaRPr>
            </a:p>
          </p:txBody>
        </p:sp>
        <p:sp>
          <p:nvSpPr>
            <p:cNvPr id="6" name="Rectangle 5">
              <a:extLst>
                <a:ext uri="{FF2B5EF4-FFF2-40B4-BE49-F238E27FC236}">
                  <a16:creationId xmlns:a16="http://schemas.microsoft.com/office/drawing/2014/main" id="{0D0030A7-C5E5-E545-A077-E858F0A4F691}"/>
                </a:ext>
              </a:extLst>
            </p:cNvPr>
            <p:cNvSpPr/>
            <p:nvPr/>
          </p:nvSpPr>
          <p:spPr>
            <a:xfrm>
              <a:off x="401785" y="5962115"/>
              <a:ext cx="6099991" cy="338554"/>
            </a:xfrm>
            <a:prstGeom prst="rect">
              <a:avLst/>
            </a:prstGeom>
          </p:spPr>
          <p:txBody>
            <a:bodyPr wrap="square">
              <a:spAutoFit/>
            </a:bodyPr>
            <a:lstStyle/>
            <a:p>
              <a:r>
                <a:rPr lang="en-US" altLang="en-US" sz="1600" i="1" dirty="0">
                  <a:solidFill>
                    <a:srgbClr val="27295B"/>
                  </a:solidFill>
                  <a:latin typeface="IBM Plex Sans"/>
                </a:rPr>
                <a:t>The </a:t>
              </a:r>
              <a:r>
                <a:rPr lang="en-US" altLang="en-US" sz="1600" i="1" dirty="0" err="1">
                  <a:solidFill>
                    <a:srgbClr val="27295B"/>
                  </a:solidFill>
                  <a:latin typeface="IBM Plex Sans"/>
                </a:rPr>
                <a:t>Fairwork</a:t>
              </a:r>
              <a:r>
                <a:rPr lang="en-US" altLang="en-US" sz="1600" i="1" dirty="0">
                  <a:solidFill>
                    <a:srgbClr val="27295B"/>
                  </a:solidFill>
                  <a:latin typeface="IBM Plex Sans"/>
                </a:rPr>
                <a:t> team in late 2020. For a current list, visit </a:t>
              </a:r>
              <a:r>
                <a:rPr lang="en-US" altLang="en-US" sz="1600" i="1" dirty="0" err="1">
                  <a:solidFill>
                    <a:srgbClr val="27295B"/>
                  </a:solidFill>
                  <a:latin typeface="IBM Plex Sans"/>
                </a:rPr>
                <a:t>fair.work</a:t>
              </a:r>
              <a:endParaRPr lang="en-US" altLang="en-US" sz="1600" i="1" dirty="0">
                <a:solidFill>
                  <a:srgbClr val="27295B"/>
                </a:solidFill>
                <a:latin typeface="IBM Plex Sans"/>
              </a:endParaRPr>
            </a:p>
          </p:txBody>
        </p:sp>
      </p:grpSp>
      <p:sp>
        <p:nvSpPr>
          <p:cNvPr id="19" name="Google Shape;161;p25">
            <a:extLst>
              <a:ext uri="{FF2B5EF4-FFF2-40B4-BE49-F238E27FC236}">
                <a16:creationId xmlns:a16="http://schemas.microsoft.com/office/drawing/2014/main" id="{9E225239-CAC3-4324-9024-1255EAD7754C}"/>
              </a:ext>
            </a:extLst>
          </p:cNvPr>
          <p:cNvSpPr/>
          <p:nvPr/>
        </p:nvSpPr>
        <p:spPr>
          <a:xfrm>
            <a:off x="3168486" y="1132768"/>
            <a:ext cx="5885768" cy="1334021"/>
          </a:xfrm>
          <a:prstGeom prst="rect">
            <a:avLst/>
          </a:prstGeom>
          <a:solidFill>
            <a:srgbClr val="E1F2FC">
              <a:alpha val="64313"/>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buSzPts val="4200"/>
            </a:pPr>
            <a:r>
              <a:rPr lang="en" sz="5600" b="1" i="1" dirty="0">
                <a:solidFill>
                  <a:srgbClr val="1B1464"/>
                </a:solidFill>
                <a:latin typeface="IBM Plex Sans"/>
                <a:sym typeface="IBM Plex Sans"/>
              </a:rPr>
              <a:t>Thank you</a:t>
            </a:r>
            <a:endParaRPr lang="en-US" i="1" dirty="0">
              <a:solidFill>
                <a:srgbClr val="1B1464"/>
              </a:solidFill>
            </a:endParaRPr>
          </a:p>
        </p:txBody>
      </p:sp>
      <p:sp>
        <p:nvSpPr>
          <p:cNvPr id="17" name="Google Shape;163;p25">
            <a:extLst>
              <a:ext uri="{FF2B5EF4-FFF2-40B4-BE49-F238E27FC236}">
                <a16:creationId xmlns:a16="http://schemas.microsoft.com/office/drawing/2014/main" id="{282DDAD1-55A9-42CC-B6EA-4998667AE913}"/>
              </a:ext>
            </a:extLst>
          </p:cNvPr>
          <p:cNvSpPr/>
          <p:nvPr/>
        </p:nvSpPr>
        <p:spPr>
          <a:xfrm>
            <a:off x="4190097" y="3035059"/>
            <a:ext cx="3999821" cy="2464119"/>
          </a:xfrm>
          <a:prstGeom prst="rect">
            <a:avLst/>
          </a:prstGeom>
          <a:solidFill>
            <a:srgbClr val="E1F2FC"/>
          </a:solidFill>
          <a:ln>
            <a:noFill/>
          </a:ln>
        </p:spPr>
        <p:txBody>
          <a:bodyPr spcFirstLastPara="1" wrap="square" lIns="120000" tIns="60000" rIns="120000" bIns="60000" anchor="t" anchorCtr="0">
            <a:noAutofit/>
          </a:bodyPr>
          <a:lstStyle/>
          <a:p>
            <a:pPr>
              <a:buSzPts val="2800"/>
            </a:pPr>
            <a:endParaRPr lang="en" sz="3000" i="1">
              <a:solidFill>
                <a:srgbClr val="1B1464"/>
              </a:solidFill>
              <a:latin typeface="IBM Plex Sans" panose="020B0503050203000203" pitchFamily="34" charset="0"/>
              <a:ea typeface="Garamond"/>
              <a:cs typeface="Garamond"/>
              <a:sym typeface="Garamond"/>
            </a:endParaRPr>
          </a:p>
          <a:p>
            <a:pPr>
              <a:buSzPts val="2800"/>
            </a:pPr>
            <a:endParaRPr lang="en" sz="3000" i="1">
              <a:solidFill>
                <a:srgbClr val="1B1464"/>
              </a:solidFill>
              <a:latin typeface="IBM Plex Sans" panose="020B0503050203000203" pitchFamily="34" charset="0"/>
              <a:ea typeface="Garamond"/>
              <a:cs typeface="Garamond"/>
              <a:sym typeface="Garamond"/>
            </a:endParaRPr>
          </a:p>
          <a:p>
            <a:pPr>
              <a:buSzPts val="2800"/>
            </a:pPr>
            <a:endParaRPr lang="en-US" sz="3000" i="1">
              <a:solidFill>
                <a:srgbClr val="1B1464"/>
              </a:solidFill>
              <a:latin typeface="IBM Plex Sans" panose="020B0503050203000203" pitchFamily="34" charset="0"/>
            </a:endParaRPr>
          </a:p>
        </p:txBody>
      </p:sp>
      <p:grpSp>
        <p:nvGrpSpPr>
          <p:cNvPr id="34" name="Group 33">
            <a:extLst>
              <a:ext uri="{FF2B5EF4-FFF2-40B4-BE49-F238E27FC236}">
                <a16:creationId xmlns:a16="http://schemas.microsoft.com/office/drawing/2014/main" id="{1D52B937-E2DB-4692-8AC1-999B6E91F8DD}"/>
              </a:ext>
            </a:extLst>
          </p:cNvPr>
          <p:cNvGrpSpPr/>
          <p:nvPr/>
        </p:nvGrpSpPr>
        <p:grpSpPr>
          <a:xfrm>
            <a:off x="4502725" y="3232333"/>
            <a:ext cx="3479670" cy="2079432"/>
            <a:chOff x="4430572" y="3271244"/>
            <a:chExt cx="3479670" cy="2079432"/>
          </a:xfrm>
        </p:grpSpPr>
        <p:sp>
          <p:nvSpPr>
            <p:cNvPr id="3" name="TextBox 2">
              <a:extLst>
                <a:ext uri="{FF2B5EF4-FFF2-40B4-BE49-F238E27FC236}">
                  <a16:creationId xmlns:a16="http://schemas.microsoft.com/office/drawing/2014/main" id="{3213FF5E-ADAD-4452-8B54-E3979EA83679}"/>
                </a:ext>
              </a:extLst>
            </p:cNvPr>
            <p:cNvSpPr txBox="1"/>
            <p:nvPr/>
          </p:nvSpPr>
          <p:spPr>
            <a:xfrm>
              <a:off x="5046656" y="3272976"/>
              <a:ext cx="2863586" cy="461665"/>
            </a:xfrm>
            <a:prstGeom prst="rect">
              <a:avLst/>
            </a:prstGeom>
            <a:noFill/>
          </p:spPr>
          <p:txBody>
            <a:bodyPr wrap="square" rtlCol="0">
              <a:spAutoFit/>
            </a:bodyPr>
            <a:lstStyle/>
            <a:p>
              <a:pPr>
                <a:buSzPts val="2800"/>
              </a:pPr>
              <a:r>
                <a:rPr lang="en" sz="2400" i="1" dirty="0" err="1">
                  <a:solidFill>
                    <a:srgbClr val="1B1464"/>
                  </a:solidFill>
                  <a:latin typeface="IBM Plex Sans" panose="020B0503050203000203" pitchFamily="34" charset="0"/>
                  <a:sym typeface="Garamond"/>
                </a:rPr>
                <a:t>fair.work</a:t>
              </a:r>
            </a:p>
          </p:txBody>
        </p:sp>
        <p:sp>
          <p:nvSpPr>
            <p:cNvPr id="21" name="TextBox 20">
              <a:extLst>
                <a:ext uri="{FF2B5EF4-FFF2-40B4-BE49-F238E27FC236}">
                  <a16:creationId xmlns:a16="http://schemas.microsoft.com/office/drawing/2014/main" id="{583CB396-36C7-4290-8338-C749E5C67A63}"/>
                </a:ext>
              </a:extLst>
            </p:cNvPr>
            <p:cNvSpPr txBox="1"/>
            <p:nvPr/>
          </p:nvSpPr>
          <p:spPr>
            <a:xfrm>
              <a:off x="4994775" y="4889011"/>
              <a:ext cx="2863586" cy="461665"/>
            </a:xfrm>
            <a:prstGeom prst="rect">
              <a:avLst/>
            </a:prstGeom>
            <a:noFill/>
          </p:spPr>
          <p:txBody>
            <a:bodyPr wrap="square" rtlCol="0">
              <a:spAutoFit/>
            </a:bodyPr>
            <a:lstStyle/>
            <a:p>
              <a:pPr>
                <a:buSzPts val="2800"/>
              </a:pPr>
              <a:r>
                <a:rPr lang="en" sz="2400" i="1" dirty="0">
                  <a:solidFill>
                    <a:srgbClr val="1B1464"/>
                  </a:solidFill>
                  <a:latin typeface="IBM Plex Sans" panose="020B0503050203000203" pitchFamily="34" charset="0"/>
                  <a:sym typeface="Garamond"/>
                </a:rPr>
                <a:t>@towards_fairwork</a:t>
              </a:r>
            </a:p>
          </p:txBody>
        </p:sp>
        <p:pic>
          <p:nvPicPr>
            <p:cNvPr id="22" name="Graphic 21" descr="World with solid fill">
              <a:extLst>
                <a:ext uri="{FF2B5EF4-FFF2-40B4-BE49-F238E27FC236}">
                  <a16:creationId xmlns:a16="http://schemas.microsoft.com/office/drawing/2014/main" id="{B2E5CE7C-40D7-4EB0-A769-8340A7FA53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0572" y="3271244"/>
              <a:ext cx="465130" cy="465130"/>
            </a:xfrm>
            <a:prstGeom prst="rect">
              <a:avLst/>
            </a:prstGeom>
          </p:spPr>
        </p:pic>
        <p:pic>
          <p:nvPicPr>
            <p:cNvPr id="24" name="Picture 23" descr="Icon&#10;&#10;Description automatically generated">
              <a:extLst>
                <a:ext uri="{FF2B5EF4-FFF2-40B4-BE49-F238E27FC236}">
                  <a16:creationId xmlns:a16="http://schemas.microsoft.com/office/drawing/2014/main" id="{24636BC5-2DA1-49D9-8605-CC92A29457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7057" y="4920221"/>
              <a:ext cx="399244" cy="399244"/>
            </a:xfrm>
            <a:prstGeom prst="rect">
              <a:avLst/>
            </a:prstGeom>
          </p:spPr>
        </p:pic>
        <p:pic>
          <p:nvPicPr>
            <p:cNvPr id="26" name="Picture 25" descr="Icon&#10;&#10;Description automatically generated">
              <a:extLst>
                <a:ext uri="{FF2B5EF4-FFF2-40B4-BE49-F238E27FC236}">
                  <a16:creationId xmlns:a16="http://schemas.microsoft.com/office/drawing/2014/main" id="{06360129-8158-49E1-8752-6803A375A4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1658" y="3883987"/>
              <a:ext cx="374643" cy="374643"/>
            </a:xfrm>
            <a:prstGeom prst="rect">
              <a:avLst/>
            </a:prstGeom>
          </p:spPr>
        </p:pic>
        <p:pic>
          <p:nvPicPr>
            <p:cNvPr id="28" name="Picture 27" descr="Logo, company name&#10;&#10;Description automatically generated">
              <a:extLst>
                <a:ext uri="{FF2B5EF4-FFF2-40B4-BE49-F238E27FC236}">
                  <a16:creationId xmlns:a16="http://schemas.microsoft.com/office/drawing/2014/main" id="{05D32254-AE98-4856-B531-6ACF2810EA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1658" y="4406243"/>
              <a:ext cx="374643" cy="374643"/>
            </a:xfrm>
            <a:prstGeom prst="rect">
              <a:avLst/>
            </a:prstGeom>
          </p:spPr>
        </p:pic>
        <p:sp>
          <p:nvSpPr>
            <p:cNvPr id="29" name="TextBox 28">
              <a:extLst>
                <a:ext uri="{FF2B5EF4-FFF2-40B4-BE49-F238E27FC236}">
                  <a16:creationId xmlns:a16="http://schemas.microsoft.com/office/drawing/2014/main" id="{6CB75858-B101-45BF-B4FA-2E274D42F65F}"/>
                </a:ext>
              </a:extLst>
            </p:cNvPr>
            <p:cNvSpPr txBox="1"/>
            <p:nvPr/>
          </p:nvSpPr>
          <p:spPr>
            <a:xfrm>
              <a:off x="4994775" y="4362731"/>
              <a:ext cx="2863586" cy="461665"/>
            </a:xfrm>
            <a:prstGeom prst="rect">
              <a:avLst/>
            </a:prstGeom>
            <a:noFill/>
          </p:spPr>
          <p:txBody>
            <a:bodyPr wrap="square" rtlCol="0">
              <a:spAutoFit/>
            </a:bodyPr>
            <a:lstStyle/>
            <a:p>
              <a:pPr>
                <a:buSzPts val="2800"/>
              </a:pPr>
              <a:r>
                <a:rPr lang="en" sz="2400" i="1" dirty="0">
                  <a:solidFill>
                    <a:srgbClr val="1B1464"/>
                  </a:solidFill>
                  <a:latin typeface="IBM Plex Sans" panose="020B0503050203000203" pitchFamily="34" charset="0"/>
                  <a:sym typeface="Garamond"/>
                </a:rPr>
                <a:t>@towardsfairwork</a:t>
              </a:r>
            </a:p>
          </p:txBody>
        </p:sp>
        <p:sp>
          <p:nvSpPr>
            <p:cNvPr id="30" name="TextBox 29">
              <a:extLst>
                <a:ext uri="{FF2B5EF4-FFF2-40B4-BE49-F238E27FC236}">
                  <a16:creationId xmlns:a16="http://schemas.microsoft.com/office/drawing/2014/main" id="{887F3F28-7A3B-471B-A946-75514FF72015}"/>
                </a:ext>
              </a:extLst>
            </p:cNvPr>
            <p:cNvSpPr txBox="1"/>
            <p:nvPr/>
          </p:nvSpPr>
          <p:spPr>
            <a:xfrm>
              <a:off x="4994775" y="3836451"/>
              <a:ext cx="2863586" cy="461665"/>
            </a:xfrm>
            <a:prstGeom prst="rect">
              <a:avLst/>
            </a:prstGeom>
            <a:noFill/>
          </p:spPr>
          <p:txBody>
            <a:bodyPr wrap="square" rtlCol="0">
              <a:spAutoFit/>
            </a:bodyPr>
            <a:lstStyle/>
            <a:p>
              <a:pPr>
                <a:buSzPts val="2800"/>
              </a:pPr>
              <a:r>
                <a:rPr lang="en" sz="2400" i="1" dirty="0">
                  <a:solidFill>
                    <a:srgbClr val="1B1464"/>
                  </a:solidFill>
                  <a:latin typeface="IBM Plex Sans" panose="020B0503050203000203" pitchFamily="34" charset="0"/>
                  <a:sym typeface="Garamond"/>
                </a:rPr>
                <a:t>@towardsfairwork</a:t>
              </a:r>
            </a:p>
          </p:txBody>
        </p:sp>
      </p:grpSp>
    </p:spTree>
    <p:extLst>
      <p:ext uri="{BB962C8B-B14F-4D97-AF65-F5344CB8AC3E}">
        <p14:creationId xmlns:p14="http://schemas.microsoft.com/office/powerpoint/2010/main" val="210766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8" name="Picture 18">
            <a:extLst>
              <a:ext uri="{FF2B5EF4-FFF2-40B4-BE49-F238E27FC236}">
                <a16:creationId xmlns:a16="http://schemas.microsoft.com/office/drawing/2014/main" id="{CB415ED7-B7EB-40B0-B973-3F3976F683FF}"/>
              </a:ext>
            </a:extLst>
          </p:cNvPr>
          <p:cNvPicPr>
            <a:picLocks noChangeAspect="1"/>
          </p:cNvPicPr>
          <p:nvPr/>
        </p:nvPicPr>
        <p:blipFill>
          <a:blip r:embed="rId3"/>
          <a:stretch>
            <a:fillRect/>
          </a:stretch>
        </p:blipFill>
        <p:spPr>
          <a:xfrm>
            <a:off x="582012" y="1487567"/>
            <a:ext cx="553981" cy="542925"/>
          </a:xfrm>
          <a:prstGeom prst="rect">
            <a:avLst/>
          </a:prstGeom>
        </p:spPr>
      </p:pic>
      <p:pic>
        <p:nvPicPr>
          <p:cNvPr id="19" name="Picture 19" descr="Icon&#10;&#10;Description automatically generated">
            <a:extLst>
              <a:ext uri="{FF2B5EF4-FFF2-40B4-BE49-F238E27FC236}">
                <a16:creationId xmlns:a16="http://schemas.microsoft.com/office/drawing/2014/main" id="{582F44D7-A558-40D9-985F-9ECAEE8F37B5}"/>
              </a:ext>
            </a:extLst>
          </p:cNvPr>
          <p:cNvPicPr>
            <a:picLocks noChangeAspect="1"/>
          </p:cNvPicPr>
          <p:nvPr/>
        </p:nvPicPr>
        <p:blipFill>
          <a:blip r:embed="rId4"/>
          <a:stretch>
            <a:fillRect/>
          </a:stretch>
        </p:blipFill>
        <p:spPr>
          <a:xfrm>
            <a:off x="581541" y="2443900"/>
            <a:ext cx="553981" cy="552450"/>
          </a:xfrm>
          <a:prstGeom prst="rect">
            <a:avLst/>
          </a:prstGeom>
        </p:spPr>
      </p:pic>
      <p:pic>
        <p:nvPicPr>
          <p:cNvPr id="20" name="Picture 20" descr="Icon&#10;&#10;Description automatically generated">
            <a:extLst>
              <a:ext uri="{FF2B5EF4-FFF2-40B4-BE49-F238E27FC236}">
                <a16:creationId xmlns:a16="http://schemas.microsoft.com/office/drawing/2014/main" id="{3AC788CE-A833-49BE-AEF3-035EB830D488}"/>
              </a:ext>
            </a:extLst>
          </p:cNvPr>
          <p:cNvPicPr>
            <a:picLocks noChangeAspect="1"/>
          </p:cNvPicPr>
          <p:nvPr/>
        </p:nvPicPr>
        <p:blipFill>
          <a:blip r:embed="rId5"/>
          <a:stretch>
            <a:fillRect/>
          </a:stretch>
        </p:blipFill>
        <p:spPr>
          <a:xfrm>
            <a:off x="581541" y="3597502"/>
            <a:ext cx="553981" cy="542925"/>
          </a:xfrm>
          <a:prstGeom prst="rect">
            <a:avLst/>
          </a:prstGeom>
        </p:spPr>
      </p:pic>
      <p:pic>
        <p:nvPicPr>
          <p:cNvPr id="21" name="Picture 21" descr="Icon&#10;&#10;Description automatically generated">
            <a:extLst>
              <a:ext uri="{FF2B5EF4-FFF2-40B4-BE49-F238E27FC236}">
                <a16:creationId xmlns:a16="http://schemas.microsoft.com/office/drawing/2014/main" id="{51935205-CBB1-4350-A4C1-78ABF0B2734C}"/>
              </a:ext>
            </a:extLst>
          </p:cNvPr>
          <p:cNvPicPr>
            <a:picLocks noChangeAspect="1"/>
          </p:cNvPicPr>
          <p:nvPr/>
        </p:nvPicPr>
        <p:blipFill>
          <a:blip r:embed="rId6"/>
          <a:stretch>
            <a:fillRect/>
          </a:stretch>
        </p:blipFill>
        <p:spPr>
          <a:xfrm>
            <a:off x="581541" y="4514162"/>
            <a:ext cx="553981" cy="542925"/>
          </a:xfrm>
          <a:prstGeom prst="rect">
            <a:avLst/>
          </a:prstGeom>
        </p:spPr>
      </p:pic>
      <p:pic>
        <p:nvPicPr>
          <p:cNvPr id="22" name="Picture 22" descr="A picture containing text, gauge, device&#10;&#10;Description automatically generated">
            <a:extLst>
              <a:ext uri="{FF2B5EF4-FFF2-40B4-BE49-F238E27FC236}">
                <a16:creationId xmlns:a16="http://schemas.microsoft.com/office/drawing/2014/main" id="{8FEA0310-67A2-47B0-94A0-1D20DC9883AB}"/>
              </a:ext>
            </a:extLst>
          </p:cNvPr>
          <p:cNvPicPr>
            <a:picLocks noChangeAspect="1"/>
          </p:cNvPicPr>
          <p:nvPr/>
        </p:nvPicPr>
        <p:blipFill>
          <a:blip r:embed="rId7"/>
          <a:stretch>
            <a:fillRect/>
          </a:stretch>
        </p:blipFill>
        <p:spPr>
          <a:xfrm>
            <a:off x="602760" y="5480318"/>
            <a:ext cx="553981" cy="542925"/>
          </a:xfrm>
          <a:prstGeom prst="rect">
            <a:avLst/>
          </a:prstGeom>
        </p:spPr>
      </p:pic>
      <p:sp>
        <p:nvSpPr>
          <p:cNvPr id="23" name="TextBox 22">
            <a:extLst>
              <a:ext uri="{FF2B5EF4-FFF2-40B4-BE49-F238E27FC236}">
                <a16:creationId xmlns:a16="http://schemas.microsoft.com/office/drawing/2014/main" id="{11B73376-1753-4ABC-B3F3-2605C4065B44}"/>
              </a:ext>
            </a:extLst>
          </p:cNvPr>
          <p:cNvSpPr txBox="1"/>
          <p:nvPr/>
        </p:nvSpPr>
        <p:spPr>
          <a:xfrm>
            <a:off x="1519519" y="1345747"/>
            <a:ext cx="9425232" cy="86177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en-IN" sz="1600" b="1" dirty="0">
                <a:solidFill>
                  <a:srgbClr val="28285B"/>
                </a:solidFill>
                <a:latin typeface="IBM Plex Sans"/>
              </a:rPr>
              <a:t>Fair</a:t>
            </a:r>
            <a:r>
              <a:rPr lang="en-IN" sz="1600" b="1" dirty="0">
                <a:latin typeface="IBM Plex Sans"/>
              </a:rPr>
              <a:t> </a:t>
            </a:r>
            <a:r>
              <a:rPr lang="en-IN" sz="1600" b="1" dirty="0">
                <a:solidFill>
                  <a:srgbClr val="E5294B"/>
                </a:solidFill>
                <a:latin typeface="IBM Plex Sans"/>
              </a:rPr>
              <a:t>Pay</a:t>
            </a:r>
            <a:r>
              <a:rPr lang="en-IN" sz="1600" b="1" dirty="0">
                <a:latin typeface="IBM Plex Sans"/>
              </a:rPr>
              <a:t>​</a:t>
            </a:r>
            <a:endParaRPr lang="en-US" sz="1600" b="1" i="1" dirty="0">
              <a:cs typeface="Arial"/>
            </a:endParaRPr>
          </a:p>
          <a:p>
            <a:pPr algn="just"/>
            <a:r>
              <a:rPr lang="en-IN" sz="1600" dirty="0">
                <a:latin typeface="IBM Plex Sans"/>
              </a:rPr>
              <a:t>Workers, irrespective of their employment classification, should earn a decent income in their home jurisdiction after taking account of work-related costs.</a:t>
            </a:r>
            <a:endParaRPr lang="en-IN" sz="1600" dirty="0">
              <a:cs typeface="Arial"/>
            </a:endParaRPr>
          </a:p>
        </p:txBody>
      </p:sp>
      <p:sp>
        <p:nvSpPr>
          <p:cNvPr id="25" name="TextBox 24">
            <a:extLst>
              <a:ext uri="{FF2B5EF4-FFF2-40B4-BE49-F238E27FC236}">
                <a16:creationId xmlns:a16="http://schemas.microsoft.com/office/drawing/2014/main" id="{BDBB94E0-F6B3-4D40-A7E5-ABF48B19C83E}"/>
              </a:ext>
            </a:extLst>
          </p:cNvPr>
          <p:cNvSpPr txBox="1"/>
          <p:nvPr/>
        </p:nvSpPr>
        <p:spPr>
          <a:xfrm>
            <a:off x="1557242" y="2308945"/>
            <a:ext cx="93370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sz="1600" b="1" dirty="0">
                <a:solidFill>
                  <a:srgbClr val="28285B"/>
                </a:solidFill>
                <a:latin typeface="IBM Plex Sans"/>
              </a:rPr>
              <a:t>Fair</a:t>
            </a:r>
            <a:r>
              <a:rPr lang="en-IN" sz="1600" b="1" dirty="0">
                <a:latin typeface="IBM Plex Sans"/>
              </a:rPr>
              <a:t> </a:t>
            </a:r>
            <a:r>
              <a:rPr lang="en-IN" sz="1600" b="1" dirty="0">
                <a:solidFill>
                  <a:srgbClr val="E5294B"/>
                </a:solidFill>
                <a:latin typeface="IBM Plex Sans"/>
              </a:rPr>
              <a:t>Conditions</a:t>
            </a:r>
            <a:r>
              <a:rPr lang="en-IN" sz="1600" b="1" dirty="0">
                <a:latin typeface="IBM Plex Sans"/>
              </a:rPr>
              <a:t>​</a:t>
            </a:r>
          </a:p>
          <a:p>
            <a:pPr algn="just"/>
            <a:r>
              <a:rPr lang="en-IN" sz="1600" dirty="0">
                <a:latin typeface="IBM Plex Sans"/>
              </a:rPr>
              <a:t>Platforms should have policies in place to protect workers from foundational risks arising from the processes of work and should take proactive measures to protect and promote</a:t>
            </a:r>
            <a:r>
              <a:rPr lang="en-IN" sz="1600" dirty="0">
                <a:latin typeface="Arial"/>
                <a:cs typeface="Arial"/>
              </a:rPr>
              <a:t> </a:t>
            </a:r>
            <a:r>
              <a:rPr lang="en-IN" sz="1600" dirty="0">
                <a:latin typeface="IBM Plex Sans"/>
              </a:rPr>
              <a:t>the health and safety of workers.​</a:t>
            </a:r>
            <a:endParaRPr lang="en-IN" sz="1600" dirty="0">
              <a:cs typeface="Arial"/>
            </a:endParaRPr>
          </a:p>
        </p:txBody>
      </p:sp>
      <p:sp>
        <p:nvSpPr>
          <p:cNvPr id="28" name="TextBox 27">
            <a:extLst>
              <a:ext uri="{FF2B5EF4-FFF2-40B4-BE49-F238E27FC236}">
                <a16:creationId xmlns:a16="http://schemas.microsoft.com/office/drawing/2014/main" id="{9DD5D429-EC6E-4A01-8463-05AC87CAB7FA}"/>
              </a:ext>
            </a:extLst>
          </p:cNvPr>
          <p:cNvSpPr txBox="1"/>
          <p:nvPr/>
        </p:nvSpPr>
        <p:spPr>
          <a:xfrm>
            <a:off x="1557242" y="3474540"/>
            <a:ext cx="93370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sz="1600" b="1" dirty="0">
                <a:solidFill>
                  <a:srgbClr val="28285B"/>
                </a:solidFill>
                <a:latin typeface="IBM Plex Sans"/>
              </a:rPr>
              <a:t>Fair</a:t>
            </a:r>
            <a:r>
              <a:rPr lang="en-IN" sz="1600" b="1" dirty="0">
                <a:latin typeface="IBM Plex Sans"/>
              </a:rPr>
              <a:t> </a:t>
            </a:r>
            <a:r>
              <a:rPr lang="en-IN" sz="1600" b="1" dirty="0">
                <a:solidFill>
                  <a:srgbClr val="E5294B"/>
                </a:solidFill>
                <a:latin typeface="IBM Plex Sans"/>
              </a:rPr>
              <a:t>Contracts</a:t>
            </a:r>
            <a:r>
              <a:rPr lang="en-IN" sz="1600" b="1" dirty="0">
                <a:latin typeface="IBM Plex Sans"/>
              </a:rPr>
              <a:t>​</a:t>
            </a:r>
          </a:p>
          <a:p>
            <a:pPr algn="just"/>
            <a:r>
              <a:rPr lang="en-IN" sz="1600" dirty="0">
                <a:latin typeface="IBM Plex Sans"/>
              </a:rPr>
              <a:t>Platforms provide clear and transparent terms and conditions and they do not impose unfair contract terms.</a:t>
            </a:r>
          </a:p>
        </p:txBody>
      </p:sp>
      <p:sp>
        <p:nvSpPr>
          <p:cNvPr id="29" name="TextBox 28">
            <a:extLst>
              <a:ext uri="{FF2B5EF4-FFF2-40B4-BE49-F238E27FC236}">
                <a16:creationId xmlns:a16="http://schemas.microsoft.com/office/drawing/2014/main" id="{CEC139C5-D76B-4425-8B20-E4B56593C7BB}"/>
              </a:ext>
            </a:extLst>
          </p:cNvPr>
          <p:cNvSpPr txBox="1"/>
          <p:nvPr/>
        </p:nvSpPr>
        <p:spPr>
          <a:xfrm>
            <a:off x="1557241" y="4379692"/>
            <a:ext cx="93370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sz="1600" b="1" dirty="0">
                <a:solidFill>
                  <a:srgbClr val="28285B"/>
                </a:solidFill>
                <a:latin typeface="IBM Plex Sans"/>
              </a:rPr>
              <a:t>Fair</a:t>
            </a:r>
            <a:r>
              <a:rPr lang="en-IN" sz="1600" b="1" dirty="0">
                <a:latin typeface="IBM Plex Sans"/>
              </a:rPr>
              <a:t> </a:t>
            </a:r>
            <a:r>
              <a:rPr lang="en-IN" sz="1600" b="1" dirty="0">
                <a:solidFill>
                  <a:srgbClr val="E5294B"/>
                </a:solidFill>
                <a:latin typeface="IBM Plex Sans"/>
              </a:rPr>
              <a:t>Management</a:t>
            </a:r>
            <a:r>
              <a:rPr lang="en-IN" sz="1600" b="1" dirty="0">
                <a:latin typeface="IBM Plex Sans"/>
              </a:rPr>
              <a:t> </a:t>
            </a:r>
            <a:r>
              <a:rPr lang="en-IN" sz="1600" dirty="0">
                <a:latin typeface="IBM Plex Sans"/>
              </a:rPr>
              <a:t>​</a:t>
            </a:r>
          </a:p>
          <a:p>
            <a:pPr algn="just"/>
            <a:r>
              <a:rPr lang="en-IN" sz="1600" dirty="0">
                <a:latin typeface="IBM Plex Sans"/>
              </a:rPr>
              <a:t>There should be a documented process through which workers can be heard, can appeal decisions affecting them and be informed of the reasons behind those decisions.</a:t>
            </a:r>
            <a:endParaRPr lang="en-IN" dirty="0">
              <a:cs typeface="Arial"/>
            </a:endParaRPr>
          </a:p>
        </p:txBody>
      </p:sp>
      <p:sp>
        <p:nvSpPr>
          <p:cNvPr id="30" name="TextBox 29">
            <a:extLst>
              <a:ext uri="{FF2B5EF4-FFF2-40B4-BE49-F238E27FC236}">
                <a16:creationId xmlns:a16="http://schemas.microsoft.com/office/drawing/2014/main" id="{66C68F71-47A1-4DF7-BEF2-EBF47169ABE3}"/>
              </a:ext>
            </a:extLst>
          </p:cNvPr>
          <p:cNvSpPr txBox="1"/>
          <p:nvPr/>
        </p:nvSpPr>
        <p:spPr>
          <a:xfrm>
            <a:off x="1557242" y="5335603"/>
            <a:ext cx="938750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sz="1600" b="1" dirty="0">
                <a:solidFill>
                  <a:srgbClr val="28285B"/>
                </a:solidFill>
                <a:latin typeface="IBM Plex Sans"/>
              </a:rPr>
              <a:t>Fair</a:t>
            </a:r>
            <a:r>
              <a:rPr lang="en-IN" sz="1600" b="1" dirty="0">
                <a:latin typeface="IBM Plex Sans"/>
              </a:rPr>
              <a:t> </a:t>
            </a:r>
            <a:r>
              <a:rPr lang="en-IN" sz="1600" b="1" dirty="0">
                <a:solidFill>
                  <a:srgbClr val="E5294B"/>
                </a:solidFill>
                <a:latin typeface="IBM Plex Sans"/>
              </a:rPr>
              <a:t>Representation</a:t>
            </a:r>
            <a:r>
              <a:rPr lang="en-IN" sz="1600" b="1" dirty="0">
                <a:latin typeface="IBM Plex Sans"/>
              </a:rPr>
              <a:t> </a:t>
            </a:r>
            <a:r>
              <a:rPr lang="en-IN" sz="1600" dirty="0">
                <a:latin typeface="IBM Plex Sans"/>
              </a:rPr>
              <a:t>​</a:t>
            </a:r>
          </a:p>
          <a:p>
            <a:pPr algn="just"/>
            <a:r>
              <a:rPr lang="en-IN" sz="1600" dirty="0">
                <a:latin typeface="IBM Plex Sans"/>
              </a:rPr>
              <a:t>Platforms should provide a documented process through which worker voice can be</a:t>
            </a:r>
          </a:p>
          <a:p>
            <a:pPr algn="just"/>
            <a:r>
              <a:rPr lang="en-IN" sz="1600" dirty="0">
                <a:latin typeface="IBM Plex Sans"/>
              </a:rPr>
              <a:t>expressed. Irrespective of their employment classification, workers should have the right to</a:t>
            </a:r>
            <a:endParaRPr lang="en-IN">
              <a:latin typeface="Arial"/>
              <a:cs typeface="Arial"/>
            </a:endParaRPr>
          </a:p>
          <a:p>
            <a:pPr algn="just"/>
            <a:r>
              <a:rPr lang="en-IN" sz="1600" dirty="0">
                <a:latin typeface="IBM Plex Sans"/>
              </a:rPr>
              <a:t>organise in collective bodies, and platforms should be prepared to cooperate and negotiate with them.</a:t>
            </a:r>
            <a:endParaRPr lang="en-IN" dirty="0">
              <a:cs typeface="Arial"/>
            </a:endParaRPr>
          </a:p>
        </p:txBody>
      </p:sp>
      <p:sp>
        <p:nvSpPr>
          <p:cNvPr id="24" name="Google Shape;56;p13">
            <a:extLst>
              <a:ext uri="{FF2B5EF4-FFF2-40B4-BE49-F238E27FC236}">
                <a16:creationId xmlns:a16="http://schemas.microsoft.com/office/drawing/2014/main" id="{B3E9DDFE-FF29-4B45-8572-78CBF9A6A8AF}"/>
              </a:ext>
            </a:extLst>
          </p:cNvPr>
          <p:cNvSpPr txBox="1"/>
          <p:nvPr/>
        </p:nvSpPr>
        <p:spPr>
          <a:xfrm>
            <a:off x="415600" y="484890"/>
            <a:ext cx="11360799" cy="759433"/>
          </a:xfrm>
          <a:prstGeom prst="rect">
            <a:avLst/>
          </a:prstGeom>
          <a:noFill/>
          <a:ln>
            <a:noFill/>
          </a:ln>
        </p:spPr>
        <p:txBody>
          <a:bodyPr spcFirstLastPara="1" wrap="square" lIns="121900" tIns="121900" rIns="121900" bIns="121900" anchor="t" anchorCtr="0">
            <a:noAutofit/>
          </a:bodyPr>
          <a:lstStyle/>
          <a:p>
            <a:pPr fontAlgn="base"/>
            <a:r>
              <a:rPr lang="en-US" sz="2800" b="1" dirty="0" err="1">
                <a:solidFill>
                  <a:srgbClr val="27295B"/>
                </a:solidFill>
                <a:latin typeface="IBM Plex Sans"/>
              </a:rPr>
              <a:t>Fairwork</a:t>
            </a:r>
            <a:r>
              <a:rPr lang="en-US" sz="2800" b="1" dirty="0">
                <a:solidFill>
                  <a:srgbClr val="27295B"/>
                </a:solidFill>
                <a:latin typeface="IBM Plex Sans"/>
              </a:rPr>
              <a:t> Principles for </a:t>
            </a:r>
            <a:r>
              <a:rPr lang="en-US" sz="2800" b="1" dirty="0">
                <a:solidFill>
                  <a:srgbClr val="E50845"/>
                </a:solidFill>
                <a:latin typeface="IBM Plex Sans"/>
              </a:rPr>
              <a:t>Gig Work </a:t>
            </a:r>
          </a:p>
        </p:txBody>
      </p:sp>
      <p:sp>
        <p:nvSpPr>
          <p:cNvPr id="2" name="Slide Number Placeholder 1">
            <a:extLst>
              <a:ext uri="{FF2B5EF4-FFF2-40B4-BE49-F238E27FC236}">
                <a16:creationId xmlns:a16="http://schemas.microsoft.com/office/drawing/2014/main" id="{32DBA65F-02EC-4091-9AD6-D03DC24B08B6}"/>
              </a:ext>
            </a:extLst>
          </p:cNvPr>
          <p:cNvSpPr>
            <a:spLocks noGrp="1"/>
          </p:cNvSpPr>
          <p:nvPr>
            <p:ph type="sldNum" idx="4294967295"/>
          </p:nvPr>
        </p:nvSpPr>
        <p:spPr>
          <a:xfrm>
            <a:off x="9860644" y="6950848"/>
            <a:ext cx="1131537" cy="418561"/>
          </a:xfrm>
          <a:prstGeom prst="rect">
            <a:avLst/>
          </a:prstGeom>
        </p:spPr>
        <p:txBody>
          <a:bodyPr/>
          <a:lstStyle/>
          <a:p>
            <a:r>
              <a:rPr lang="en" dirty="0"/>
              <a:t>&lt;#&gt;</a:t>
            </a:r>
          </a:p>
        </p:txBody>
      </p:sp>
    </p:spTree>
    <p:extLst>
      <p:ext uri="{BB962C8B-B14F-4D97-AF65-F5344CB8AC3E}">
        <p14:creationId xmlns:p14="http://schemas.microsoft.com/office/powerpoint/2010/main" val="290719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6" name="Rectangle 25">
            <a:extLst>
              <a:ext uri="{FF2B5EF4-FFF2-40B4-BE49-F238E27FC236}">
                <a16:creationId xmlns:a16="http://schemas.microsoft.com/office/drawing/2014/main" id="{0D3590DA-0F69-4306-BC47-D84E7CA543BF}"/>
              </a:ext>
            </a:extLst>
          </p:cNvPr>
          <p:cNvSpPr/>
          <p:nvPr/>
        </p:nvSpPr>
        <p:spPr>
          <a:xfrm>
            <a:off x="836515" y="1655668"/>
            <a:ext cx="2972785" cy="55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93D53B6-4E3A-424C-9A1A-0C086A01EAC9}"/>
              </a:ext>
            </a:extLst>
          </p:cNvPr>
          <p:cNvSpPr/>
          <p:nvPr/>
        </p:nvSpPr>
        <p:spPr>
          <a:xfrm>
            <a:off x="8382695" y="1655668"/>
            <a:ext cx="2972785" cy="55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E767A4F-9C87-49B6-9AB4-B6903F332166}"/>
              </a:ext>
            </a:extLst>
          </p:cNvPr>
          <p:cNvSpPr/>
          <p:nvPr/>
        </p:nvSpPr>
        <p:spPr>
          <a:xfrm>
            <a:off x="4570058" y="1650279"/>
            <a:ext cx="2982971" cy="5591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64358F6-5650-FF42-B06B-E3F6AAAE13A2}"/>
              </a:ext>
            </a:extLst>
          </p:cNvPr>
          <p:cNvSpPr/>
          <p:nvPr/>
        </p:nvSpPr>
        <p:spPr>
          <a:xfrm>
            <a:off x="836515" y="1743160"/>
            <a:ext cx="2972785" cy="400110"/>
          </a:xfrm>
          <a:prstGeom prst="rect">
            <a:avLst/>
          </a:prstGeom>
        </p:spPr>
        <p:txBody>
          <a:bodyPr wrap="square">
            <a:spAutoFit/>
          </a:bodyPr>
          <a:lstStyle/>
          <a:p>
            <a:pPr algn="ctr"/>
            <a:r>
              <a:rPr lang="en-US" sz="2000" b="1" dirty="0">
                <a:solidFill>
                  <a:schemeClr val="bg2"/>
                </a:solidFill>
                <a:latin typeface="IBM Plex Sans" panose="020B0503050203000203" pitchFamily="34" charset="0"/>
              </a:rPr>
              <a:t>Desk research</a:t>
            </a:r>
          </a:p>
        </p:txBody>
      </p:sp>
      <p:sp>
        <p:nvSpPr>
          <p:cNvPr id="17" name="Google Shape;56;p13">
            <a:extLst>
              <a:ext uri="{FF2B5EF4-FFF2-40B4-BE49-F238E27FC236}">
                <a16:creationId xmlns:a16="http://schemas.microsoft.com/office/drawing/2014/main" id="{BF5E572E-EE1E-4C80-ACFE-546A46072182}"/>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pPr fontAlgn="base"/>
            <a:r>
              <a:rPr lang="en-US" sz="2800" b="1" dirty="0">
                <a:solidFill>
                  <a:srgbClr val="1B1464"/>
                </a:solidFill>
                <a:latin typeface="IBM Plex Sans" panose="020B0503050203000203" pitchFamily="34" charset="0"/>
              </a:rPr>
              <a:t>Methods: </a:t>
            </a:r>
            <a:r>
              <a:rPr lang="en-US" sz="2800" b="1" dirty="0">
                <a:solidFill>
                  <a:srgbClr val="E50845"/>
                </a:solidFill>
                <a:latin typeface="IBM Plex Sans" panose="020B0503050203000203" pitchFamily="34" charset="0"/>
              </a:rPr>
              <a:t>Data Collection </a:t>
            </a:r>
            <a:endParaRPr lang="en-US" sz="2800" b="1" dirty="0">
              <a:solidFill>
                <a:srgbClr val="E50845"/>
              </a:solidFill>
              <a:effectLst/>
              <a:latin typeface="IBM Plex Sans" panose="020B0503050203000203" pitchFamily="34" charset="0"/>
              <a:cs typeface="Arial"/>
            </a:endParaRPr>
          </a:p>
        </p:txBody>
      </p:sp>
      <p:sp>
        <p:nvSpPr>
          <p:cNvPr id="22" name="Rectangle 21">
            <a:extLst>
              <a:ext uri="{FF2B5EF4-FFF2-40B4-BE49-F238E27FC236}">
                <a16:creationId xmlns:a16="http://schemas.microsoft.com/office/drawing/2014/main" id="{97F73E4B-979B-4665-A5CE-639381F40262}"/>
              </a:ext>
            </a:extLst>
          </p:cNvPr>
          <p:cNvSpPr/>
          <p:nvPr/>
        </p:nvSpPr>
        <p:spPr>
          <a:xfrm>
            <a:off x="8382695" y="1740284"/>
            <a:ext cx="2972785" cy="400110"/>
          </a:xfrm>
          <a:prstGeom prst="rect">
            <a:avLst/>
          </a:prstGeom>
        </p:spPr>
        <p:txBody>
          <a:bodyPr wrap="square">
            <a:spAutoFit/>
          </a:bodyPr>
          <a:lstStyle/>
          <a:p>
            <a:pPr algn="ctr"/>
            <a:r>
              <a:rPr lang="en-US" sz="2000" b="1" dirty="0">
                <a:solidFill>
                  <a:schemeClr val="bg2"/>
                </a:solidFill>
                <a:latin typeface="IBM Plex Sans" panose="020B0503050203000203" pitchFamily="34" charset="0"/>
              </a:rPr>
              <a:t>Manager interviews</a:t>
            </a:r>
          </a:p>
        </p:txBody>
      </p:sp>
      <p:sp>
        <p:nvSpPr>
          <p:cNvPr id="29" name="Rectangle 28">
            <a:extLst>
              <a:ext uri="{FF2B5EF4-FFF2-40B4-BE49-F238E27FC236}">
                <a16:creationId xmlns:a16="http://schemas.microsoft.com/office/drawing/2014/main" id="{DBB9A1CE-3DC4-4752-8808-3216B902D1CE}"/>
              </a:ext>
            </a:extLst>
          </p:cNvPr>
          <p:cNvSpPr/>
          <p:nvPr/>
        </p:nvSpPr>
        <p:spPr>
          <a:xfrm>
            <a:off x="4579046" y="1729823"/>
            <a:ext cx="2972785" cy="400110"/>
          </a:xfrm>
          <a:prstGeom prst="rect">
            <a:avLst/>
          </a:prstGeom>
        </p:spPr>
        <p:txBody>
          <a:bodyPr wrap="square">
            <a:spAutoFit/>
          </a:bodyPr>
          <a:lstStyle/>
          <a:p>
            <a:pPr algn="ctr"/>
            <a:r>
              <a:rPr lang="en-US" sz="2000" b="1" dirty="0">
                <a:solidFill>
                  <a:schemeClr val="bg2"/>
                </a:solidFill>
                <a:latin typeface="IBM Plex Sans" panose="020B0503050203000203" pitchFamily="34" charset="0"/>
              </a:rPr>
              <a:t>Worker interviews</a:t>
            </a:r>
          </a:p>
        </p:txBody>
      </p:sp>
      <p:sp>
        <p:nvSpPr>
          <p:cNvPr id="30" name="Rectangle 29">
            <a:extLst>
              <a:ext uri="{FF2B5EF4-FFF2-40B4-BE49-F238E27FC236}">
                <a16:creationId xmlns:a16="http://schemas.microsoft.com/office/drawing/2014/main" id="{347E2910-BEC0-4CCA-A953-728B2E0F39D4}"/>
              </a:ext>
            </a:extLst>
          </p:cNvPr>
          <p:cNvSpPr/>
          <p:nvPr/>
        </p:nvSpPr>
        <p:spPr>
          <a:xfrm>
            <a:off x="836515" y="4767344"/>
            <a:ext cx="10529152" cy="55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2B1A800-7DC5-4AFD-B2B2-1CC0025495FE}"/>
              </a:ext>
            </a:extLst>
          </p:cNvPr>
          <p:cNvSpPr txBox="1"/>
          <p:nvPr/>
        </p:nvSpPr>
        <p:spPr>
          <a:xfrm>
            <a:off x="836515" y="2383868"/>
            <a:ext cx="29727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50845"/>
                </a:solidFill>
                <a:latin typeface="IBM Plex Sans"/>
                <a:ea typeface="+mn-lt"/>
                <a:cs typeface="+mn-lt"/>
              </a:rPr>
              <a:t>Map the largest and most influential platforms</a:t>
            </a:r>
            <a:r>
              <a:rPr lang="en-US" b="1" dirty="0">
                <a:solidFill>
                  <a:srgbClr val="E50845"/>
                </a:solidFill>
                <a:latin typeface="IBM Plex Sans"/>
                <a:ea typeface="+mn-lt"/>
                <a:cs typeface="+mn-lt"/>
              </a:rPr>
              <a:t> </a:t>
            </a:r>
            <a:r>
              <a:rPr lang="en-US" dirty="0">
                <a:latin typeface="IBM Plex Sans"/>
                <a:ea typeface="+mn-lt"/>
                <a:cs typeface="+mn-lt"/>
              </a:rPr>
              <a:t>operating in each country, as well as identifying points of contact or ways to access workers</a:t>
            </a:r>
            <a:endParaRPr lang="en-IN" sz="2000" dirty="0">
              <a:latin typeface="IBM Plex Sans"/>
            </a:endParaRPr>
          </a:p>
        </p:txBody>
      </p:sp>
      <p:sp>
        <p:nvSpPr>
          <p:cNvPr id="32" name="TextBox 31">
            <a:extLst>
              <a:ext uri="{FF2B5EF4-FFF2-40B4-BE49-F238E27FC236}">
                <a16:creationId xmlns:a16="http://schemas.microsoft.com/office/drawing/2014/main" id="{122215EA-DA42-446F-8B32-12D78791FE3C}"/>
              </a:ext>
            </a:extLst>
          </p:cNvPr>
          <p:cNvSpPr txBox="1"/>
          <p:nvPr/>
        </p:nvSpPr>
        <p:spPr>
          <a:xfrm>
            <a:off x="8382695" y="2339437"/>
            <a:ext cx="29727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50845"/>
                </a:solidFill>
                <a:latin typeface="IBM Plex Sans"/>
                <a:ea typeface="+mn-lt"/>
                <a:cs typeface="+mn-lt"/>
              </a:rPr>
              <a:t>Interview platform managers </a:t>
            </a:r>
            <a:r>
              <a:rPr lang="en-US" dirty="0">
                <a:latin typeface="IBM Plex Sans"/>
                <a:ea typeface="+mn-lt"/>
                <a:cs typeface="+mn-lt"/>
              </a:rPr>
              <a:t>and request evidence for each of the </a:t>
            </a:r>
            <a:r>
              <a:rPr lang="en-US" dirty="0" err="1">
                <a:latin typeface="IBM Plex Sans"/>
                <a:ea typeface="+mn-lt"/>
                <a:cs typeface="+mn-lt"/>
              </a:rPr>
              <a:t>Fairwork</a:t>
            </a:r>
            <a:r>
              <a:rPr lang="en-US" dirty="0">
                <a:latin typeface="IBM Plex Sans"/>
                <a:ea typeface="+mn-lt"/>
                <a:cs typeface="+mn-lt"/>
              </a:rPr>
              <a:t> principles. This provides insights into the operation and business model of the platform.</a:t>
            </a:r>
            <a:endParaRPr lang="en-IN" sz="2000" dirty="0">
              <a:latin typeface="IBM Plex Sans"/>
            </a:endParaRPr>
          </a:p>
        </p:txBody>
      </p:sp>
      <p:sp>
        <p:nvSpPr>
          <p:cNvPr id="33" name="TextBox 32">
            <a:extLst>
              <a:ext uri="{FF2B5EF4-FFF2-40B4-BE49-F238E27FC236}">
                <a16:creationId xmlns:a16="http://schemas.microsoft.com/office/drawing/2014/main" id="{A75402F9-2E65-4F56-BDE7-21A95063F0D0}"/>
              </a:ext>
            </a:extLst>
          </p:cNvPr>
          <p:cNvSpPr txBox="1"/>
          <p:nvPr/>
        </p:nvSpPr>
        <p:spPr>
          <a:xfrm>
            <a:off x="4568860" y="2336393"/>
            <a:ext cx="298297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solidFill>
                  <a:srgbClr val="E50845"/>
                </a:solidFill>
                <a:latin typeface="IBM Plex Sans"/>
                <a:ea typeface="+mn-lt"/>
                <a:cs typeface="+mn-lt"/>
              </a:rPr>
              <a:t>Interview 6-10 workers </a:t>
            </a:r>
            <a:r>
              <a:rPr lang="en-US" sz="1700" dirty="0">
                <a:latin typeface="IBM Plex Sans"/>
                <a:ea typeface="+mn-lt"/>
                <a:cs typeface="+mn-lt"/>
              </a:rPr>
              <a:t>per platform. This allows us to understand the process of work and the ways it is carried out and managed, as well as confirm that policies are really in place on the platform</a:t>
            </a:r>
            <a:endParaRPr lang="en-IN" sz="1700" dirty="0">
              <a:latin typeface="IBM Plex Sans"/>
            </a:endParaRPr>
          </a:p>
        </p:txBody>
      </p:sp>
      <p:sp>
        <p:nvSpPr>
          <p:cNvPr id="34" name="Rectangle 33">
            <a:extLst>
              <a:ext uri="{FF2B5EF4-FFF2-40B4-BE49-F238E27FC236}">
                <a16:creationId xmlns:a16="http://schemas.microsoft.com/office/drawing/2014/main" id="{B13F97BE-77FA-4841-B4E6-FB8EFCE6A611}"/>
              </a:ext>
            </a:extLst>
          </p:cNvPr>
          <p:cNvSpPr/>
          <p:nvPr/>
        </p:nvSpPr>
        <p:spPr>
          <a:xfrm>
            <a:off x="846702" y="4846888"/>
            <a:ext cx="10518965" cy="400110"/>
          </a:xfrm>
          <a:prstGeom prst="rect">
            <a:avLst/>
          </a:prstGeom>
        </p:spPr>
        <p:txBody>
          <a:bodyPr wrap="square">
            <a:spAutoFit/>
          </a:bodyPr>
          <a:lstStyle/>
          <a:p>
            <a:pPr algn="ctr"/>
            <a:r>
              <a:rPr lang="en-US" sz="2000" b="1" dirty="0">
                <a:solidFill>
                  <a:schemeClr val="bg2"/>
                </a:solidFill>
                <a:latin typeface="IBM Plex Sans" panose="020B0503050203000203" pitchFamily="34" charset="0"/>
              </a:rPr>
              <a:t>Putting it all together</a:t>
            </a:r>
          </a:p>
        </p:txBody>
      </p:sp>
      <p:sp>
        <p:nvSpPr>
          <p:cNvPr id="35" name="TextBox 34">
            <a:extLst>
              <a:ext uri="{FF2B5EF4-FFF2-40B4-BE49-F238E27FC236}">
                <a16:creationId xmlns:a16="http://schemas.microsoft.com/office/drawing/2014/main" id="{859C4579-43D6-4E02-8615-073088E5B330}"/>
              </a:ext>
            </a:extLst>
          </p:cNvPr>
          <p:cNvSpPr txBox="1"/>
          <p:nvPr/>
        </p:nvSpPr>
        <p:spPr>
          <a:xfrm>
            <a:off x="826328" y="5501440"/>
            <a:ext cx="10529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i="0" u="none" strike="noStrike" baseline="0" dirty="0">
                <a:solidFill>
                  <a:srgbClr val="232960"/>
                </a:solidFill>
                <a:latin typeface="IBM Plex Sans" panose="020B0503050203000203" pitchFamily="34" charset="0"/>
              </a:rPr>
              <a:t>Final scores are collectively decided by the </a:t>
            </a:r>
            <a:r>
              <a:rPr lang="en-US" b="0" i="0" u="none" strike="noStrike" baseline="0" dirty="0" err="1">
                <a:solidFill>
                  <a:srgbClr val="232960"/>
                </a:solidFill>
                <a:latin typeface="IBM Plex Sans" panose="020B0503050203000203" pitchFamily="34" charset="0"/>
              </a:rPr>
              <a:t>Fairwork</a:t>
            </a:r>
            <a:r>
              <a:rPr lang="en-US" b="0" i="0" u="none" strike="noStrike" baseline="0" dirty="0">
                <a:solidFill>
                  <a:srgbClr val="232960"/>
                </a:solidFill>
                <a:latin typeface="IBM Plex Sans" panose="020B0503050203000203" pitchFamily="34" charset="0"/>
              </a:rPr>
              <a:t> team based on all three forms of evidence. The </a:t>
            </a:r>
            <a:r>
              <a:rPr lang="en-US" b="0" i="0" u="none" strike="noStrike" baseline="0" dirty="0">
                <a:solidFill>
                  <a:srgbClr val="E50845"/>
                </a:solidFill>
                <a:latin typeface="IBM Plex Sans" panose="020B0503050203000203" pitchFamily="34" charset="0"/>
              </a:rPr>
              <a:t>scores are peer-reviewed </a:t>
            </a:r>
            <a:r>
              <a:rPr lang="en-US" b="0" i="0" u="none" strike="noStrike" baseline="0" dirty="0">
                <a:solidFill>
                  <a:srgbClr val="232960"/>
                </a:solidFill>
                <a:latin typeface="IBM Plex Sans" panose="020B0503050203000203" pitchFamily="34" charset="0"/>
              </a:rPr>
              <a:t>by the country team, the Oxford team, and two reviewers from other </a:t>
            </a:r>
            <a:r>
              <a:rPr lang="en-US" b="0" i="0" u="none" strike="noStrike" baseline="0" dirty="0" err="1">
                <a:solidFill>
                  <a:srgbClr val="232960"/>
                </a:solidFill>
                <a:latin typeface="IBM Plex Sans" panose="020B0503050203000203" pitchFamily="34" charset="0"/>
              </a:rPr>
              <a:t>Fairwork</a:t>
            </a:r>
            <a:r>
              <a:rPr lang="en-US" b="0" i="0" u="none" strike="noStrike" baseline="0" dirty="0">
                <a:solidFill>
                  <a:srgbClr val="232960"/>
                </a:solidFill>
                <a:latin typeface="IBM Plex Sans" panose="020B0503050203000203" pitchFamily="34" charset="0"/>
              </a:rPr>
              <a:t> country teams. </a:t>
            </a:r>
            <a:endParaRPr lang="en-IN" sz="2000" dirty="0">
              <a:latin typeface="IBM Plex Sans"/>
            </a:endParaRPr>
          </a:p>
        </p:txBody>
      </p:sp>
      <p:sp>
        <p:nvSpPr>
          <p:cNvPr id="36" name="TextBox 35">
            <a:extLst>
              <a:ext uri="{FF2B5EF4-FFF2-40B4-BE49-F238E27FC236}">
                <a16:creationId xmlns:a16="http://schemas.microsoft.com/office/drawing/2014/main" id="{B428A09F-00EE-4A69-9BE5-9F030BC1C1B6}"/>
              </a:ext>
            </a:extLst>
          </p:cNvPr>
          <p:cNvSpPr txBox="1"/>
          <p:nvPr/>
        </p:nvSpPr>
        <p:spPr>
          <a:xfrm>
            <a:off x="3992788" y="1700863"/>
            <a:ext cx="402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E82A50"/>
                </a:solidFill>
                <a:latin typeface="IBM Plex Sans"/>
              </a:rPr>
              <a:t>+</a:t>
            </a:r>
            <a:endParaRPr lang="en-US" sz="2400" b="1" dirty="0">
              <a:cs typeface="Arial"/>
            </a:endParaRPr>
          </a:p>
        </p:txBody>
      </p:sp>
      <p:sp>
        <p:nvSpPr>
          <p:cNvPr id="37" name="TextBox 36">
            <a:extLst>
              <a:ext uri="{FF2B5EF4-FFF2-40B4-BE49-F238E27FC236}">
                <a16:creationId xmlns:a16="http://schemas.microsoft.com/office/drawing/2014/main" id="{91BF69E8-3D84-4898-A755-E2D3E22FD205}"/>
              </a:ext>
            </a:extLst>
          </p:cNvPr>
          <p:cNvSpPr txBox="1"/>
          <p:nvPr/>
        </p:nvSpPr>
        <p:spPr>
          <a:xfrm>
            <a:off x="7781157" y="1704434"/>
            <a:ext cx="402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E82A50"/>
                </a:solidFill>
                <a:latin typeface="IBM Plex Sans"/>
              </a:rPr>
              <a:t>+</a:t>
            </a:r>
            <a:endParaRPr lang="en-US" sz="2400" b="1" dirty="0">
              <a:cs typeface="Arial"/>
            </a:endParaRPr>
          </a:p>
        </p:txBody>
      </p:sp>
    </p:spTree>
    <p:extLst>
      <p:ext uri="{BB962C8B-B14F-4D97-AF65-F5344CB8AC3E}">
        <p14:creationId xmlns:p14="http://schemas.microsoft.com/office/powerpoint/2010/main" val="188344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4" name="Picture 4">
            <a:extLst>
              <a:ext uri="{FF2B5EF4-FFF2-40B4-BE49-F238E27FC236}">
                <a16:creationId xmlns:a16="http://schemas.microsoft.com/office/drawing/2014/main" id="{25478157-2096-49E6-A974-341DF5109972}"/>
              </a:ext>
            </a:extLst>
          </p:cNvPr>
          <p:cNvPicPr>
            <a:picLocks noChangeAspect="1"/>
          </p:cNvPicPr>
          <p:nvPr/>
        </p:nvPicPr>
        <p:blipFill>
          <a:blip r:embed="rId3"/>
          <a:stretch>
            <a:fillRect/>
          </a:stretch>
        </p:blipFill>
        <p:spPr>
          <a:xfrm>
            <a:off x="1741979" y="1587092"/>
            <a:ext cx="8708041" cy="4942467"/>
          </a:xfrm>
          <a:prstGeom prst="rect">
            <a:avLst/>
          </a:prstGeom>
        </p:spPr>
      </p:pic>
      <p:sp>
        <p:nvSpPr>
          <p:cNvPr id="17" name="Google Shape;56;p13">
            <a:extLst>
              <a:ext uri="{FF2B5EF4-FFF2-40B4-BE49-F238E27FC236}">
                <a16:creationId xmlns:a16="http://schemas.microsoft.com/office/drawing/2014/main" id="{F7BD9AB8-A6B9-4018-99BF-4D912C519EAC}"/>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US" sz="2800" b="1" dirty="0">
                <a:solidFill>
                  <a:srgbClr val="27295B"/>
                </a:solidFill>
                <a:latin typeface="IBM Plex Sans"/>
              </a:rPr>
              <a:t>Methods: </a:t>
            </a:r>
            <a:r>
              <a:rPr lang="en-US" sz="2800" b="1" dirty="0">
                <a:solidFill>
                  <a:srgbClr val="E82A50"/>
                </a:solidFill>
                <a:latin typeface="IBM Plex Sans"/>
              </a:rPr>
              <a:t>Scoring System</a:t>
            </a:r>
          </a:p>
        </p:txBody>
      </p:sp>
    </p:spTree>
    <p:extLst>
      <p:ext uri="{BB962C8B-B14F-4D97-AF65-F5344CB8AC3E}">
        <p14:creationId xmlns:p14="http://schemas.microsoft.com/office/powerpoint/2010/main" val="272950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Google Shape;56;p13">
            <a:extLst>
              <a:ext uri="{FF2B5EF4-FFF2-40B4-BE49-F238E27FC236}">
                <a16:creationId xmlns:a16="http://schemas.microsoft.com/office/drawing/2014/main" id="{40F37F6B-B476-4F56-AEB9-CE538B02170E}"/>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US" sz="2800" b="1" dirty="0">
                <a:solidFill>
                  <a:srgbClr val="2B284F"/>
                </a:solidFill>
                <a:latin typeface="IBM Plex Sans"/>
              </a:rPr>
              <a:t>Germany Scores 2020: </a:t>
            </a:r>
            <a:r>
              <a:rPr lang="en-US" sz="2800" b="1" dirty="0">
                <a:solidFill>
                  <a:srgbClr val="E82A50"/>
                </a:solidFill>
                <a:latin typeface="IBM Plex Sans"/>
              </a:rPr>
              <a:t>Examples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336" y="1627610"/>
            <a:ext cx="5606748" cy="48250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4" y="1627609"/>
            <a:ext cx="5916704" cy="4825012"/>
          </a:xfrm>
          <a:prstGeom prst="rect">
            <a:avLst/>
          </a:prstGeom>
        </p:spPr>
      </p:pic>
    </p:spTree>
    <p:extLst>
      <p:ext uri="{BB962C8B-B14F-4D97-AF65-F5344CB8AC3E}">
        <p14:creationId xmlns:p14="http://schemas.microsoft.com/office/powerpoint/2010/main" val="231984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F0FFB-0BC2-409A-95FF-1E1C656740F2}"/>
              </a:ext>
            </a:extLst>
          </p:cNvPr>
          <p:cNvSpPr/>
          <p:nvPr/>
        </p:nvSpPr>
        <p:spPr>
          <a:xfrm>
            <a:off x="3371369" y="4262337"/>
            <a:ext cx="5449262" cy="954107"/>
          </a:xfrm>
          <a:prstGeom prst="rect">
            <a:avLst/>
          </a:prstGeom>
        </p:spPr>
        <p:txBody>
          <a:bodyPr wrap="square">
            <a:spAutoFit/>
          </a:bodyPr>
          <a:lstStyle/>
          <a:p>
            <a:pPr algn="ctr">
              <a:buSzPts val="2800"/>
            </a:pPr>
            <a:r>
              <a:rPr lang="en" sz="2800" dirty="0">
                <a:solidFill>
                  <a:schemeClr val="accent1"/>
                </a:solidFill>
                <a:latin typeface="IBM Plex Sans"/>
              </a:rPr>
              <a:t>Evaluating Fair Pay</a:t>
            </a:r>
            <a:endParaRPr lang="en" sz="2000" dirty="0">
              <a:solidFill>
                <a:schemeClr val="accent1"/>
              </a:solidFill>
              <a:latin typeface="IBM Plex Sans"/>
            </a:endParaRPr>
          </a:p>
          <a:p>
            <a:pPr algn="ctr">
              <a:buSzPts val="2800"/>
            </a:pPr>
            <a:endParaRPr lang="en-US" sz="2800" b="1" i="1" dirty="0">
              <a:solidFill>
                <a:srgbClr val="E92A4F"/>
              </a:solidFill>
              <a:latin typeface="IBM Plex Sans" panose="020B0503050203000203" pitchFamily="34" charset="0"/>
            </a:endParaRPr>
          </a:p>
        </p:txBody>
      </p:sp>
      <p:sp>
        <p:nvSpPr>
          <p:cNvPr id="4" name="Rectangle 3">
            <a:extLst>
              <a:ext uri="{FF2B5EF4-FFF2-40B4-BE49-F238E27FC236}">
                <a16:creationId xmlns:a16="http://schemas.microsoft.com/office/drawing/2014/main" id="{C000BC21-7625-47EB-923A-05B3B79D0242}"/>
              </a:ext>
            </a:extLst>
          </p:cNvPr>
          <p:cNvSpPr/>
          <p:nvPr/>
        </p:nvSpPr>
        <p:spPr>
          <a:xfrm>
            <a:off x="10420094" y="6281489"/>
            <a:ext cx="201827" cy="31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IBM Plex Sans" panose="020B0503050203000203" pitchFamily="34" charset="0"/>
            </a:endParaRPr>
          </a:p>
        </p:txBody>
      </p:sp>
    </p:spTree>
    <p:extLst>
      <p:ext uri="{BB962C8B-B14F-4D97-AF65-F5344CB8AC3E}">
        <p14:creationId xmlns:p14="http://schemas.microsoft.com/office/powerpoint/2010/main" val="423439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GB" sz="2800" b="1" dirty="0"/>
              <a:t>Principle 1: Fair Pay</a:t>
            </a:r>
            <a:r>
              <a:rPr lang="en-GB" sz="2800" dirty="0"/>
              <a:t>​</a:t>
            </a:r>
            <a:endParaRPr lang="en-US" sz="2800" b="1" i="1" dirty="0">
              <a:solidFill>
                <a:srgbClr val="2B284F"/>
              </a:solidFill>
            </a:endParaRPr>
          </a:p>
          <a:p>
            <a:endParaRPr lang="en-US" sz="2800" b="1" i="1" dirty="0">
              <a:solidFill>
                <a:srgbClr val="2B284F"/>
              </a:solidFill>
              <a:latin typeface="IBM Plex Sans"/>
            </a:endParaRPr>
          </a:p>
          <a:p>
            <a:pPr fontAlgn="base"/>
            <a:r>
              <a:rPr lang="en-GB" sz="2400" dirty="0"/>
              <a:t>Fair practice means workers, irrespective of their employment classification, should earn a decent income in their home jurisdiction after taking account of work-related costs.</a:t>
            </a:r>
            <a:endParaRPr lang="en-US" sz="2400" b="1" dirty="0"/>
          </a:p>
          <a:p>
            <a:pPr fontAlgn="base"/>
            <a:endParaRPr lang="en-US" b="1" dirty="0"/>
          </a:p>
          <a:p>
            <a:pPr fontAlgn="base"/>
            <a:endParaRPr lang="en-US" b="1" dirty="0"/>
          </a:p>
          <a:p>
            <a:pPr fontAlgn="base"/>
            <a:endParaRPr lang="en-US" b="1" dirty="0"/>
          </a:p>
          <a:p>
            <a:pPr fontAlgn="base"/>
            <a:r>
              <a:rPr lang="en-US" sz="2000" b="1" dirty="0"/>
              <a:t>1.1 </a:t>
            </a:r>
            <a:r>
              <a:rPr lang="en-US" sz="2000" dirty="0"/>
              <a:t>- Pays at least the local minimum wage after costs (one point)​</a:t>
            </a:r>
          </a:p>
          <a:p>
            <a:pPr fontAlgn="base"/>
            <a:r>
              <a:rPr lang="en-US" sz="2000" dirty="0"/>
              <a:t>​</a:t>
            </a:r>
          </a:p>
          <a:p>
            <a:pPr fontAlgn="base"/>
            <a:r>
              <a:rPr lang="en-US" sz="2000" b="1" dirty="0"/>
              <a:t>1.2 </a:t>
            </a:r>
            <a:r>
              <a:rPr lang="en-US" sz="2000" dirty="0"/>
              <a:t>- Pays at least a local living wage after costs (one additional point)</a:t>
            </a:r>
          </a:p>
          <a:p>
            <a:endParaRPr lang="en-US" sz="2800" b="1" i="1" dirty="0">
              <a:solidFill>
                <a:srgbClr val="2B284F"/>
              </a:solidFill>
              <a:latin typeface="IBM Plex Sans"/>
            </a:endParaRPr>
          </a:p>
        </p:txBody>
      </p:sp>
    </p:spTree>
    <p:extLst>
      <p:ext uri="{BB962C8B-B14F-4D97-AF65-F5344CB8AC3E}">
        <p14:creationId xmlns:p14="http://schemas.microsoft.com/office/powerpoint/2010/main" val="352661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42116"/>
            <a:ext cx="11360799" cy="759433"/>
          </a:xfrm>
          <a:prstGeom prst="rect">
            <a:avLst/>
          </a:prstGeom>
          <a:noFill/>
          <a:ln>
            <a:noFill/>
          </a:ln>
        </p:spPr>
        <p:txBody>
          <a:bodyPr spcFirstLastPara="1" wrap="square" lIns="121900" tIns="121900" rIns="121900" bIns="121900" anchor="t" anchorCtr="0">
            <a:noAutofit/>
          </a:bodyPr>
          <a:lstStyle/>
          <a:p>
            <a:r>
              <a:rPr lang="en-GB" sz="2800" b="1" dirty="0"/>
              <a:t>Working Time</a:t>
            </a:r>
          </a:p>
          <a:p>
            <a:endParaRPr lang="en-GB" sz="2800" b="1" dirty="0"/>
          </a:p>
          <a:p>
            <a:endParaRPr lang="en-GB" sz="2800" b="1" dirty="0"/>
          </a:p>
          <a:p>
            <a:r>
              <a:rPr lang="en-GB" sz="2400" dirty="0"/>
              <a:t>The way working time is calculated makes an important difference on the ‘hourly’ pay. In the gig economy, working time should not just be the actual time spent doing a gig</a:t>
            </a:r>
          </a:p>
          <a:p>
            <a:endParaRPr lang="en-GB" sz="2400" dirty="0"/>
          </a:p>
          <a:p>
            <a:r>
              <a:rPr lang="en-GB" sz="2400" dirty="0"/>
              <a:t>-  </a:t>
            </a:r>
            <a:r>
              <a:rPr lang="en-GB" sz="2000" dirty="0"/>
              <a:t>Waiting time</a:t>
            </a:r>
          </a:p>
          <a:p>
            <a:endParaRPr lang="en-GB" sz="2000" dirty="0"/>
          </a:p>
          <a:p>
            <a:pPr marL="342900" indent="-342900">
              <a:buFontTx/>
              <a:buChar char="-"/>
            </a:pPr>
            <a:r>
              <a:rPr lang="en-GB" sz="2000" dirty="0"/>
              <a:t>Transport ​</a:t>
            </a:r>
          </a:p>
          <a:p>
            <a:endParaRPr lang="en-GB" sz="2000" dirty="0"/>
          </a:p>
          <a:p>
            <a:pPr marL="342900" indent="-342900">
              <a:buFontTx/>
              <a:buChar char="-"/>
            </a:pPr>
            <a:r>
              <a:rPr lang="en-GB" sz="2000" dirty="0"/>
              <a:t>Log-in time </a:t>
            </a:r>
          </a:p>
          <a:p>
            <a:pPr marL="342900" indent="-342900">
              <a:buFontTx/>
              <a:buChar char="-"/>
            </a:pPr>
            <a:endParaRPr lang="en-GB" sz="2800" dirty="0"/>
          </a:p>
          <a:p>
            <a:pPr marL="342900" indent="-342900">
              <a:buFontTx/>
              <a:buChar char="-"/>
            </a:pPr>
            <a:endParaRPr lang="en-GB" sz="2800" b="1" i="1" dirty="0">
              <a:solidFill>
                <a:srgbClr val="2B284F"/>
              </a:solidFill>
            </a:endParaRPr>
          </a:p>
          <a:p>
            <a:pPr marL="342900" indent="-342900">
              <a:buFontTx/>
              <a:buChar char="-"/>
            </a:pPr>
            <a:r>
              <a:rPr lang="en-GB" sz="2800" b="1" i="1" dirty="0">
                <a:solidFill>
                  <a:srgbClr val="2B284F"/>
                </a:solidFill>
              </a:rPr>
              <a:t>What about multi-</a:t>
            </a:r>
            <a:r>
              <a:rPr lang="en-GB" sz="2800" b="1" i="1" dirty="0" err="1">
                <a:solidFill>
                  <a:srgbClr val="2B284F"/>
                </a:solidFill>
              </a:rPr>
              <a:t>apping</a:t>
            </a:r>
            <a:r>
              <a:rPr lang="en-GB" sz="2800" b="1" i="1" dirty="0">
                <a:solidFill>
                  <a:srgbClr val="2B284F"/>
                </a:solidFill>
              </a:rPr>
              <a:t>?</a:t>
            </a:r>
            <a:endParaRPr lang="en-US" sz="2800" b="1" i="1" dirty="0">
              <a:solidFill>
                <a:srgbClr val="2B284F"/>
              </a:solidFill>
            </a:endParaRPr>
          </a:p>
          <a:p>
            <a:endParaRPr lang="en-US" sz="2800" b="1" i="1" dirty="0">
              <a:solidFill>
                <a:srgbClr val="2B284F"/>
              </a:solidFill>
              <a:latin typeface="IBM Plex Sans"/>
            </a:endParaRPr>
          </a:p>
          <a:p>
            <a:pPr fontAlgn="base"/>
            <a:endParaRPr lang="en-US" b="1" dirty="0"/>
          </a:p>
          <a:p>
            <a:pPr fontAlgn="base"/>
            <a:endParaRPr lang="en-US" b="1" dirty="0"/>
          </a:p>
          <a:p>
            <a:pPr fontAlgn="base"/>
            <a:endParaRPr lang="en-US" b="1" dirty="0"/>
          </a:p>
          <a:p>
            <a:endParaRPr lang="en-US" sz="2800" b="1" i="1" dirty="0">
              <a:solidFill>
                <a:srgbClr val="2B284F"/>
              </a:solidFill>
              <a:latin typeface="IBM Plex Sans"/>
            </a:endParaRPr>
          </a:p>
        </p:txBody>
      </p:sp>
      <p:pic>
        <p:nvPicPr>
          <p:cNvPr id="3" name="Picture 2"/>
          <p:cNvPicPr>
            <a:picLocks noChangeAspect="1"/>
          </p:cNvPicPr>
          <p:nvPr/>
        </p:nvPicPr>
        <p:blipFill>
          <a:blip r:embed="rId2"/>
          <a:stretch>
            <a:fillRect/>
          </a:stretch>
        </p:blipFill>
        <p:spPr>
          <a:xfrm>
            <a:off x="6369815" y="2980608"/>
            <a:ext cx="5822185" cy="3877392"/>
          </a:xfrm>
          <a:prstGeom prst="rect">
            <a:avLst/>
          </a:prstGeom>
        </p:spPr>
      </p:pic>
    </p:spTree>
    <p:extLst>
      <p:ext uri="{BB962C8B-B14F-4D97-AF65-F5344CB8AC3E}">
        <p14:creationId xmlns:p14="http://schemas.microsoft.com/office/powerpoint/2010/main" val="337926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3">
            <a:extLst>
              <a:ext uri="{FF2B5EF4-FFF2-40B4-BE49-F238E27FC236}">
                <a16:creationId xmlns:a16="http://schemas.microsoft.com/office/drawing/2014/main" id="{12CFC3B2-2413-48E2-B54F-6D2D8536AFA0}"/>
              </a:ext>
            </a:extLst>
          </p:cNvPr>
          <p:cNvSpPr txBox="1"/>
          <p:nvPr/>
        </p:nvSpPr>
        <p:spPr>
          <a:xfrm>
            <a:off x="415599" y="597534"/>
            <a:ext cx="11360799" cy="759433"/>
          </a:xfrm>
          <a:prstGeom prst="rect">
            <a:avLst/>
          </a:prstGeom>
          <a:noFill/>
          <a:ln>
            <a:noFill/>
          </a:ln>
        </p:spPr>
        <p:txBody>
          <a:bodyPr spcFirstLastPara="1" wrap="square" lIns="121900" tIns="121900" rIns="121900" bIns="121900" anchor="t" anchorCtr="0">
            <a:noAutofit/>
          </a:bodyPr>
          <a:lstStyle/>
          <a:p>
            <a:r>
              <a:rPr lang="en-GB" sz="2800" b="1" dirty="0"/>
              <a:t>Costs</a:t>
            </a:r>
          </a:p>
          <a:p>
            <a:endParaRPr lang="en-GB" sz="2800" b="1" dirty="0"/>
          </a:p>
          <a:p>
            <a:r>
              <a:rPr lang="en-GB" sz="2400" dirty="0"/>
              <a:t>As many platforms operate on an independent contractor model, most costs are b​</a:t>
            </a:r>
            <a:r>
              <a:rPr lang="en-GB" sz="2400" dirty="0" err="1"/>
              <a:t>orne</a:t>
            </a:r>
            <a:r>
              <a:rPr lang="en-GB" sz="2400" dirty="0"/>
              <a:t> by the worker. What costs should be included?</a:t>
            </a:r>
          </a:p>
          <a:p>
            <a:endParaRPr lang="en-GB" sz="2400" i="1" dirty="0">
              <a:solidFill>
                <a:srgbClr val="2B284F"/>
              </a:solidFill>
            </a:endParaRPr>
          </a:p>
          <a:p>
            <a:r>
              <a:rPr lang="en-GB" sz="2400" i="1" dirty="0">
                <a:solidFill>
                  <a:srgbClr val="2B284F"/>
                </a:solidFill>
              </a:rPr>
              <a:t>-</a:t>
            </a:r>
            <a:r>
              <a:rPr lang="en-GB" sz="2000" dirty="0">
                <a:solidFill>
                  <a:srgbClr val="2B284F"/>
                </a:solidFill>
              </a:rPr>
              <a:t>Fuel</a:t>
            </a:r>
          </a:p>
          <a:p>
            <a:r>
              <a:rPr lang="en-GB" sz="2000" dirty="0">
                <a:solidFill>
                  <a:srgbClr val="2B284F"/>
                </a:solidFill>
              </a:rPr>
              <a:t>-Repairs and Maintenance</a:t>
            </a:r>
          </a:p>
          <a:p>
            <a:r>
              <a:rPr lang="en-GB" sz="2000" dirty="0">
                <a:solidFill>
                  <a:srgbClr val="2B284F"/>
                </a:solidFill>
              </a:rPr>
              <a:t>-Work equipment </a:t>
            </a:r>
          </a:p>
          <a:p>
            <a:r>
              <a:rPr lang="en-GB" sz="2000" dirty="0">
                <a:solidFill>
                  <a:srgbClr val="2B284F"/>
                </a:solidFill>
              </a:rPr>
              <a:t>-Insurance</a:t>
            </a:r>
          </a:p>
          <a:p>
            <a:r>
              <a:rPr lang="en-GB" sz="2000" dirty="0">
                <a:solidFill>
                  <a:srgbClr val="2B284F"/>
                </a:solidFill>
              </a:rPr>
              <a:t>-Vehicle Rental</a:t>
            </a:r>
          </a:p>
          <a:p>
            <a:endParaRPr lang="en-GB" sz="2000" dirty="0">
              <a:solidFill>
                <a:srgbClr val="2B284F"/>
              </a:solidFill>
            </a:endParaRPr>
          </a:p>
          <a:p>
            <a:endParaRPr lang="en-GB" sz="2000" dirty="0">
              <a:solidFill>
                <a:srgbClr val="2B284F"/>
              </a:solidFill>
            </a:endParaRPr>
          </a:p>
          <a:p>
            <a:r>
              <a:rPr lang="en-GB" sz="2400" b="1" i="1" dirty="0">
                <a:solidFill>
                  <a:srgbClr val="2B284F"/>
                </a:solidFill>
              </a:rPr>
              <a:t>-But how are these costs calculated?</a:t>
            </a:r>
            <a:endParaRPr lang="en-US" sz="2400" b="1" i="1" dirty="0">
              <a:solidFill>
                <a:srgbClr val="2B284F"/>
              </a:solidFill>
            </a:endParaRPr>
          </a:p>
          <a:p>
            <a:endParaRPr lang="en-US" sz="2800" b="1" i="1" dirty="0">
              <a:solidFill>
                <a:srgbClr val="2B284F"/>
              </a:solidFill>
              <a:latin typeface="IBM Plex Sans"/>
            </a:endParaRPr>
          </a:p>
          <a:p>
            <a:pPr fontAlgn="base"/>
            <a:endParaRPr lang="en-US" b="1" dirty="0"/>
          </a:p>
          <a:p>
            <a:pPr fontAlgn="base"/>
            <a:endParaRPr lang="en-US" b="1" dirty="0"/>
          </a:p>
          <a:p>
            <a:pPr fontAlgn="base"/>
            <a:endParaRPr lang="en-US" b="1" dirty="0"/>
          </a:p>
          <a:p>
            <a:endParaRPr lang="en-US" sz="2800" b="1" i="1" dirty="0">
              <a:solidFill>
                <a:srgbClr val="2B284F"/>
              </a:solidFill>
              <a:latin typeface="IBM Plex Sans"/>
            </a:endParaRPr>
          </a:p>
        </p:txBody>
      </p:sp>
      <p:pic>
        <p:nvPicPr>
          <p:cNvPr id="4" name="Picture 3"/>
          <p:cNvPicPr>
            <a:picLocks noChangeAspect="1"/>
          </p:cNvPicPr>
          <p:nvPr/>
        </p:nvPicPr>
        <p:blipFill>
          <a:blip r:embed="rId2"/>
          <a:stretch>
            <a:fillRect/>
          </a:stretch>
        </p:blipFill>
        <p:spPr>
          <a:xfrm>
            <a:off x="6339333" y="3181793"/>
            <a:ext cx="5852667" cy="3676207"/>
          </a:xfrm>
          <a:prstGeom prst="rect">
            <a:avLst/>
          </a:prstGeom>
        </p:spPr>
      </p:pic>
    </p:spTree>
    <p:extLst>
      <p:ext uri="{BB962C8B-B14F-4D97-AF65-F5344CB8AC3E}">
        <p14:creationId xmlns:p14="http://schemas.microsoft.com/office/powerpoint/2010/main" val="2285901069"/>
      </p:ext>
    </p:extLst>
  </p:cSld>
  <p:clrMapOvr>
    <a:masterClrMapping/>
  </p:clrMapOvr>
</p:sld>
</file>

<file path=ppt/theme/theme1.xml><?xml version="1.0" encoding="utf-8"?>
<a:theme xmlns:a="http://schemas.openxmlformats.org/drawingml/2006/main" name="Simple Light">
  <a:themeElements>
    <a:clrScheme name="Custom 29">
      <a:dk1>
        <a:srgbClr val="27295B"/>
      </a:dk1>
      <a:lt1>
        <a:srgbClr val="FFFFFF"/>
      </a:lt1>
      <a:dk2>
        <a:srgbClr val="27295B"/>
      </a:dk2>
      <a:lt2>
        <a:srgbClr val="56BDED"/>
      </a:lt2>
      <a:accent1>
        <a:srgbClr val="E50845"/>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mbers xmlns="6fdcb033-15a1-4c4d-9c14-9a513863c1d5">
      <UserInfo>
        <DisplayName/>
        <AccountId xsi:nil="true"/>
        <AccountType/>
      </UserInfo>
    </Members>
    <Self_Registration_Enabled xmlns="6fdcb033-15a1-4c4d-9c14-9a513863c1d5" xsi:nil="true"/>
    <Teams_Channel_Section_Location xmlns="6fdcb033-15a1-4c4d-9c14-9a513863c1d5" xsi:nil="true"/>
    <FolderType xmlns="6fdcb033-15a1-4c4d-9c14-9a513863c1d5" xsi:nil="true"/>
    <Distribution_Groups xmlns="6fdcb033-15a1-4c4d-9c14-9a513863c1d5" xsi:nil="true"/>
    <TeamsChannelId xmlns="6fdcb033-15a1-4c4d-9c14-9a513863c1d5" xsi:nil="true"/>
    <IsNotebookLocked xmlns="6fdcb033-15a1-4c4d-9c14-9a513863c1d5" xsi:nil="true"/>
    <Has_Leaders_Only_SectionGroup xmlns="6fdcb033-15a1-4c4d-9c14-9a513863c1d5" xsi:nil="true"/>
    <NotebookType xmlns="6fdcb033-15a1-4c4d-9c14-9a513863c1d5" xsi:nil="true"/>
    <Leaders xmlns="6fdcb033-15a1-4c4d-9c14-9a513863c1d5">
      <UserInfo>
        <DisplayName/>
        <AccountId xsi:nil="true"/>
        <AccountType/>
      </UserInfo>
    </Leaders>
    <Invited_Leaders xmlns="6fdcb033-15a1-4c4d-9c14-9a513863c1d5" xsi:nil="true"/>
    <Member_Groups xmlns="6fdcb033-15a1-4c4d-9c14-9a513863c1d5">
      <UserInfo>
        <DisplayName/>
        <AccountId xsi:nil="true"/>
        <AccountType/>
      </UserInfo>
    </Member_Groups>
    <CultureName xmlns="6fdcb033-15a1-4c4d-9c14-9a513863c1d5" xsi:nil="true"/>
    <Owner xmlns="6fdcb033-15a1-4c4d-9c14-9a513863c1d5">
      <UserInfo>
        <DisplayName/>
        <AccountId xsi:nil="true"/>
        <AccountType/>
      </UserInfo>
    </Owner>
    <LMS_Mappings xmlns="6fdcb033-15a1-4c4d-9c14-9a513863c1d5" xsi:nil="true"/>
    <Invited_Members xmlns="6fdcb033-15a1-4c4d-9c14-9a513863c1d5" xsi:nil="true"/>
    <Math_Settings xmlns="6fdcb033-15a1-4c4d-9c14-9a513863c1d5" xsi:nil="true"/>
    <Templates xmlns="6fdcb033-15a1-4c4d-9c14-9a513863c1d5" xsi:nil="true"/>
    <AppVersion xmlns="6fdcb033-15a1-4c4d-9c14-9a513863c1d5" xsi:nil="true"/>
    <DefaultSectionNames xmlns="6fdcb033-15a1-4c4d-9c14-9a513863c1d5" xsi:nil="true"/>
    <Is_Collaboration_Space_Locked xmlns="6fdcb033-15a1-4c4d-9c14-9a513863c1d5" xsi:nil="true"/>
    <SharedWithUsers xmlns="3c3c5447-188b-4b96-b9ea-7f01e63d339c">
      <UserInfo>
        <DisplayName>Pablo Aguera Reneses</DisplayName>
        <AccountId>72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6752BB7541E74E9F8DBC748D5D8CA7" ma:contentTypeVersion="34" ma:contentTypeDescription="Create a new document." ma:contentTypeScope="" ma:versionID="d8ed0886208edc7d03f5df0d69831bdc">
  <xsd:schema xmlns:xsd="http://www.w3.org/2001/XMLSchema" xmlns:xs="http://www.w3.org/2001/XMLSchema" xmlns:p="http://schemas.microsoft.com/office/2006/metadata/properties" xmlns:ns2="6fdcb033-15a1-4c4d-9c14-9a513863c1d5" xmlns:ns3="3c3c5447-188b-4b96-b9ea-7f01e63d339c" targetNamespace="http://schemas.microsoft.com/office/2006/metadata/properties" ma:root="true" ma:fieldsID="6fd78c018b2624f9856dfc344f0bb5d5" ns2:_="" ns3:_="">
    <xsd:import namespace="6fdcb033-15a1-4c4d-9c14-9a513863c1d5"/>
    <xsd:import namespace="3c3c5447-188b-4b96-b9ea-7f01e63d3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cb033-15a1-4c4d-9c14-9a513863c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Leaders" ma:index="2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Leaders_Only_SectionGroup" ma:index="36" nillable="true" ma:displayName="Has Leaders Only SectionGroup" ma:internalName="Has_Leaders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3c5447-188b-4b96-b9ea-7f01e63d33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6A90F4-F8C2-437D-8FBC-8E20AE41CFD7}">
  <ds:schemaRefs>
    <ds:schemaRef ds:uri="http://schemas.microsoft.com/office/2006/metadata/properties"/>
    <ds:schemaRef ds:uri="6fdcb033-15a1-4c4d-9c14-9a513863c1d5"/>
    <ds:schemaRef ds:uri="3c3c5447-188b-4b96-b9ea-7f01e63d339c"/>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B46713B-BF8F-46D9-AA8E-3B39CDDDE24D}">
  <ds:schemaRefs>
    <ds:schemaRef ds:uri="http://schemas.microsoft.com/sharepoint/v3/contenttype/forms"/>
  </ds:schemaRefs>
</ds:datastoreItem>
</file>

<file path=customXml/itemProps3.xml><?xml version="1.0" encoding="utf-8"?>
<ds:datastoreItem xmlns:ds="http://schemas.openxmlformats.org/officeDocument/2006/customXml" ds:itemID="{05120258-3C2E-4956-AC85-0D0C2DB0D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cb033-15a1-4c4d-9c14-9a513863c1d5"/>
    <ds:schemaRef ds:uri="3c3c5447-188b-4b96-b9ea-7f01e63d3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589</TotalTime>
  <Words>760</Words>
  <Application>Microsoft Office PowerPoint</Application>
  <PresentationFormat>Breedbeeld</PresentationFormat>
  <Paragraphs>143</Paragraphs>
  <Slides>15</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IBM Plex Sans</vt:lpstr>
      <vt:lpstr>Simple Light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Aguera</dc:creator>
  <cp:lastModifiedBy>paulien Osse</cp:lastModifiedBy>
  <cp:revision>88</cp:revision>
  <dcterms:created xsi:type="dcterms:W3CDTF">2021-02-23T14:25:21Z</dcterms:created>
  <dcterms:modified xsi:type="dcterms:W3CDTF">2022-03-23T11:46:27Z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0x0101008F6752BB7541E74E9F8DBC748D5D8CA7</vt:lpwstr>
  </property>
</Properties>
</file>