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8" r:id="rId6"/>
    <p:sldId id="280" r:id="rId7"/>
    <p:sldId id="262" r:id="rId8"/>
    <p:sldId id="282" r:id="rId9"/>
    <p:sldId id="284" r:id="rId10"/>
    <p:sldId id="263" r:id="rId11"/>
    <p:sldId id="283" r:id="rId12"/>
    <p:sldId id="285" r:id="rId13"/>
    <p:sldId id="273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elvetica Neue" panose="02000503000000020004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DBvS/W4g1ofRfIit95xJ1cGsz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4"/>
    <p:restoredTop sz="94679"/>
  </p:normalViewPr>
  <p:slideViewPr>
    <p:cSldViewPr snapToGrid="0">
      <p:cViewPr varScale="1">
        <p:scale>
          <a:sx n="154" d="100"/>
          <a:sy n="154" d="100"/>
        </p:scale>
        <p:origin x="165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9584937f3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9584937f3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9584937f3f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7" name="Google Shape;18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20"/>
          <p:cNvCxnSpPr/>
          <p:nvPr/>
        </p:nvCxnSpPr>
        <p:spPr>
          <a:xfrm>
            <a:off x="457200" y="1125538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2279367" y="6122903"/>
            <a:ext cx="63367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Digitalization, Automatization and Decarbonization: Opportunity for strengthening collective bargaining in the metal sector (BARMETAL), Project No. 101052331, kick-off meeting 22.11.2022</a:t>
            </a:r>
            <a:endParaRPr/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5949280"/>
            <a:ext cx="20574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51520" y="5949280"/>
            <a:ext cx="20574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8"/>
          <p:cNvSpPr/>
          <p:nvPr/>
        </p:nvSpPr>
        <p:spPr>
          <a:xfrm>
            <a:off x="2279367" y="6122903"/>
            <a:ext cx="63367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Digitalization, Automatization and Decarbonization: Opportunity for strengthening collective bargaining in the metal sector (BARMETAL), Project No. 101052331, kick-off meeting 22.11.2022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/>
          <p:nvPr/>
        </p:nvSpPr>
        <p:spPr>
          <a:xfrm>
            <a:off x="4139952" y="1484784"/>
            <a:ext cx="4608512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BARMETAL WP3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Country case studies on collective bargaining in the metal sector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Marta Kahancová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Tibor T. Meszmann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/>
        </p:nvSpPr>
        <p:spPr>
          <a:xfrm>
            <a:off x="4211960" y="1628800"/>
            <a:ext cx="4104456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BARMETAL Communication and dissemination activities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Marta Kahancová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Tibor T. Meszmann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7" name="TextBox 4">
            <a:extLst>
              <a:ext uri="{FF2B5EF4-FFF2-40B4-BE49-F238E27FC236}">
                <a16:creationId xmlns:a16="http://schemas.microsoft.com/office/drawing/2014/main" id="{7C9F12EB-258F-21DD-A902-11C034934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549275"/>
            <a:ext cx="54553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DE" altLang="en-DE" sz="1800" b="1" dirty="0">
                <a:solidFill>
                  <a:srgbClr val="C00000"/>
                </a:solidFill>
              </a:rPr>
              <a:t>WP6: COMMUNICATION AND DISSEMINATION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C42B70-B278-FB8B-DE81-992F3242941E}"/>
              </a:ext>
            </a:extLst>
          </p:cNvPr>
          <p:cNvSpPr txBox="1"/>
          <p:nvPr/>
        </p:nvSpPr>
        <p:spPr>
          <a:xfrm>
            <a:off x="390364" y="1124744"/>
            <a:ext cx="836327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effectLst/>
                <a:latin typeface="Helvetica" pitchFamily="2" charset="0"/>
              </a:rPr>
              <a:t>Internal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Helvetica" pitchFamily="2" charset="0"/>
              </a:rPr>
              <a:t>Monthly online meetings </a:t>
            </a:r>
          </a:p>
          <a:p>
            <a:endParaRPr lang="en-GB" sz="3200" b="1" dirty="0">
              <a:solidFill>
                <a:srgbClr val="C00000"/>
              </a:solidFill>
              <a:effectLst/>
              <a:latin typeface="Helvetica" pitchFamily="2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effectLst/>
                <a:latin typeface="Helvetica" pitchFamily="2" charset="0"/>
              </a:rPr>
              <a:t>External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Helvetica" pitchFamily="2" charset="0"/>
              </a:rPr>
              <a:t>to third parties - e.g. media, academics, policy makers upon need and beyond the planned dissemination activities in WP6 and 8</a:t>
            </a:r>
          </a:p>
          <a:p>
            <a:endParaRPr lang="en-GB" sz="2400" dirty="0">
              <a:latin typeface="Helvetica" pitchFamily="2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Helvetica" pitchFamily="2" charset="0"/>
              </a:rPr>
              <a:t>Quality assurance</a:t>
            </a:r>
          </a:p>
          <a:p>
            <a:r>
              <a:rPr lang="en-GB" sz="2400" dirty="0">
                <a:latin typeface="Helvetica" pitchFamily="2" charset="0"/>
              </a:rPr>
              <a:t>- Prof. Gerhard Bosch, monitoring by WP3 and WP4 leaders (CELSI and WIF)</a:t>
            </a:r>
          </a:p>
        </p:txBody>
      </p:sp>
    </p:spTree>
    <p:extLst>
      <p:ext uri="{BB962C8B-B14F-4D97-AF65-F5344CB8AC3E}">
        <p14:creationId xmlns:p14="http://schemas.microsoft.com/office/powerpoint/2010/main" val="2132069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7" name="TextBox 4">
            <a:extLst>
              <a:ext uri="{FF2B5EF4-FFF2-40B4-BE49-F238E27FC236}">
                <a16:creationId xmlns:a16="http://schemas.microsoft.com/office/drawing/2014/main" id="{7C9F12EB-258F-21DD-A902-11C034934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549275"/>
            <a:ext cx="54553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DE" altLang="en-DE" sz="1800" b="1" dirty="0">
                <a:solidFill>
                  <a:srgbClr val="C00000"/>
                </a:solidFill>
              </a:rPr>
              <a:t>WP6: COMMUNICATION AND DISSEMINATION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278A4-E770-6999-879D-D12447BC16AF}"/>
              </a:ext>
            </a:extLst>
          </p:cNvPr>
          <p:cNvSpPr txBox="1"/>
          <p:nvPr/>
        </p:nvSpPr>
        <p:spPr>
          <a:xfrm>
            <a:off x="393326" y="1215241"/>
            <a:ext cx="811530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effectLst/>
                <a:latin typeface="Helvetica" pitchFamily="2" charset="0"/>
              </a:rPr>
              <a:t>Dissemination strategies: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Helvetica" pitchFamily="2" charset="0"/>
              </a:rPr>
              <a:t>Dedicated </a:t>
            </a:r>
            <a:r>
              <a:rPr lang="en-GB" sz="2000" dirty="0">
                <a:solidFill>
                  <a:srgbClr val="C00000"/>
                </a:solidFill>
                <a:effectLst/>
                <a:latin typeface="Helvetica" pitchFamily="2" charset="0"/>
              </a:rPr>
              <a:t>website</a:t>
            </a:r>
            <a:r>
              <a:rPr lang="en-GB" sz="2000" dirty="0">
                <a:effectLst/>
                <a:latin typeface="Helvetica" pitchFamily="2" charset="0"/>
              </a:rPr>
              <a:t> where all deliverables, presentations, videos, and other dissemination materials will be uploaded (CELSI). Good visibility for search engines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Helvetica" pitchFamily="2" charset="0"/>
              </a:rPr>
              <a:t>All project partners are invited to report about project activities in their </a:t>
            </a:r>
            <a:r>
              <a:rPr lang="en-GB" sz="2000" dirty="0">
                <a:solidFill>
                  <a:srgbClr val="C00000"/>
                </a:solidFill>
                <a:effectLst/>
                <a:latin typeface="Helvetica" pitchFamily="2" charset="0"/>
              </a:rPr>
              <a:t>electronic newsletters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Helvetica" pitchFamily="2" charset="0"/>
              </a:rPr>
              <a:t>WIF CBA database - published online in </a:t>
            </a:r>
            <a:r>
              <a:rPr lang="en-GB" sz="2000" dirty="0" err="1">
                <a:effectLst/>
                <a:latin typeface="Helvetica" pitchFamily="2" charset="0"/>
              </a:rPr>
              <a:t>WageIndicator</a:t>
            </a:r>
            <a:r>
              <a:rPr lang="en-GB" sz="2000" dirty="0">
                <a:latin typeface="Helvetica" pitchFamily="2" charset="0"/>
              </a:rPr>
              <a:t> </a:t>
            </a:r>
            <a:r>
              <a:rPr lang="en-GB" sz="2000" dirty="0">
                <a:effectLst/>
                <a:latin typeface="Helvetica" pitchFamily="2" charset="0"/>
              </a:rPr>
              <a:t>websites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V</a:t>
            </a:r>
            <a:r>
              <a:rPr lang="en-GB" sz="2000" dirty="0">
                <a:effectLst/>
                <a:latin typeface="Helvetica" pitchFamily="2" charset="0"/>
              </a:rPr>
              <a:t>isualisations of interesting CBA variables are published in </a:t>
            </a:r>
            <a:r>
              <a:rPr lang="en-GB" sz="2000" dirty="0" err="1">
                <a:effectLst/>
                <a:latin typeface="Helvetica" pitchFamily="2" charset="0"/>
              </a:rPr>
              <a:t>WageIndicator’s</a:t>
            </a:r>
            <a:r>
              <a:rPr lang="en-GB" sz="2000" dirty="0">
                <a:effectLst/>
                <a:latin typeface="Helvetica" pitchFamily="2" charset="0"/>
              </a:rPr>
              <a:t> </a:t>
            </a:r>
            <a:r>
              <a:rPr lang="en-GB" sz="2000" dirty="0">
                <a:solidFill>
                  <a:srgbClr val="C00000"/>
                </a:solidFill>
                <a:effectLst/>
                <a:latin typeface="Helvetica" pitchFamily="2" charset="0"/>
              </a:rPr>
              <a:t>CBA Database Comparison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Helvetica" pitchFamily="2" charset="0"/>
              </a:rPr>
              <a:t>12 one-page-one-country leaflets with the main results per country will be prepared, in the national language and in English and published on the project page and also used for </a:t>
            </a:r>
            <a:r>
              <a:rPr lang="en-GB" sz="2000" dirty="0">
                <a:solidFill>
                  <a:srgbClr val="C00000"/>
                </a:solidFill>
                <a:effectLst/>
                <a:latin typeface="Helvetica" pitchFamily="2" charset="0"/>
              </a:rPr>
              <a:t>3 social media campaigns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00000"/>
                </a:solidFill>
                <a:effectLst/>
                <a:latin typeface="Helvetica" pitchFamily="2" charset="0"/>
              </a:rPr>
              <a:t>Academic conferences</a:t>
            </a:r>
            <a:r>
              <a:rPr lang="en-GB" sz="2000" dirty="0">
                <a:effectLst/>
                <a:latin typeface="Helvetica" pitchFamily="2" charset="0"/>
              </a:rPr>
              <a:t>, IREC, ILERA or similar</a:t>
            </a:r>
          </a:p>
        </p:txBody>
      </p:sp>
    </p:spTree>
    <p:extLst>
      <p:ext uri="{BB962C8B-B14F-4D97-AF65-F5344CB8AC3E}">
        <p14:creationId xmlns:p14="http://schemas.microsoft.com/office/powerpoint/2010/main" val="2077264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"/>
          <p:cNvSpPr txBox="1"/>
          <p:nvPr/>
        </p:nvSpPr>
        <p:spPr>
          <a:xfrm>
            <a:off x="1143000" y="2895600"/>
            <a:ext cx="6858000" cy="157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GB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FOR YOUR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GB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ATTENTION!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GB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514350" y="549275"/>
            <a:ext cx="37241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WP3: COUNTRY CASE STUDIES</a:t>
            </a:r>
            <a:endParaRPr dirty="0"/>
          </a:p>
        </p:txBody>
      </p:sp>
      <p:sp>
        <p:nvSpPr>
          <p:cNvPr id="88" name="Google Shape;88;p2"/>
          <p:cNvSpPr txBox="1"/>
          <p:nvPr/>
        </p:nvSpPr>
        <p:spPr>
          <a:xfrm>
            <a:off x="457200" y="1196975"/>
            <a:ext cx="8218488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OBJECTIVE OF WP3: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Analyze how the key challenges related to changing workplaces and working conditions due to digitalization,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automatization and decarbonization are addressed 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collective bargaining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-"/>
            </a:pPr>
            <a:r>
              <a:rPr lang="en-GB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the workplace level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-"/>
            </a:pPr>
            <a:r>
              <a:rPr lang="en-GB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the sector level 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-"/>
            </a:pPr>
            <a:r>
              <a:rPr lang="en-GB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 countries: 11 EU Member States including a shadow case, 1 Candidate Country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9584937f3f_0_17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800" dirty="0">
                <a:solidFill>
                  <a:srgbClr val="C00000"/>
                </a:solidFill>
              </a:rPr>
              <a:t>HOW is collective bargaining addressing</a:t>
            </a:r>
            <a:endParaRPr dirty="0"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469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-GB"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200" b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Country level exercise: </a:t>
            </a:r>
            <a:endParaRPr sz="2200" b="1" dirty="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0100" lvl="0" indent="-330200" algn="l" rtl="0"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-"/>
            </a:pPr>
            <a:r>
              <a:rPr lang="en-GB" sz="2200" dirty="0">
                <a:latin typeface="Helvetica Neue"/>
                <a:ea typeface="Helvetica Neue"/>
                <a:cs typeface="Helvetica Neue"/>
                <a:sym typeface="Helvetica Neue"/>
              </a:rPr>
              <a:t>12+1 countries : 11 + 1 (shadow case) EU MS </a:t>
            </a: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latin typeface="Helvetica Neue"/>
                <a:ea typeface="Helvetica Neue"/>
                <a:cs typeface="Helvetica Neue"/>
                <a:sym typeface="Helvetica Neue"/>
              </a:rPr>
              <a:t>and 1 Candidate Country</a:t>
            </a: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latin typeface="Helvetica Neue"/>
                <a:ea typeface="Helvetica Neue"/>
                <a:cs typeface="Helvetica Neue"/>
                <a:sym typeface="Helvetica Neue"/>
              </a:rPr>
              <a:t>BUT: taking into account EU level processes</a:t>
            </a: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g19584937f3f_0_17"/>
          <p:cNvSpPr/>
          <p:nvPr/>
        </p:nvSpPr>
        <p:spPr>
          <a:xfrm>
            <a:off x="712127" y="1499068"/>
            <a:ext cx="7470900" cy="2970000"/>
          </a:xfrm>
          <a:prstGeom prst="horizontalScroll">
            <a:avLst>
              <a:gd name="adj" fmla="val 12500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digitalization</a:t>
            </a:r>
            <a:r>
              <a:rPr lang="en-GB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automatization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decarbonization</a:t>
            </a:r>
            <a:endParaRPr/>
          </a:p>
        </p:txBody>
      </p:sp>
      <p:sp>
        <p:nvSpPr>
          <p:cNvPr id="96" name="Google Shape;96;g19584937f3f_0_17"/>
          <p:cNvSpPr/>
          <p:nvPr/>
        </p:nvSpPr>
        <p:spPr>
          <a:xfrm>
            <a:off x="4891229" y="2130979"/>
            <a:ext cx="1917600" cy="19482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changing </a:t>
            </a:r>
            <a:r>
              <a:rPr lang="en-GB" sz="19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workplaces and working conditions in metal</a:t>
            </a:r>
            <a:endParaRPr sz="900" dirty="0"/>
          </a:p>
        </p:txBody>
      </p:sp>
      <p:sp>
        <p:nvSpPr>
          <p:cNvPr id="97" name="Google Shape;97;g19584937f3f_0_17"/>
          <p:cNvSpPr/>
          <p:nvPr/>
        </p:nvSpPr>
        <p:spPr>
          <a:xfrm>
            <a:off x="3117165" y="2121865"/>
            <a:ext cx="882900" cy="32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19584937f3f_0_17"/>
          <p:cNvSpPr/>
          <p:nvPr/>
        </p:nvSpPr>
        <p:spPr>
          <a:xfrm>
            <a:off x="3477081" y="2818484"/>
            <a:ext cx="882900" cy="32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19584937f3f_0_17"/>
          <p:cNvSpPr/>
          <p:nvPr/>
        </p:nvSpPr>
        <p:spPr>
          <a:xfrm>
            <a:off x="3811322" y="3545867"/>
            <a:ext cx="882900" cy="32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19584937f3f_0_17"/>
          <p:cNvSpPr/>
          <p:nvPr/>
        </p:nvSpPr>
        <p:spPr>
          <a:xfrm>
            <a:off x="6808829" y="2109208"/>
            <a:ext cx="762000" cy="19482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Sector level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/>
              <a:t>Company</a:t>
            </a: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/>
              <a:t>level </a:t>
            </a:r>
            <a:endParaRPr sz="1000" dirty="0"/>
          </a:p>
        </p:txBody>
      </p:sp>
      <p:cxnSp>
        <p:nvCxnSpPr>
          <p:cNvPr id="101" name="Google Shape;101;g19584937f3f_0_17"/>
          <p:cNvCxnSpPr/>
          <p:nvPr/>
        </p:nvCxnSpPr>
        <p:spPr>
          <a:xfrm rot="10800000" flipH="1">
            <a:off x="6152225" y="4189975"/>
            <a:ext cx="718800" cy="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63772D4-EECA-6BF7-43B5-FAE5B798A491}"/>
              </a:ext>
            </a:extLst>
          </p:cNvPr>
          <p:cNvSpPr txBox="1"/>
          <p:nvPr/>
        </p:nvSpPr>
        <p:spPr>
          <a:xfrm>
            <a:off x="457200" y="659893"/>
            <a:ext cx="5410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WP3 OBJECT OF ANALYSIS / RESEARCH QUESTION</a:t>
            </a:r>
            <a:endParaRPr lang="en-DE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514350" y="549275"/>
            <a:ext cx="37241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WP3: COUNTRY CASE STUDIES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457200" y="1196975"/>
            <a:ext cx="8363400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Country scope: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Visegrad countries: Czechia, Hungary, Poland, Slovakia    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South-East Europe: Romania, Serbia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Nordic countries: Denmark and Sweden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Southern countries: France, Italy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Continental WE: the Netherlands, (Germany)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collection</a:t>
            </a:r>
            <a:r>
              <a:rPr lang="en-GB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Desk research and original data collection via interviews with social partners and other stakeholders in the metal industry (max 15 per country except Germany)</a:t>
            </a:r>
            <a:endParaRPr sz="2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Sector and company-level respondents</a:t>
            </a:r>
            <a:endParaRPr sz="1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company case studies per country</a:t>
            </a:r>
            <a:endParaRPr sz="2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rgbClr val="3876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Note: Case selection may occur via online or phone survey</a:t>
            </a:r>
            <a:endParaRPr sz="2000" dirty="0">
              <a:solidFill>
                <a:srgbClr val="3876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7" name="TextBox 4">
            <a:extLst>
              <a:ext uri="{FF2B5EF4-FFF2-40B4-BE49-F238E27FC236}">
                <a16:creationId xmlns:a16="http://schemas.microsoft.com/office/drawing/2014/main" id="{7C9F12EB-258F-21DD-A902-11C034934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549275"/>
            <a:ext cx="37241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DE" altLang="en-DE" sz="1800" b="1" dirty="0">
                <a:solidFill>
                  <a:srgbClr val="C00000"/>
                </a:solidFill>
              </a:rPr>
              <a:t>WP3: COUNTRY CASE STUDIES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C42B70-B278-FB8B-DE81-992F3242941E}"/>
              </a:ext>
            </a:extLst>
          </p:cNvPr>
          <p:cNvSpPr txBox="1"/>
          <p:nvPr/>
        </p:nvSpPr>
        <p:spPr>
          <a:xfrm>
            <a:off x="432955" y="1268760"/>
            <a:ext cx="836327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C00000"/>
                </a:solidFill>
              </a:rPr>
              <a:t>Deliverables</a:t>
            </a:r>
          </a:p>
          <a:p>
            <a:pPr>
              <a:defRPr/>
            </a:pPr>
            <a:endParaRPr lang="en-GB" sz="2400" dirty="0">
              <a:effectLst/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itchFamily="2" charset="0"/>
              </a:rPr>
              <a:t>D3.1 Country-specific policy papers (12 papers in total, M12)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itchFamily="2" charset="0"/>
              </a:rPr>
              <a:t>D3.2 Country-specific factsheets/one-pagers (12 factsheets in total, M12)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itchFamily="2" charset="0"/>
              </a:rPr>
              <a:t>Focus: </a:t>
            </a:r>
            <a:r>
              <a:rPr lang="en-GB" sz="2400" dirty="0">
                <a:effectLst/>
                <a:latin typeface="Helvetica" pitchFamily="2" charset="0"/>
              </a:rPr>
              <a:t>research findings on bargaining procedures, outcomes, and proposed bargaining adaptations in response to digitalization, automatization and decarbonization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itchFamily="2" charset="0"/>
              </a:rPr>
              <a:t>Each partner covers their own country, CELSI is responsible for the WP implementation and coordination</a:t>
            </a:r>
            <a:endParaRPr lang="en-GB" sz="24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7" name="TextBox 4">
            <a:extLst>
              <a:ext uri="{FF2B5EF4-FFF2-40B4-BE49-F238E27FC236}">
                <a16:creationId xmlns:a16="http://schemas.microsoft.com/office/drawing/2014/main" id="{7C9F12EB-258F-21DD-A902-11C034934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549275"/>
            <a:ext cx="37241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DE" altLang="en-DE" sz="1800" b="1" dirty="0">
                <a:solidFill>
                  <a:srgbClr val="C00000"/>
                </a:solidFill>
              </a:rPr>
              <a:t>WP3: COUNTRY CASE STUDIES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C42B70-B278-FB8B-DE81-992F3242941E}"/>
              </a:ext>
            </a:extLst>
          </p:cNvPr>
          <p:cNvSpPr txBox="1"/>
          <p:nvPr/>
        </p:nvSpPr>
        <p:spPr>
          <a:xfrm>
            <a:off x="390364" y="1124744"/>
            <a:ext cx="836327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Helvetica" pitchFamily="2" charset="0"/>
              </a:rPr>
              <a:t>Contents (CELSI):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Helvetica" pitchFamily="2" charset="0"/>
              </a:rPr>
              <a:t>research findings on bargaining procedures, outcomes, and proposed bargaining adaptations in response to digitalization, automatization and decarbonization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Helvetica" pitchFamily="2" charset="0"/>
              </a:rPr>
              <a:t>Task 2.1 – conceptual and analytical framework (SSSA with LNU and UBG)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itchFamily="2" charset="0"/>
              </a:rPr>
              <a:t>Task 2.2 – Methodological toolkit to guide the qualitative analysis, interview templates (WIF with CELSI and CUNI)</a:t>
            </a:r>
          </a:p>
          <a:p>
            <a:endParaRPr lang="en-GB" sz="2400" b="1" dirty="0">
              <a:solidFill>
                <a:srgbClr val="C00000"/>
              </a:solidFill>
            </a:endParaRPr>
          </a:p>
          <a:p>
            <a:r>
              <a:rPr lang="en-GB" sz="2400" b="1" dirty="0">
                <a:solidFill>
                  <a:srgbClr val="C00000"/>
                </a:solidFill>
              </a:rPr>
              <a:t>Editing and formatting the deliverables (WIF)</a:t>
            </a:r>
            <a:endParaRPr lang="en-GB" sz="2400" dirty="0">
              <a:effectLst/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itchFamily="2" charset="0"/>
              </a:rPr>
              <a:t>Template for policy briefs and factsheets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itchFamily="2" charset="0"/>
              </a:rPr>
              <a:t>Translation of country factsheets to local language (CELSI coordinates)</a:t>
            </a:r>
          </a:p>
        </p:txBody>
      </p:sp>
    </p:spTree>
    <p:extLst>
      <p:ext uri="{BB962C8B-B14F-4D97-AF65-F5344CB8AC3E}">
        <p14:creationId xmlns:p14="http://schemas.microsoft.com/office/powerpoint/2010/main" val="127639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/>
        </p:nvSpPr>
        <p:spPr>
          <a:xfrm>
            <a:off x="4139952" y="1484784"/>
            <a:ext cx="4104456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BARMETAL WP8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Mutual learning for social partners – strengthening CB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Marta Kahancová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Tibor T. Meszmann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7" name="TextBox 4">
            <a:extLst>
              <a:ext uri="{FF2B5EF4-FFF2-40B4-BE49-F238E27FC236}">
                <a16:creationId xmlns:a16="http://schemas.microsoft.com/office/drawing/2014/main" id="{7C9F12EB-258F-21DD-A902-11C034934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549275"/>
            <a:ext cx="5891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DE" altLang="en-DE" sz="1800" b="1" dirty="0">
                <a:solidFill>
                  <a:srgbClr val="C00000"/>
                </a:solidFill>
              </a:rPr>
              <a:t>WP8: MUTUAL LEARNING FOR SOCIAL PARTNERS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C42B70-B278-FB8B-DE81-992F3242941E}"/>
              </a:ext>
            </a:extLst>
          </p:cNvPr>
          <p:cNvSpPr txBox="1"/>
          <p:nvPr/>
        </p:nvSpPr>
        <p:spPr>
          <a:xfrm>
            <a:off x="390364" y="1124744"/>
            <a:ext cx="836327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Helvetica" pitchFamily="2" charset="0"/>
              </a:rPr>
              <a:t>AIM</a:t>
            </a:r>
          </a:p>
          <a:p>
            <a:r>
              <a:rPr lang="en-GB" sz="2400" b="1" dirty="0">
                <a:solidFill>
                  <a:srgbClr val="C00000"/>
                </a:solidFill>
                <a:latin typeface="Helvetica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itchFamily="2" charset="0"/>
              </a:rPr>
              <a:t>How to strengthen collective bargaining in the metal sector in response to digitalization, robotization and decarbonization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itchFamily="2" charset="0"/>
              </a:rPr>
              <a:t>F</a:t>
            </a:r>
            <a:r>
              <a:rPr lang="en-GB" sz="2400" dirty="0">
                <a:effectLst/>
                <a:latin typeface="Helvetica" pitchFamily="2" charset="0"/>
              </a:rPr>
              <a:t>acilitating direct exchange between (sectoral) social partners in the metalworking industry from 11 EU Member States and 1 Candidate Country and the EU-level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itchFamily="2" charset="0"/>
              </a:rPr>
              <a:t>I</a:t>
            </a:r>
            <a:r>
              <a:rPr lang="en-GB" sz="2400" dirty="0">
                <a:effectLst/>
                <a:latin typeface="Helvetica" pitchFamily="2" charset="0"/>
              </a:rPr>
              <a:t>dentify opportunities for strengthening collective bargaining in response to the changing needs and demand for skills, abilities, and work intensity due to digitalization, automatization and decarbonization</a:t>
            </a:r>
          </a:p>
          <a:p>
            <a:endParaRPr lang="en-GB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86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7" name="TextBox 4">
            <a:extLst>
              <a:ext uri="{FF2B5EF4-FFF2-40B4-BE49-F238E27FC236}">
                <a16:creationId xmlns:a16="http://schemas.microsoft.com/office/drawing/2014/main" id="{7C9F12EB-258F-21DD-A902-11C034934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549275"/>
            <a:ext cx="5891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DE" altLang="en-DE" sz="1800" b="1" dirty="0">
                <a:solidFill>
                  <a:srgbClr val="C00000"/>
                </a:solidFill>
              </a:rPr>
              <a:t>WP8: MUTUAL LEARNING FOR SOCIAL PARTNERS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C42B70-B278-FB8B-DE81-992F3242941E}"/>
              </a:ext>
            </a:extLst>
          </p:cNvPr>
          <p:cNvSpPr txBox="1"/>
          <p:nvPr/>
        </p:nvSpPr>
        <p:spPr>
          <a:xfrm>
            <a:off x="390364" y="1124744"/>
            <a:ext cx="8363272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Helvetica" pitchFamily="2" charset="0"/>
              </a:rPr>
              <a:t>Deliverables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C00000"/>
                </a:solidFill>
                <a:latin typeface="Helvetica" pitchFamily="2" charset="0"/>
              </a:rPr>
              <a:t>8.1 3 regional mutual learning events </a:t>
            </a:r>
            <a:r>
              <a:rPr lang="en-GB" sz="2400" dirty="0">
                <a:latin typeface="Helvetica" pitchFamily="2" charset="0"/>
              </a:rPr>
              <a:t>(preparations and organization by CELSI, evaluation survey WIF)</a:t>
            </a:r>
          </a:p>
          <a:p>
            <a:pPr marL="801688" indent="-441325" algn="just">
              <a:buFont typeface="Wingdings" pitchFamily="2" charset="2"/>
              <a:buChar char="Ø"/>
            </a:pPr>
            <a:r>
              <a:rPr lang="en-GB" sz="2000" dirty="0">
                <a:effectLst/>
                <a:latin typeface="Helvetica" pitchFamily="2" charset="0"/>
              </a:rPr>
              <a:t>bring together social partners/negotiators in the metal sector both from countries with (a) developed and (b) underdeveloped bargaining to share experience and lessons how to </a:t>
            </a:r>
            <a:r>
              <a:rPr lang="en-GB" sz="2000" dirty="0" err="1">
                <a:effectLst/>
                <a:latin typeface="Helvetica" pitchFamily="2" charset="0"/>
              </a:rPr>
              <a:t>strenghen</a:t>
            </a:r>
            <a:r>
              <a:rPr lang="en-GB" sz="2000" dirty="0">
                <a:effectLst/>
                <a:latin typeface="Helvetica" pitchFamily="2" charset="0"/>
              </a:rPr>
              <a:t> bargaining based on best practices</a:t>
            </a:r>
          </a:p>
          <a:p>
            <a:pPr marL="801688" indent="-441325">
              <a:buFont typeface="Wingdings" pitchFamily="2" charset="2"/>
              <a:buChar char="Ø"/>
            </a:pPr>
            <a:r>
              <a:rPr lang="en-GB" sz="2000" dirty="0">
                <a:effectLst/>
                <a:latin typeface="Helvetica" pitchFamily="2" charset="0"/>
              </a:rPr>
              <a:t>learn about the research findings and their transposition to practical tools to be implemented in their bargaining agendas, or requests for legal changes to strengthen bargaining, or as a resource/argument against other bargaining parties.</a:t>
            </a:r>
            <a:endParaRPr lang="en-GB" sz="2400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C00000"/>
                </a:solidFill>
                <a:effectLst/>
                <a:latin typeface="Helvetica" pitchFamily="2" charset="0"/>
              </a:rPr>
              <a:t>8.2 Final conference online </a:t>
            </a:r>
            <a:r>
              <a:rPr lang="en-GB" sz="2400" dirty="0">
                <a:effectLst/>
                <a:latin typeface="Helvetica" pitchFamily="2" charset="0"/>
              </a:rPr>
              <a:t>(WIF in cooperation with SSSA and CELSI), evaluation survey (WIF)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itchFamily="2" charset="0"/>
              </a:rPr>
              <a:t>1 learning resource toolkit for social partners’ action</a:t>
            </a:r>
            <a:endParaRPr lang="en-GB" sz="2400" dirty="0">
              <a:effectLst/>
              <a:latin typeface="Helvetica" pitchFamily="2" charset="0"/>
            </a:endParaRPr>
          </a:p>
          <a:p>
            <a:endParaRPr lang="en-GB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0349"/>
      </p:ext>
    </p:extLst>
  </p:cSld>
  <p:clrMapOvr>
    <a:masterClrMapping/>
  </p:clrMapOvr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793</Words>
  <Application>Microsoft Macintosh PowerPoint</Application>
  <PresentationFormat>On-screen Show (4:3)</PresentationFormat>
  <Paragraphs>113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Helvetica</vt:lpstr>
      <vt:lpstr>Arial</vt:lpstr>
      <vt:lpstr>Helvetica Neue</vt:lpstr>
      <vt:lpstr>Calibri</vt:lpstr>
      <vt:lpstr>Wingdings</vt:lpstr>
      <vt:lpstr>Predvolený návrh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Hela</dc:creator>
  <cp:lastModifiedBy>Kahancova Marta</cp:lastModifiedBy>
  <cp:revision>3</cp:revision>
  <dcterms:created xsi:type="dcterms:W3CDTF">2015-09-09T12:47:17Z</dcterms:created>
  <dcterms:modified xsi:type="dcterms:W3CDTF">2022-11-22T12:59:15Z</dcterms:modified>
</cp:coreProperties>
</file>