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6"/>
  </p:notesMasterIdLst>
  <p:sldIdLst>
    <p:sldId id="288" r:id="rId7"/>
    <p:sldId id="287" r:id="rId8"/>
    <p:sldId id="256" r:id="rId9"/>
    <p:sldId id="286" r:id="rId10"/>
    <p:sldId id="289" r:id="rId11"/>
    <p:sldId id="290" r:id="rId12"/>
    <p:sldId id="291" r:id="rId13"/>
    <p:sldId id="316" r:id="rId14"/>
    <p:sldId id="31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DBC5F-8B5D-71EC-E23C-9D2B1CB81BA1}" v="13" dt="2020-03-18T20:53:26.7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28" autoAdjust="0"/>
  </p:normalViewPr>
  <p:slideViewPr>
    <p:cSldViewPr snapToGrid="0">
      <p:cViewPr varScale="1">
        <p:scale>
          <a:sx n="81" d="100"/>
          <a:sy n="81" d="100"/>
        </p:scale>
        <p:origin x="-754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https://awvncrm-my.sharepoint.com/personal/kraayvan_awvn_nl/Documents/Cao-nieuws%202020%20in%20excel%20alle%202020-akkoorden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596030408654615"/>
          <c:y val="5.3231675356486791E-2"/>
          <c:w val="0.55930250647404967"/>
          <c:h val="0.9341983623581110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Engels!$K$189:$K$193</c:f>
              <c:strCache>
                <c:ptCount val="5"/>
                <c:pt idx="0">
                  <c:v>1. Productivity</c:v>
                </c:pt>
                <c:pt idx="1">
                  <c:v>2. Employees</c:v>
                </c:pt>
                <c:pt idx="2">
                  <c:v>3. Society</c:v>
                </c:pt>
                <c:pt idx="4">
                  <c:v>67 2020 agreements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c:spPr>
          <c:invertIfNegative val="0"/>
          <c:cat>
            <c:strRef>
              <c:f>Engels!$K$189:$K$193</c:f>
              <c:strCache>
                <c:ptCount val="4"/>
                <c:pt idx="0">
                  <c:v>1. Productivity</c:v>
                </c:pt>
                <c:pt idx="1">
                  <c:v>2. Employees</c:v>
                </c:pt>
                <c:pt idx="2">
                  <c:v>3. Society</c:v>
                </c:pt>
                <c:pt idx="3">
                  <c:v>67 2020 agreements</c:v>
                </c:pt>
              </c:strCache>
              <c:extLst xmlns:c16r2="http://schemas.microsoft.com/office/drawing/2015/06/chart"/>
            </c:strRef>
          </c:cat>
          <c:val>
            <c:numRef>
              <c:f>uit!$CF$115:$CF$119</c:f>
              <c:numCache>
                <c:formatCode>0%</c:formatCode>
                <c:ptCount val="4"/>
                <c:pt idx="0">
                  <c:v>0.20489296636085627</c:v>
                </c:pt>
                <c:pt idx="1">
                  <c:v>0.81039755351681952</c:v>
                </c:pt>
                <c:pt idx="2">
                  <c:v>0.30886850152905199</c:v>
                </c:pt>
                <c:pt idx="3">
                  <c:v>0.20489296636085627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94-4B51-BAB7-89BDCEFE547C}"/>
            </c:ext>
          </c:extLst>
        </c:ser>
        <c:ser>
          <c:idx val="0"/>
          <c:order val="1"/>
          <c:tx>
            <c:strRef>
              <c:f>Engels!$K$189:$K$193</c:f>
              <c:strCache>
                <c:ptCount val="5"/>
                <c:pt idx="0">
                  <c:v>1. Productivity</c:v>
                </c:pt>
                <c:pt idx="1">
                  <c:v>2. Employees</c:v>
                </c:pt>
                <c:pt idx="2">
                  <c:v>3. Society</c:v>
                </c:pt>
                <c:pt idx="4">
                  <c:v>67 2020 agreements</c:v>
                </c:pt>
              </c:strCache>
            </c:strRef>
          </c:tx>
          <c:spPr>
            <a:solidFill>
              <a:srgbClr val="3E96D5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49D98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C94-4B51-BAB7-89BDCEFE547C}"/>
              </c:ext>
            </c:extLst>
          </c:dPt>
          <c:dPt>
            <c:idx val="2"/>
            <c:invertIfNegative val="0"/>
            <c:bubble3D val="0"/>
            <c:spPr>
              <a:solidFill>
                <a:srgbClr val="EFC41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C94-4B51-BAB7-89BDCEFE54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Engels!$K$189:$K$193</c:f>
              <c:strCache>
                <c:ptCount val="4"/>
                <c:pt idx="0">
                  <c:v>1. Productivity</c:v>
                </c:pt>
                <c:pt idx="1">
                  <c:v>2. Employees</c:v>
                </c:pt>
                <c:pt idx="2">
                  <c:v>3. Society</c:v>
                </c:pt>
                <c:pt idx="3">
                  <c:v>67 2020 agreements</c:v>
                </c:pt>
              </c:strCache>
              <c:extLst xmlns:c16r2="http://schemas.microsoft.com/office/drawing/2015/06/chart"/>
            </c:strRef>
          </c:cat>
          <c:val>
            <c:numRef>
              <c:f>uit!$CG$115:$CG$119</c:f>
              <c:numCache>
                <c:formatCode>0%</c:formatCode>
                <c:ptCount val="4"/>
                <c:pt idx="0">
                  <c:v>0.31343283582089554</c:v>
                </c:pt>
                <c:pt idx="1">
                  <c:v>0.73134328358208955</c:v>
                </c:pt>
                <c:pt idx="2">
                  <c:v>0.40298507462686567</c:v>
                </c:pt>
                <c:pt idx="3">
                  <c:v>0.31343283582089554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C94-4B51-BAB7-89BDCEFE54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80"/>
        <c:axId val="204683520"/>
        <c:axId val="204722176"/>
      </c:barChart>
      <c:catAx>
        <c:axId val="2046835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22176"/>
        <c:crosses val="autoZero"/>
        <c:auto val="0"/>
        <c:lblAlgn val="ctr"/>
        <c:lblOffset val="100"/>
        <c:noMultiLvlLbl val="0"/>
      </c:catAx>
      <c:valAx>
        <c:axId val="2047221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68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 anchor="b" anchorCtr="1"/>
    <a:lstStyle/>
    <a:p>
      <a:pPr>
        <a:defRPr sz="18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0.41363</cdr:x>
      <cdr:y>0.14803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xmlns="" id="{FB37477D-7266-4D68-BDB1-9015D1EB4F3A}"/>
            </a:ext>
          </a:extLst>
        </cdr:cNvPr>
        <cdr:cNvSpPr txBox="1"/>
      </cdr:nvSpPr>
      <cdr:spPr>
        <a:xfrm xmlns:a="http://schemas.openxmlformats.org/drawingml/2006/main">
          <a:off x="0" y="0"/>
          <a:ext cx="2141220" cy="413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b="1" i="0" dirty="0">
              <a:effectLst/>
            </a:rPr>
            <a:t>Employer Value Proposition</a:t>
          </a:r>
          <a:r>
            <a:rPr lang="nl-NL" sz="2400" b="1" dirty="0"/>
            <a:t>: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1CE8-53DC-426F-8654-39AE8C0567CB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A554F-AB5F-4E61-B457-D0746FC8BD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212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30-9-2019: https://opendata.cbs.nl/statline/#/CBS/nl/dataset/81463ned/table?dl=309C0</a:t>
            </a:r>
          </a:p>
          <a:p>
            <a:r>
              <a:rPr lang="nl-NL" dirty="0"/>
              <a:t>6,7 mln. reguliere banen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554F-AB5F-4E61-B457-D0746FC8BD1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197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36CA-EE3A-4A63-AB26-A91BFC43411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73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>
                <a:solidFill>
                  <a:schemeClr val="tx1"/>
                </a:solidFill>
                <a:latin typeface="+mn-lt"/>
              </a:rPr>
              <a:t>N=4</a:t>
            </a:r>
          </a:p>
          <a:p>
            <a:r>
              <a:rPr lang="nl-NL" sz="1200" dirty="0">
                <a:solidFill>
                  <a:schemeClr val="tx1"/>
                </a:solidFill>
                <a:latin typeface="+mn-lt"/>
              </a:rPr>
              <a:t>N=14</a:t>
            </a:r>
          </a:p>
          <a:p>
            <a:r>
              <a:rPr lang="nl-NL" sz="1200" dirty="0">
                <a:solidFill>
                  <a:schemeClr val="tx1"/>
                </a:solidFill>
                <a:latin typeface="+mn-lt"/>
              </a:rPr>
              <a:t>N=6</a:t>
            </a:r>
            <a:endParaRPr lang="nl-NL" sz="900" dirty="0">
              <a:latin typeface="+mn-lt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554F-AB5F-4E61-B457-D0746FC8BD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EA554F-AB5F-4E61-B457-D0746FC8BD1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83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3EFA00F-0C28-4403-B0B5-CA55B7115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BA048589-6B7D-4471-9A25-3E1B6E2A7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90CA658-9CFF-44F4-8A1A-6A045A73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1F63249-FC83-49FC-BEBA-9D5A25A0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E119858-57F3-47A6-B45E-F005C74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5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525BA2E-3412-488F-A714-A92A1A538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7829D56-82EA-4E5D-ABFD-DFCD06E40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7F3F823-E78D-496D-9C1A-D8EAD1DF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7F45F9F9-3F5B-4E42-8AC1-D257FCFD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0A8D307-3784-4F51-A86A-B53D41C9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96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C2F7DF44-4C71-4AF4-9489-5F208CC37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9E66DCB6-595D-4780-A323-C7221D72F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EBAA29E-D363-4BD0-BD05-6A8B8B316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7359E12-EC3E-40DB-A6E0-8BCEB8C5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1E2337A-8B42-44BF-B2CE-EFDA746F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83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72C31B0-B581-4EB9-AD3D-1DC60A61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E1174ED-6020-405D-8FA4-3D74B2F83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167315E-58ED-401A-A42B-8EDD9FBC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FC9515CC-2971-467F-96AA-C0D4462F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D5F47C5D-D6D9-4DAF-BFDF-4119F685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21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B7EB1F8-7DF4-4EEF-B338-FCEE4324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CC2ED384-6BA5-4FBB-A492-26C063C25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833395E-F9A1-43BA-96B3-41C93256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E60B7E2-4E01-4AB3-8DD9-BA082DC9F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8421A28-BE23-4824-AE01-186D58747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41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05B421-7AF7-44B0-837F-7707B3A26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D6A7754B-8CEC-4BD0-B1D9-9983EF7DA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AE41B141-1276-4A80-850D-59B5B580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2CF2AE40-D265-495D-8665-A7E5F2E8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22E33B0-9D76-40E3-95D5-FA2C4B88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575FEB9-F135-4BCF-84AD-DF92626E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65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B4B1F9-A3A6-419E-A5AC-58BEF4C0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4AEE26F-F11B-4985-9D2D-B4BB26E89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254E4D07-05DD-487A-ACF7-D5BCAC314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2220EBC7-7CE8-4F13-865B-C58FE3968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4F64C9D9-3C7B-478D-8B51-CC66C3CB7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A1E8604B-7600-4FBB-982D-182E70CF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0700A7B9-5FB9-414D-AE60-471787A5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EADB2CA-33D8-4C7D-957C-18CA1C5B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7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F2515AE-9615-49A6-A0C9-D25295C9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91E904D5-13CE-4B35-BF83-992B479C6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374D16FC-C0F1-4ECA-8585-48B0BDDA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14C7A89-3DCC-4262-90F4-FB3F1FB9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12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8A8C5C34-AA2A-43A2-AE97-DE1F88B8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0163E2C0-9874-4C64-8CDD-DB0448096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9DA9B2A5-A776-4AF0-8127-9ABE5910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8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70F9288-34FC-469C-A0AE-D38C6B96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24D9BAC-75D1-43BF-84BD-90019CFBB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F7F03E0-4536-4A39-82D8-49678DB2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56DE9A1-8CC6-4389-8809-78F49DAF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361C0D9-C067-408E-9941-D098465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A785BFCB-35DD-435F-B794-18A7DAEC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964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21D94B-F309-480F-B54D-560027D9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6C3E6CBC-CC0B-4671-9136-212095825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ACFC066B-4704-4936-B7C7-D8456A6EE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A211B0C-D03C-43FD-8D15-DB5DCB287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2AC24C12-48AC-4E73-BFE8-E7500D302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9F6FE16-4B00-473C-8289-912AA4878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0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79E7DC24-1539-470D-96D3-8A7163972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EE425566-A362-45A4-B31F-C3B448C6D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8C00CFF-8607-44E7-9B77-1040AB60FF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F7F9-D4F6-47DF-AEB7-90E0260F6C4D}" type="datetimeFigureOut">
              <a:rPr lang="nl-NL" smtClean="0"/>
              <a:t>19-3-2020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39B7EC8-DA17-4F6A-87FD-8ECFBB3C0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BF8BBA4-E27D-4C0C-917B-985F4AD18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6FC76-CC1D-410E-9E9A-ACB61FC99FA7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73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wvncrm.sharepoint.com/sites/afdelingen/CAO-info/_layouts/15/DocIdRedir.aspx?ID=A000-1747378867-15890" TargetMode="External"/><Relationship Id="rId5" Type="http://schemas.openxmlformats.org/officeDocument/2006/relationships/image" Target="../media/image3.png"/><Relationship Id="rId4" Type="http://schemas.openxmlformats.org/officeDocument/2006/relationships/hyperlink" Target="mailto:L.Harteveld@awvn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3.jpg"/><Relationship Id="rId7" Type="http://schemas.openxmlformats.org/officeDocument/2006/relationships/image" Target="../media/image8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19.png"/><Relationship Id="rId5" Type="http://schemas.openxmlformats.org/officeDocument/2006/relationships/image" Target="../media/image15.jpg"/><Relationship Id="rId1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14.jp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g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hyperlink" Target="https://cao-kijker.awvn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10BE68D3-3332-4923-9911-D3BFEF338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97" y="859999"/>
            <a:ext cx="2939139" cy="39188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CF8C19A-DF76-4DB4-ABA6-79C9CBCF3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" y="1394579"/>
            <a:ext cx="9015511" cy="536547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FFAF7413-3DF6-4436-82BC-626AB58D14C6}"/>
              </a:ext>
            </a:extLst>
          </p:cNvPr>
          <p:cNvSpPr txBox="1"/>
          <p:nvPr/>
        </p:nvSpPr>
        <p:spPr>
          <a:xfrm>
            <a:off x="9096374" y="4924425"/>
            <a:ext cx="30956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AWVN</a:t>
            </a:r>
          </a:p>
          <a:p>
            <a:pPr algn="ctr"/>
            <a:r>
              <a:rPr lang="nl-NL" sz="2800" dirty="0"/>
              <a:t>Laurens Harteveld</a:t>
            </a:r>
          </a:p>
          <a:p>
            <a:pPr algn="ctr"/>
            <a:r>
              <a:rPr lang="nl-NL" sz="2400" dirty="0">
                <a:hlinkClick r:id="rId4"/>
              </a:rPr>
              <a:t>L.Harteveld@awvn.nl</a:t>
            </a:r>
            <a:r>
              <a:rPr lang="nl-NL" sz="240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FC675C64-7DCF-4666-BEE2-1341F5CF03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F569DA70-5CD6-4F57-A69B-ADE840CF1873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/>
              <a:t>Who</a:t>
            </a:r>
            <a:r>
              <a:rPr lang="nl-NL" sz="4800" dirty="0"/>
              <a:t>?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BBCFEDE4-DE45-475D-825B-BFD52A62329E}"/>
              </a:ext>
            </a:extLst>
          </p:cNvPr>
          <p:cNvSpPr txBox="1"/>
          <p:nvPr/>
        </p:nvSpPr>
        <p:spPr>
          <a:xfrm>
            <a:off x="33646" y="6673932"/>
            <a:ext cx="2743200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hlinkClick r:id="rId6"/>
              </a:rPr>
              <a:t>A000-1747378867-15890</a:t>
            </a:r>
            <a:endParaRPr lang="en-US" sz="11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662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A1A552C9-E6C4-4A40-A0BC-AA67224D2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735A0E3-8581-44B8-8848-33741E451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278" y="980728"/>
            <a:ext cx="5413722" cy="587727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186289-2773-4E74-AE1C-057FB1448ED7}"/>
              </a:ext>
            </a:extLst>
          </p:cNvPr>
          <p:cNvSpPr txBox="1">
            <a:spLocks/>
          </p:cNvSpPr>
          <p:nvPr/>
        </p:nvSpPr>
        <p:spPr>
          <a:xfrm>
            <a:off x="408867" y="1105297"/>
            <a:ext cx="10009711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tx1"/>
                </a:solidFill>
                <a:latin typeface="+mn-lt"/>
              </a:rPr>
              <a:t>6,7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million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employees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tx1"/>
                </a:solidFill>
                <a:latin typeface="+mn-lt"/>
              </a:rPr>
              <a:t>659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CLA’s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for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5,5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million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employees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tx1"/>
                </a:solidFill>
                <a:latin typeface="+mn-lt"/>
              </a:rPr>
              <a:t>CLA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coverage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almost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80%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nl-NL" sz="4000" dirty="0">
                <a:solidFill>
                  <a:schemeClr val="tx1"/>
                </a:solidFill>
                <a:latin typeface="+mn-lt"/>
              </a:rPr>
              <a:t>AWVN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coverage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: 2 out 3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CLA’s</a:t>
            </a:r>
            <a:endParaRPr lang="nl-NL" sz="4000" dirty="0">
              <a:solidFill>
                <a:schemeClr val="tx1"/>
              </a:solidFill>
              <a:latin typeface="+mn-lt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xmlns="" id="{99C64407-7FC9-470E-8250-BD39284B1E2D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/>
              <a:t>Who</a:t>
            </a:r>
            <a:r>
              <a:rPr lang="nl-NL" sz="4800" dirty="0"/>
              <a:t>?</a:t>
            </a: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xmlns="" id="{274ECF8C-5AAC-4444-8444-1A017FDC00C8}"/>
              </a:ext>
            </a:extLst>
          </p:cNvPr>
          <p:cNvGrpSpPr/>
          <p:nvPr/>
        </p:nvGrpSpPr>
        <p:grpSpPr>
          <a:xfrm>
            <a:off x="346954" y="3572885"/>
            <a:ext cx="3857625" cy="3285115"/>
            <a:chOff x="1000125" y="3572884"/>
            <a:chExt cx="3857625" cy="328511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xmlns="" id="{DEDEC21F-179D-4BF6-92AE-D60241D21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3572884"/>
              <a:ext cx="3857625" cy="3285115"/>
            </a:xfrm>
            <a:prstGeom prst="rect">
              <a:avLst/>
            </a:prstGeom>
          </p:spPr>
        </p:pic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xmlns="" id="{F21444FC-F291-4571-AAC6-B31DE5788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61186">
              <a:off x="2443161" y="3979070"/>
              <a:ext cx="622710" cy="476922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xmlns="" id="{88554332-2253-4DF2-9DE8-81027287E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94130">
              <a:off x="2068830" y="4024081"/>
              <a:ext cx="622710" cy="476922"/>
            </a:xfrm>
            <a:prstGeom prst="rect">
              <a:avLst/>
            </a:prstGeom>
          </p:spPr>
        </p:pic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xmlns="" id="{10C8DC59-B6D4-4C76-BD0D-35FBCC86ABF7}"/>
              </a:ext>
            </a:extLst>
          </p:cNvPr>
          <p:cNvSpPr/>
          <p:nvPr/>
        </p:nvSpPr>
        <p:spPr>
          <a:xfrm rot="360151">
            <a:off x="1255995" y="3755868"/>
            <a:ext cx="1265090" cy="923330"/>
          </a:xfrm>
          <a:prstGeom prst="rect">
            <a:avLst/>
          </a:prstGeom>
          <a:noFill/>
          <a:scene3d>
            <a:camera prst="perspectiveRelaxedModerately" fov="3000000">
              <a:rot lat="20399983" lon="21599986" rev="21299979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CLA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xmlns="" id="{C51E1286-A987-46AF-BC19-6ECC4AC12D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72" y="3633411"/>
            <a:ext cx="2491728" cy="3224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32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D318215-F6AB-47D7-B26E-1920BAD9BCA3}"/>
              </a:ext>
            </a:extLst>
          </p:cNvPr>
          <p:cNvSpPr txBox="1"/>
          <p:nvPr/>
        </p:nvSpPr>
        <p:spPr>
          <a:xfrm>
            <a:off x="756603" y="3982551"/>
            <a:ext cx="110265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External			Internal				Data</a:t>
            </a:r>
          </a:p>
          <a:p>
            <a:r>
              <a:rPr lang="nl-NL" sz="4000" dirty="0"/>
              <a:t>Information		information			input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F8B38AE-BE29-49DD-B5FB-38E13F250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" y="2099751"/>
            <a:ext cx="1960274" cy="1285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D075DD6-D49E-4C2A-BFE9-082DBFAD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91" y="2250343"/>
            <a:ext cx="3727278" cy="1355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B15E57-4BEF-46A6-8419-438BFD12A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0" y="1976943"/>
            <a:ext cx="1742843" cy="1760031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107F4084-684D-4D1E-AB29-3AD898C012C7}"/>
              </a:ext>
            </a:extLst>
          </p:cNvPr>
          <p:cNvSpPr/>
          <p:nvPr/>
        </p:nvSpPr>
        <p:spPr>
          <a:xfrm>
            <a:off x="8171779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3E7AC4A7-BB0E-4426-8613-5C1C22489985}"/>
              </a:ext>
            </a:extLst>
          </p:cNvPr>
          <p:cNvSpPr/>
          <p:nvPr/>
        </p:nvSpPr>
        <p:spPr>
          <a:xfrm>
            <a:off x="3368493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D4513F-0F3A-4DA1-9F55-6234E855C0B6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/>
              <a:t>What</a:t>
            </a:r>
            <a:r>
              <a:rPr lang="nl-NL" sz="4800" dirty="0"/>
              <a:t>?</a:t>
            </a:r>
            <a:endParaRPr lang="nl-N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26FC8B-9ECD-4639-B97A-8D405244B0BD}"/>
              </a:ext>
            </a:extLst>
          </p:cNvPr>
          <p:cNvSpPr txBox="1">
            <a:spLocks/>
          </p:cNvSpPr>
          <p:nvPr/>
        </p:nvSpPr>
        <p:spPr>
          <a:xfrm>
            <a:off x="675567" y="1123459"/>
            <a:ext cx="10009711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chemeClr val="tx1"/>
                </a:solidFill>
                <a:latin typeface="+mn-lt"/>
              </a:rPr>
              <a:t>All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CLA’s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in The Netherlands</a:t>
            </a:r>
            <a:endParaRPr lang="nl-NL" sz="2400" dirty="0">
              <a:latin typeface="+mn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7A3543B6-5033-419B-9911-72F9EB91C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47" y="241907"/>
            <a:ext cx="1508847" cy="1952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xmlns="" id="{0BFB2857-3CA0-4E7B-A71C-AA258C3A23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5" y="5124212"/>
            <a:ext cx="1915788" cy="173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6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fbeelding 72">
            <a:extLst>
              <a:ext uri="{FF2B5EF4-FFF2-40B4-BE49-F238E27FC236}">
                <a16:creationId xmlns:a16="http://schemas.microsoft.com/office/drawing/2014/main" xmlns="" id="{27634E5F-657D-450C-800E-B6A27EE0BA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52" y="-699319"/>
            <a:ext cx="11963400" cy="1143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C473DA1B-573C-4A64-B540-11E2361792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22" y="881455"/>
            <a:ext cx="8823496" cy="8430091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xmlns="" id="{626B7C1B-AD03-4E0A-A39E-2649856A9C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55" y="2269867"/>
            <a:ext cx="6138431" cy="5864743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D72BABAA-8723-49DB-9ADB-288BDDEE5F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940" y="3611449"/>
            <a:ext cx="3291336" cy="314458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xmlns="" id="{9722F676-14C4-48ED-B17F-650F9556C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98" y="4577865"/>
            <a:ext cx="1051661" cy="1046421"/>
          </a:xfrm>
          <a:prstGeom prst="rect">
            <a:avLst/>
          </a:prstGeom>
        </p:spPr>
      </p:pic>
      <p:sp>
        <p:nvSpPr>
          <p:cNvPr id="47" name="Tekstvak 46">
            <a:extLst>
              <a:ext uri="{FF2B5EF4-FFF2-40B4-BE49-F238E27FC236}">
                <a16:creationId xmlns:a16="http://schemas.microsoft.com/office/drawing/2014/main" xmlns="" id="{9B42A370-2A8E-47C0-9DFE-6FAD959B83AC}"/>
              </a:ext>
            </a:extLst>
          </p:cNvPr>
          <p:cNvSpPr txBox="1"/>
          <p:nvPr/>
        </p:nvSpPr>
        <p:spPr>
          <a:xfrm>
            <a:off x="4286668" y="256313"/>
            <a:ext cx="3261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Users: </a:t>
            </a:r>
          </a:p>
          <a:p>
            <a:pPr algn="ctr"/>
            <a:r>
              <a:rPr lang="nl-NL" b="1" dirty="0"/>
              <a:t>all visitors of AWVN website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xmlns="" id="{55E77EB2-2A51-4686-8A30-5818AD6D492F}"/>
              </a:ext>
            </a:extLst>
          </p:cNvPr>
          <p:cNvSpPr txBox="1"/>
          <p:nvPr/>
        </p:nvSpPr>
        <p:spPr>
          <a:xfrm>
            <a:off x="4959292" y="2799521"/>
            <a:ext cx="195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User: </a:t>
            </a:r>
          </a:p>
          <a:p>
            <a:pPr algn="ctr"/>
            <a:r>
              <a:rPr lang="nl-NL" b="1" dirty="0"/>
              <a:t>AWVN employees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xmlns="" id="{79A0E10E-8DC7-4070-B4E7-72E805D5CE4C}"/>
              </a:ext>
            </a:extLst>
          </p:cNvPr>
          <p:cNvSpPr txBox="1"/>
          <p:nvPr/>
        </p:nvSpPr>
        <p:spPr>
          <a:xfrm>
            <a:off x="5709652" y="4615571"/>
            <a:ext cx="77625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 dirty="0"/>
              <a:t>By: AWVN </a:t>
            </a:r>
            <a:r>
              <a:rPr lang="nl-NL" b="1" dirty="0"/>
              <a:t>XLS</a:t>
            </a:r>
            <a:endParaRPr lang="nl-NL" sz="14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AED27D88-1390-48C0-9FEF-F41C0DED2D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604" y="1306216"/>
            <a:ext cx="1357594" cy="890582"/>
          </a:xfrm>
          <a:prstGeom prst="rect">
            <a:avLst/>
          </a:prstGeom>
        </p:spPr>
      </p:pic>
      <p:pic>
        <p:nvPicPr>
          <p:cNvPr id="39" name="Afbeelding 38">
            <a:extLst>
              <a:ext uri="{FF2B5EF4-FFF2-40B4-BE49-F238E27FC236}">
                <a16:creationId xmlns:a16="http://schemas.microsoft.com/office/drawing/2014/main" xmlns="" id="{F42CE79F-B734-4A99-8BFC-A552CC1C76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1397" y="2786625"/>
            <a:ext cx="1387306" cy="36402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xmlns="" id="{75A771E8-1600-49F5-8BF0-338FC4DF2D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11" y="4644277"/>
            <a:ext cx="774406" cy="646331"/>
          </a:xfrm>
          <a:prstGeom prst="rect">
            <a:avLst/>
          </a:prstGeom>
        </p:spPr>
      </p:pic>
      <p:sp>
        <p:nvSpPr>
          <p:cNvPr id="63" name="Tekstvak 62">
            <a:extLst>
              <a:ext uri="{FF2B5EF4-FFF2-40B4-BE49-F238E27FC236}">
                <a16:creationId xmlns:a16="http://schemas.microsoft.com/office/drawing/2014/main" xmlns="" id="{D69BAE98-5CD3-428D-AFF1-C2C923236EFE}"/>
              </a:ext>
            </a:extLst>
          </p:cNvPr>
          <p:cNvSpPr txBox="1"/>
          <p:nvPr/>
        </p:nvSpPr>
        <p:spPr>
          <a:xfrm>
            <a:off x="1910721" y="2170270"/>
            <a:ext cx="141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Cao-kijker (CLA watcher)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2234A93D-06CA-4642-9359-53B4D79146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2732" y="1306216"/>
            <a:ext cx="910753" cy="8288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19E401D-C36F-44E3-A8E7-8DBFDE59FA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8776" y="3449391"/>
            <a:ext cx="938609" cy="774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9" name="Tekstvak 68">
            <a:extLst>
              <a:ext uri="{FF2B5EF4-FFF2-40B4-BE49-F238E27FC236}">
                <a16:creationId xmlns:a16="http://schemas.microsoft.com/office/drawing/2014/main" xmlns="" id="{4E257693-E0D3-4D45-9F2B-4C8FD82005F9}"/>
              </a:ext>
            </a:extLst>
          </p:cNvPr>
          <p:cNvSpPr txBox="1"/>
          <p:nvPr/>
        </p:nvSpPr>
        <p:spPr>
          <a:xfrm>
            <a:off x="1039840" y="4223593"/>
            <a:ext cx="146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Medium: internet</a:t>
            </a:r>
          </a:p>
          <a:p>
            <a:pPr algn="ctr"/>
            <a:r>
              <a:rPr lang="nl-NL" b="1" dirty="0"/>
              <a:t>(daily)</a:t>
            </a:r>
          </a:p>
        </p:txBody>
      </p:sp>
      <p:sp>
        <p:nvSpPr>
          <p:cNvPr id="70" name="Tekstvak 69">
            <a:extLst>
              <a:ext uri="{FF2B5EF4-FFF2-40B4-BE49-F238E27FC236}">
                <a16:creationId xmlns:a16="http://schemas.microsoft.com/office/drawing/2014/main" xmlns="" id="{1F862C48-0086-4385-AEF2-4A66E0B0E596}"/>
              </a:ext>
            </a:extLst>
          </p:cNvPr>
          <p:cNvSpPr txBox="1"/>
          <p:nvPr/>
        </p:nvSpPr>
        <p:spPr>
          <a:xfrm>
            <a:off x="2330907" y="4533361"/>
            <a:ext cx="13459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Medium: .pdf (once in 2 weeks)</a:t>
            </a:r>
          </a:p>
          <a:p>
            <a:pPr algn="ctr"/>
            <a:endParaRPr lang="nl-NL" sz="1200" b="1" dirty="0"/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xmlns="" id="{178D5673-6E10-441F-B1DB-6C8264F10601}"/>
              </a:ext>
            </a:extLst>
          </p:cNvPr>
          <p:cNvSpPr txBox="1"/>
          <p:nvPr/>
        </p:nvSpPr>
        <p:spPr>
          <a:xfrm>
            <a:off x="4931343" y="1573435"/>
            <a:ext cx="198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Users: </a:t>
            </a:r>
          </a:p>
          <a:p>
            <a:pPr algn="ctr"/>
            <a:r>
              <a:rPr lang="nl-NL" b="1" dirty="0"/>
              <a:t>AWVN members</a:t>
            </a:r>
          </a:p>
        </p:txBody>
      </p:sp>
      <p:sp>
        <p:nvSpPr>
          <p:cNvPr id="75" name="Tekstvak 74">
            <a:extLst>
              <a:ext uri="{FF2B5EF4-FFF2-40B4-BE49-F238E27FC236}">
                <a16:creationId xmlns:a16="http://schemas.microsoft.com/office/drawing/2014/main" xmlns="" id="{5C60F04D-8B74-47B9-8CC8-1DA8569408A5}"/>
              </a:ext>
            </a:extLst>
          </p:cNvPr>
          <p:cNvSpPr txBox="1"/>
          <p:nvPr/>
        </p:nvSpPr>
        <p:spPr>
          <a:xfrm>
            <a:off x="4998873" y="3871081"/>
            <a:ext cx="191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By: </a:t>
            </a:r>
          </a:p>
          <a:p>
            <a:pPr algn="ctr"/>
            <a:r>
              <a:rPr lang="nl-NL" b="1" dirty="0"/>
              <a:t>AWVN employees</a:t>
            </a:r>
          </a:p>
        </p:txBody>
      </p:sp>
      <p:pic>
        <p:nvPicPr>
          <p:cNvPr id="76" name="Afbeelding 75">
            <a:extLst>
              <a:ext uri="{FF2B5EF4-FFF2-40B4-BE49-F238E27FC236}">
                <a16:creationId xmlns:a16="http://schemas.microsoft.com/office/drawing/2014/main" xmlns="" id="{09CA7C61-6E3F-4E06-A4F2-5AE60665FF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25667" y="3623808"/>
            <a:ext cx="1005676" cy="886358"/>
          </a:xfrm>
          <a:prstGeom prst="rect">
            <a:avLst/>
          </a:prstGeom>
        </p:spPr>
      </p:pic>
      <p:sp>
        <p:nvSpPr>
          <p:cNvPr id="77" name="Tekstvak 76">
            <a:extLst>
              <a:ext uri="{FF2B5EF4-FFF2-40B4-BE49-F238E27FC236}">
                <a16:creationId xmlns:a16="http://schemas.microsoft.com/office/drawing/2014/main" xmlns="" id="{54E19497-645D-48E4-A33E-642E12E3AED8}"/>
              </a:ext>
            </a:extLst>
          </p:cNvPr>
          <p:cNvSpPr txBox="1"/>
          <p:nvPr/>
        </p:nvSpPr>
        <p:spPr>
          <a:xfrm>
            <a:off x="3450369" y="5051721"/>
            <a:ext cx="1387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Medium: .doc (week-ly)</a:t>
            </a:r>
          </a:p>
          <a:p>
            <a:pPr algn="ctr"/>
            <a:endParaRPr lang="nl-NL" sz="1200" b="1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E260B69F-76F6-46F1-BD49-BAF793279B6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19" y="5819130"/>
            <a:ext cx="721566" cy="721566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xmlns="" id="{F044AA09-11F2-4A2A-AF9D-0BE49A3E6EAE}"/>
              </a:ext>
            </a:extLst>
          </p:cNvPr>
          <p:cNvSpPr txBox="1"/>
          <p:nvPr/>
        </p:nvSpPr>
        <p:spPr>
          <a:xfrm>
            <a:off x="4685789" y="5231274"/>
            <a:ext cx="1475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  </a:t>
            </a:r>
            <a:r>
              <a:rPr lang="nl-NL" b="1" dirty="0"/>
              <a:t>Medium: </a:t>
            </a:r>
          </a:p>
          <a:p>
            <a:r>
              <a:rPr lang="nl-NL" b="1" dirty="0"/>
              <a:t>   QlikSense</a:t>
            </a:r>
          </a:p>
          <a:p>
            <a:r>
              <a:rPr lang="nl-NL" b="1" dirty="0"/>
              <a:t>    (daily)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xmlns="" id="{414AA00C-A242-4112-88CA-AE4A9E6F75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71320267-C0D5-434D-8708-092B5B6200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79398" y="4654243"/>
            <a:ext cx="954954" cy="3818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Tekstvak 49">
            <a:extLst>
              <a:ext uri="{FF2B5EF4-FFF2-40B4-BE49-F238E27FC236}">
                <a16:creationId xmlns:a16="http://schemas.microsoft.com/office/drawing/2014/main" xmlns="" id="{5090ED51-33D2-490B-B710-BA1EBC07389F}"/>
              </a:ext>
            </a:extLst>
          </p:cNvPr>
          <p:cNvSpPr txBox="1"/>
          <p:nvPr/>
        </p:nvSpPr>
        <p:spPr>
          <a:xfrm>
            <a:off x="107881" y="119210"/>
            <a:ext cx="3463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Collective labour agreements</a:t>
            </a:r>
          </a:p>
        </p:txBody>
      </p:sp>
      <p:pic>
        <p:nvPicPr>
          <p:cNvPr id="51" name="Afbeelding 50">
            <a:extLst>
              <a:ext uri="{FF2B5EF4-FFF2-40B4-BE49-F238E27FC236}">
                <a16:creationId xmlns:a16="http://schemas.microsoft.com/office/drawing/2014/main" xmlns="" id="{D3AC290D-E81B-497A-9830-1B59496258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4352" y="2376446"/>
            <a:ext cx="938609" cy="7742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xmlns="" id="{DFE773BC-F6B2-4A89-A7D0-B39711693C3E}"/>
              </a:ext>
            </a:extLst>
          </p:cNvPr>
          <p:cNvSpPr txBox="1"/>
          <p:nvPr/>
        </p:nvSpPr>
        <p:spPr>
          <a:xfrm>
            <a:off x="8522027" y="2108267"/>
            <a:ext cx="1420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Data: averages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xmlns="" id="{425AF109-447E-47F1-8FCF-0DE78D5957F9}"/>
              </a:ext>
            </a:extLst>
          </p:cNvPr>
          <p:cNvSpPr txBox="1"/>
          <p:nvPr/>
        </p:nvSpPr>
        <p:spPr>
          <a:xfrm>
            <a:off x="7908628" y="2940384"/>
            <a:ext cx="1420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Data: averages </a:t>
            </a:r>
          </a:p>
          <a:p>
            <a:pPr algn="ctr"/>
            <a:r>
              <a:rPr lang="nl-NL" b="1" dirty="0"/>
              <a:t>&amp; number </a:t>
            </a:r>
          </a:p>
          <a:p>
            <a:pPr algn="ctr"/>
            <a:r>
              <a:rPr lang="nl-NL" b="1" dirty="0"/>
              <a:t>of cases</a:t>
            </a:r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xmlns="" id="{16324008-B45E-45AC-91F8-4DB3440B4AF0}"/>
              </a:ext>
            </a:extLst>
          </p:cNvPr>
          <p:cNvSpPr txBox="1"/>
          <p:nvPr/>
        </p:nvSpPr>
        <p:spPr>
          <a:xfrm>
            <a:off x="6055456" y="5058373"/>
            <a:ext cx="1420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Data: individual</a:t>
            </a:r>
          </a:p>
          <a:p>
            <a:pPr algn="ctr"/>
            <a:r>
              <a:rPr lang="nl-NL" b="1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3194871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D318215-F6AB-47D7-B26E-1920BAD9BCA3}"/>
              </a:ext>
            </a:extLst>
          </p:cNvPr>
          <p:cNvSpPr txBox="1"/>
          <p:nvPr/>
        </p:nvSpPr>
        <p:spPr>
          <a:xfrm>
            <a:off x="756603" y="3982551"/>
            <a:ext cx="110265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/>
              <a:t>Reputation</a:t>
            </a:r>
            <a:r>
              <a:rPr lang="nl-NL" sz="4000" dirty="0"/>
              <a:t>		Value </a:t>
            </a:r>
            <a:r>
              <a:rPr lang="nl-NL" sz="4000" dirty="0" err="1"/>
              <a:t>for</a:t>
            </a:r>
            <a:r>
              <a:rPr lang="nl-NL" sz="4000" dirty="0"/>
              <a:t>			</a:t>
            </a:r>
            <a:r>
              <a:rPr lang="nl-NL" sz="4000" dirty="0" err="1"/>
              <a:t>Core</a:t>
            </a:r>
            <a:endParaRPr lang="nl-NL" sz="4000" dirty="0"/>
          </a:p>
          <a:p>
            <a:r>
              <a:rPr lang="nl-NL" sz="4000" dirty="0"/>
              <a:t>&amp; media 		</a:t>
            </a:r>
            <a:r>
              <a:rPr lang="nl-NL" sz="4000" dirty="0" err="1"/>
              <a:t>contribution</a:t>
            </a:r>
            <a:r>
              <a:rPr lang="nl-NL" sz="4000" dirty="0"/>
              <a:t>			business</a:t>
            </a:r>
          </a:p>
          <a:p>
            <a:r>
              <a:rPr lang="nl-NL" sz="4000" dirty="0"/>
              <a:t>impact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F8B38AE-BE29-49DD-B5FB-38E13F250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" y="2099751"/>
            <a:ext cx="1960274" cy="1285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D075DD6-D49E-4C2A-BFE9-082DBFAD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91" y="2250343"/>
            <a:ext cx="3727278" cy="1355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B15E57-4BEF-46A6-8419-438BFD12A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0" y="1976943"/>
            <a:ext cx="1742843" cy="1760031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107F4084-684D-4D1E-AB29-3AD898C012C7}"/>
              </a:ext>
            </a:extLst>
          </p:cNvPr>
          <p:cNvSpPr/>
          <p:nvPr/>
        </p:nvSpPr>
        <p:spPr>
          <a:xfrm>
            <a:off x="8171779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3E7AC4A7-BB0E-4426-8613-5C1C22489985}"/>
              </a:ext>
            </a:extLst>
          </p:cNvPr>
          <p:cNvSpPr/>
          <p:nvPr/>
        </p:nvSpPr>
        <p:spPr>
          <a:xfrm>
            <a:off x="3368493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D4513F-0F3A-4DA1-9F55-6234E855C0B6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err="1"/>
              <a:t>Why</a:t>
            </a:r>
            <a:r>
              <a:rPr lang="nl-NL" sz="4800" dirty="0"/>
              <a:t>?</a:t>
            </a:r>
            <a:endParaRPr lang="nl-N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26FC8B-9ECD-4639-B97A-8D405244B0BD}"/>
              </a:ext>
            </a:extLst>
          </p:cNvPr>
          <p:cNvSpPr txBox="1">
            <a:spLocks/>
          </p:cNvSpPr>
          <p:nvPr/>
        </p:nvSpPr>
        <p:spPr>
          <a:xfrm>
            <a:off x="675567" y="1123459"/>
            <a:ext cx="10009711" cy="2736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solidFill>
                  <a:schemeClr val="tx1"/>
                </a:solidFill>
                <a:latin typeface="+mn-lt"/>
              </a:rPr>
              <a:t>All recent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CLA’s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in The Netherlands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97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D318215-F6AB-47D7-B26E-1920BAD9BCA3}"/>
              </a:ext>
            </a:extLst>
          </p:cNvPr>
          <p:cNvSpPr txBox="1"/>
          <p:nvPr/>
        </p:nvSpPr>
        <p:spPr>
          <a:xfrm>
            <a:off x="756603" y="3982551"/>
            <a:ext cx="110265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err="1"/>
              <a:t>Figures</a:t>
            </a:r>
            <a:r>
              <a:rPr lang="nl-NL" sz="4000" dirty="0"/>
              <a:t>				</a:t>
            </a:r>
            <a:r>
              <a:rPr lang="nl-NL" sz="4000" dirty="0" err="1"/>
              <a:t>Figures</a:t>
            </a:r>
            <a:r>
              <a:rPr lang="nl-NL" sz="4000" dirty="0"/>
              <a:t>			</a:t>
            </a:r>
            <a:r>
              <a:rPr lang="nl-NL" sz="4000" dirty="0" err="1"/>
              <a:t>Figures</a:t>
            </a:r>
            <a:r>
              <a:rPr lang="nl-NL" sz="4000" dirty="0"/>
              <a:t> </a:t>
            </a:r>
          </a:p>
          <a:p>
            <a:r>
              <a:rPr lang="nl-NL" sz="4000" dirty="0"/>
              <a:t>Full </a:t>
            </a:r>
            <a:r>
              <a:rPr lang="nl-NL" sz="4000" dirty="0" err="1"/>
              <a:t>text</a:t>
            </a:r>
            <a:r>
              <a:rPr lang="nl-NL" sz="4000" dirty="0"/>
              <a:t>	&amp; </a:t>
            </a:r>
            <a:r>
              <a:rPr lang="nl-NL" sz="4000" dirty="0" err="1"/>
              <a:t>text</a:t>
            </a:r>
            <a:r>
              <a:rPr lang="nl-NL" sz="4000" dirty="0"/>
              <a:t>		</a:t>
            </a:r>
            <a:r>
              <a:rPr lang="nl-NL" sz="4000" dirty="0" err="1"/>
              <a:t>Text</a:t>
            </a:r>
            <a:r>
              <a:rPr lang="nl-NL" sz="4000" dirty="0"/>
              <a:t>				</a:t>
            </a:r>
            <a:r>
              <a:rPr lang="nl-NL" sz="4000" dirty="0" err="1"/>
              <a:t>Text</a:t>
            </a:r>
            <a:endParaRPr lang="nl-NL" sz="4000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F8B38AE-BE29-49DD-B5FB-38E13F250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" y="2099751"/>
            <a:ext cx="1960274" cy="1285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D075DD6-D49E-4C2A-BFE9-082DBFAD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91" y="2250343"/>
            <a:ext cx="3727278" cy="1355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B15E57-4BEF-46A6-8419-438BFD12A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0" y="1976943"/>
            <a:ext cx="1742843" cy="1760031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107F4084-684D-4D1E-AB29-3AD898C012C7}"/>
              </a:ext>
            </a:extLst>
          </p:cNvPr>
          <p:cNvSpPr/>
          <p:nvPr/>
        </p:nvSpPr>
        <p:spPr>
          <a:xfrm>
            <a:off x="8171779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3E7AC4A7-BB0E-4426-8613-5C1C22489985}"/>
              </a:ext>
            </a:extLst>
          </p:cNvPr>
          <p:cNvSpPr/>
          <p:nvPr/>
        </p:nvSpPr>
        <p:spPr>
          <a:xfrm>
            <a:off x="3368493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D4513F-0F3A-4DA1-9F55-6234E855C0B6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Format?</a:t>
            </a:r>
            <a:endParaRPr lang="nl-NL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E5736BA-5936-430D-8E9D-95C56C021B38}"/>
              </a:ext>
            </a:extLst>
          </p:cNvPr>
          <p:cNvSpPr txBox="1">
            <a:spLocks/>
          </p:cNvSpPr>
          <p:nvPr/>
        </p:nvSpPr>
        <p:spPr>
          <a:xfrm>
            <a:off x="675567" y="1123459"/>
            <a:ext cx="10009711" cy="97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chemeClr val="tx1"/>
                </a:solidFill>
                <a:latin typeface="+mn-lt"/>
              </a:rPr>
              <a:t>Figures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=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wages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duration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;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= agreement </a:t>
            </a:r>
            <a:endParaRPr lang="nl-NL" sz="2400" dirty="0">
              <a:latin typeface="+mn-lt"/>
            </a:endParaRPr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xmlns="" id="{DA18A022-B8B0-4B55-8C96-A982ADFF6579}"/>
              </a:ext>
            </a:extLst>
          </p:cNvPr>
          <p:cNvGrpSpPr/>
          <p:nvPr/>
        </p:nvGrpSpPr>
        <p:grpSpPr>
          <a:xfrm>
            <a:off x="346954" y="5476876"/>
            <a:ext cx="1739021" cy="1130962"/>
            <a:chOff x="1000125" y="3572884"/>
            <a:chExt cx="3857625" cy="3285115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xmlns="" id="{F71D4285-6602-4D06-A92E-AB0D2181E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3572884"/>
              <a:ext cx="3857625" cy="3285115"/>
            </a:xfrm>
            <a:prstGeom prst="rect">
              <a:avLst/>
            </a:prstGeom>
          </p:spPr>
        </p:pic>
        <p:pic>
          <p:nvPicPr>
            <p:cNvPr id="19" name="Afbeelding 18">
              <a:extLst>
                <a:ext uri="{FF2B5EF4-FFF2-40B4-BE49-F238E27FC236}">
                  <a16:creationId xmlns:a16="http://schemas.microsoft.com/office/drawing/2014/main" xmlns="" id="{13EAA660-D6F9-4D0A-A647-209FB6416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261186">
              <a:off x="2443161" y="3979070"/>
              <a:ext cx="622710" cy="476922"/>
            </a:xfrm>
            <a:prstGeom prst="rect">
              <a:avLst/>
            </a:prstGeom>
          </p:spPr>
        </p:pic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xmlns="" id="{9F52BC16-6AA4-4233-BE30-FA177E8A6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94130">
              <a:off x="2068830" y="4024081"/>
              <a:ext cx="622710" cy="476922"/>
            </a:xfrm>
            <a:prstGeom prst="rect">
              <a:avLst/>
            </a:prstGeom>
          </p:spPr>
        </p:pic>
      </p:grpSp>
      <p:pic>
        <p:nvPicPr>
          <p:cNvPr id="21" name="Afbeelding 20">
            <a:extLst>
              <a:ext uri="{FF2B5EF4-FFF2-40B4-BE49-F238E27FC236}">
                <a16:creationId xmlns:a16="http://schemas.microsoft.com/office/drawing/2014/main" xmlns="" id="{BBABB3F0-48B9-4B19-B2E9-5DE0A953DD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29" y="5347136"/>
            <a:ext cx="1061264" cy="1373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xmlns="" id="{FF828294-61D9-4797-B899-C06771768C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54" y="5343893"/>
            <a:ext cx="1061264" cy="1373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xmlns="" id="{D72AD996-F732-4CE6-B056-8D3F4CD92D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182" y="5343892"/>
            <a:ext cx="1061264" cy="1373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92704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F8B38AE-BE29-49DD-B5FB-38E13F250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" y="2099751"/>
            <a:ext cx="1960274" cy="1285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D075DD6-D49E-4C2A-BFE9-082DBFADC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691" y="2250343"/>
            <a:ext cx="3727278" cy="1355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B15E57-4BEF-46A6-8419-438BFD12A0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0" y="1976943"/>
            <a:ext cx="1742843" cy="1760031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107F4084-684D-4D1E-AB29-3AD898C012C7}"/>
              </a:ext>
            </a:extLst>
          </p:cNvPr>
          <p:cNvSpPr/>
          <p:nvPr/>
        </p:nvSpPr>
        <p:spPr>
          <a:xfrm>
            <a:off x="8171779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3E7AC4A7-BB0E-4426-8613-5C1C22489985}"/>
              </a:ext>
            </a:extLst>
          </p:cNvPr>
          <p:cNvSpPr/>
          <p:nvPr/>
        </p:nvSpPr>
        <p:spPr>
          <a:xfrm>
            <a:off x="3368493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D4513F-0F3A-4DA1-9F55-6234E855C0B6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Topics?</a:t>
            </a:r>
            <a:endParaRPr lang="nl-NL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226FC8B-9ECD-4639-B97A-8D405244B0BD}"/>
              </a:ext>
            </a:extLst>
          </p:cNvPr>
          <p:cNvSpPr txBox="1">
            <a:spLocks/>
          </p:cNvSpPr>
          <p:nvPr/>
        </p:nvSpPr>
        <p:spPr>
          <a:xfrm>
            <a:off x="675567" y="1123459"/>
            <a:ext cx="10009711" cy="10249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chemeClr val="tx1"/>
                </a:solidFill>
                <a:latin typeface="+mn-lt"/>
              </a:rPr>
              <a:t>Main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themes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annual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guide line document</a:t>
            </a:r>
            <a:endParaRPr lang="nl-NL" sz="2400" dirty="0">
              <a:latin typeface="+mn-lt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5FE53732-AADD-4D30-BD1B-E531F0BD81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2709" y="792924"/>
            <a:ext cx="1559830" cy="1613412"/>
          </a:xfrm>
          <a:prstGeom prst="rect">
            <a:avLst/>
          </a:prstGeom>
        </p:spPr>
      </p:pic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xmlns="" id="{C7662ADA-3D6C-4BBB-AAA6-C47B094F9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762869"/>
              </p:ext>
            </p:extLst>
          </p:nvPr>
        </p:nvGraphicFramePr>
        <p:xfrm>
          <a:off x="758674" y="4184887"/>
          <a:ext cx="10261751" cy="2539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A57911B9-2C84-4DFD-B3B3-CC4D46F072F5}"/>
              </a:ext>
            </a:extLst>
          </p:cNvPr>
          <p:cNvSpPr txBox="1">
            <a:spLocks/>
          </p:cNvSpPr>
          <p:nvPr/>
        </p:nvSpPr>
        <p:spPr>
          <a:xfrm>
            <a:off x="10685279" y="4451704"/>
            <a:ext cx="1506722" cy="22729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508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9D318215-F6AB-47D7-B26E-1920BAD9BCA3}"/>
              </a:ext>
            </a:extLst>
          </p:cNvPr>
          <p:cNvSpPr txBox="1"/>
          <p:nvPr/>
        </p:nvSpPr>
        <p:spPr>
          <a:xfrm>
            <a:off x="756603" y="3982551"/>
            <a:ext cx="110265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Start: 2016		Start: 2016			Start: 2008</a:t>
            </a:r>
          </a:p>
          <a:p>
            <a:r>
              <a:rPr lang="nl-NL" sz="4000" dirty="0"/>
              <a:t>N=all			N=all</a:t>
            </a:r>
          </a:p>
          <a:p>
            <a:r>
              <a:rPr lang="nl-NL" sz="4000" dirty="0"/>
              <a:t>				Start: 2010 (2000)			</a:t>
            </a:r>
          </a:p>
          <a:p>
            <a:r>
              <a:rPr lang="nl-NL" sz="4000" dirty="0"/>
              <a:t>				N=450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BF8B38AE-BE29-49DD-B5FB-38E13F250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4" y="2099751"/>
            <a:ext cx="1960274" cy="128594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BD075DD6-D49E-4C2A-BFE9-082DBFAD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691" y="2250343"/>
            <a:ext cx="3727278" cy="135537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xmlns="" id="{7FB15E57-4BEF-46A6-8419-438BFD12A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960" y="1976943"/>
            <a:ext cx="1742843" cy="1760031"/>
          </a:xfrm>
          <a:prstGeom prst="rect">
            <a:avLst/>
          </a:prstGeom>
        </p:spPr>
      </p:pic>
      <p:sp>
        <p:nvSpPr>
          <p:cNvPr id="11" name="Pijl: links 10">
            <a:extLst>
              <a:ext uri="{FF2B5EF4-FFF2-40B4-BE49-F238E27FC236}">
                <a16:creationId xmlns:a16="http://schemas.microsoft.com/office/drawing/2014/main" xmlns="" id="{107F4084-684D-4D1E-AB29-3AD898C012C7}"/>
              </a:ext>
            </a:extLst>
          </p:cNvPr>
          <p:cNvSpPr/>
          <p:nvPr/>
        </p:nvSpPr>
        <p:spPr>
          <a:xfrm>
            <a:off x="8171779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links 11">
            <a:extLst>
              <a:ext uri="{FF2B5EF4-FFF2-40B4-BE49-F238E27FC236}">
                <a16:creationId xmlns:a16="http://schemas.microsoft.com/office/drawing/2014/main" xmlns="" id="{3E7AC4A7-BB0E-4426-8613-5C1C22489985}"/>
              </a:ext>
            </a:extLst>
          </p:cNvPr>
          <p:cNvSpPr/>
          <p:nvPr/>
        </p:nvSpPr>
        <p:spPr>
          <a:xfrm>
            <a:off x="3368493" y="2756215"/>
            <a:ext cx="733425" cy="20148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xmlns="" id="{88D4513F-0F3A-4DA1-9F55-6234E855C0B6}"/>
              </a:ext>
            </a:extLst>
          </p:cNvPr>
          <p:cNvSpPr txBox="1"/>
          <p:nvPr/>
        </p:nvSpPr>
        <p:spPr>
          <a:xfrm>
            <a:off x="247650" y="133350"/>
            <a:ext cx="8705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Start &amp; </a:t>
            </a:r>
            <a:r>
              <a:rPr lang="nl-NL" sz="4800" dirty="0" err="1"/>
              <a:t>numbers</a:t>
            </a:r>
            <a:r>
              <a:rPr lang="nl-NL" sz="4800" dirty="0"/>
              <a:t>?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="" id="{287B58D4-E899-4CEB-B1B5-852BA9C7B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05" y="4258566"/>
            <a:ext cx="774406" cy="646331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xmlns="" id="{D58E98EB-5EF6-45AD-81FF-692F3CE5F4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205" y="5514703"/>
            <a:ext cx="721566" cy="72156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A29EE2DD-1007-46C1-A43D-D66D34F43DCD}"/>
              </a:ext>
            </a:extLst>
          </p:cNvPr>
          <p:cNvSpPr txBox="1">
            <a:spLocks/>
          </p:cNvSpPr>
          <p:nvPr/>
        </p:nvSpPr>
        <p:spPr>
          <a:xfrm>
            <a:off x="675567" y="1123459"/>
            <a:ext cx="11346972" cy="976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 err="1">
                <a:solidFill>
                  <a:schemeClr val="tx1"/>
                </a:solidFill>
                <a:latin typeface="+mn-lt"/>
              </a:rPr>
              <a:t>Text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: 2020+2019;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wages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(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 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industry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/</a:t>
            </a:r>
            <a:r>
              <a:rPr lang="nl-NL" sz="4000" dirty="0" err="1">
                <a:solidFill>
                  <a:schemeClr val="tx1"/>
                </a:solidFill>
                <a:latin typeface="+mn-lt"/>
              </a:rPr>
              <a:t>region</a:t>
            </a:r>
            <a:r>
              <a:rPr lang="nl-NL" sz="4000" dirty="0">
                <a:solidFill>
                  <a:schemeClr val="tx1"/>
                </a:solidFill>
                <a:latin typeface="+mn-lt"/>
              </a:rPr>
              <a:t>/type):</a:t>
            </a:r>
            <a:endParaRPr 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974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3AECF96E-47BD-4966-A191-2C4F2F499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46" y="290037"/>
            <a:ext cx="1551093" cy="413948"/>
          </a:xfrm>
          <a:prstGeom prst="rect">
            <a:avLst/>
          </a:prstGeom>
        </p:spPr>
      </p:pic>
      <p:sp>
        <p:nvSpPr>
          <p:cNvPr id="16" name="Titel 1">
            <a:extLst>
              <a:ext uri="{FF2B5EF4-FFF2-40B4-BE49-F238E27FC236}">
                <a16:creationId xmlns:a16="http://schemas.microsoft.com/office/drawing/2014/main" xmlns="" id="{D6227504-55C1-455D-9BDC-D3D3EABE775D}"/>
              </a:ext>
            </a:extLst>
          </p:cNvPr>
          <p:cNvSpPr txBox="1">
            <a:spLocks/>
          </p:cNvSpPr>
          <p:nvPr/>
        </p:nvSpPr>
        <p:spPr>
          <a:xfrm>
            <a:off x="426378" y="405952"/>
            <a:ext cx="8467615" cy="12333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625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l-NL" sz="4000" u="sng" dirty="0">
                <a:latin typeface="+mn-lt"/>
                <a:hlinkClick r:id="rId4"/>
              </a:rPr>
              <a:t>https://cao-kijker.awvn.nl/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88C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xmlns="" id="{166FC8E1-416E-45C0-A5DD-0AA629E87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79712"/>
            <a:ext cx="12192000" cy="5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251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012d9a303a4a6f92ae7f7f15c7361a xmlns="40258e7b-703f-4e35-9311-87c4af9a2fa7">
      <Terms xmlns="http://schemas.microsoft.com/office/infopath/2007/PartnerControls"/>
    </oc012d9a303a4a6f92ae7f7f15c7361a>
    <cba6d41f6bce4cde959f652ccd036939 xmlns="40258e7b-703f-4e35-9311-87c4af9a2fa7">
      <Terms xmlns="http://schemas.microsoft.com/office/infopath/2007/PartnerControls"/>
    </cba6d41f6bce4cde959f652ccd036939>
    <pda35500017e44d18705d26494d64e84 xmlns="40258e7b-703f-4e35-9311-87c4af9a2fa7">
      <Terms xmlns="http://schemas.microsoft.com/office/infopath/2007/PartnerControls"/>
    </pda35500017e44d18705d26494d64e84>
    <Document-id_x0020_2010 xmlns="40258e7b-703f-4e35-9311-87c4af9a2fa7" xsi:nil="true"/>
    <Adviseur xmlns="40258e7b-703f-4e35-9311-87c4af9a2fa7">
      <UserInfo>
        <DisplayName/>
        <AccountId xsi:nil="true"/>
        <AccountType/>
      </UserInfo>
    </Adviseur>
    <o17dd0c0b4e34f358a7d02542c1c34d7 xmlns="40258e7b-703f-4e35-9311-87c4af9a2fa7">
      <Terms xmlns="http://schemas.microsoft.com/office/infopath/2007/PartnerControls"/>
    </o17dd0c0b4e34f358a7d02542c1c34d7>
    <TaxCatchAll xmlns="40258e7b-703f-4e35-9311-87c4af9a2fa7">
      <Value>279</Value>
    </TaxCatchAll>
    <dd66522fce524e1599b23113123faa19 xmlns="40258e7b-703f-4e35-9311-87c4af9a2fa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Arbeidsvoorwaardenbeleid ＆ CAO-info</TermName>
          <TermId xmlns="http://schemas.microsoft.com/office/infopath/2007/PartnerControls">cf741a20-edec-4fe7-a027-7c7a1ed7f107</TermId>
        </TermInfo>
      </Terms>
    </dd66522fce524e1599b23113123faa19>
    <_dlc_DocId xmlns="c88ecf82-2823-4e26-abcb-01c5d530d311">A000-1747378867-15890</_dlc_DocId>
    <_dlc_DocIdUrl xmlns="c88ecf82-2823-4e26-abcb-01c5d530d311">
      <Url>https://awvncrm.sharepoint.com/sites/afdelingen/CAO-info/_layouts/15/DocIdRedir.aspx?ID=A000-1747378867-15890</Url>
      <Description>A000-1747378867-15890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2F41B0BF3435DE409446F8A4C816A9910B00A7D5DC13A64BA04CAE61A2BC606D7873" ma:contentTypeVersion="237" ma:contentTypeDescription="" ma:contentTypeScope="" ma:versionID="9f45dcff8719dbad3dfe01eacc99cb4b">
  <xsd:schema xmlns:xsd="http://www.w3.org/2001/XMLSchema" xmlns:xs="http://www.w3.org/2001/XMLSchema" xmlns:p="http://schemas.microsoft.com/office/2006/metadata/properties" xmlns:ns2="40258e7b-703f-4e35-9311-87c4af9a2fa7" xmlns:ns3="c88ecf82-2823-4e26-abcb-01c5d530d311" xmlns:ns4="9f519dea-e8a4-43e2-a53a-96e3dd1a02f2" targetNamespace="http://schemas.microsoft.com/office/2006/metadata/properties" ma:root="true" ma:fieldsID="8604fdc6dfe6719a338a8cd9fa87f99c" ns2:_="" ns3:_="" ns4:_="">
    <xsd:import namespace="40258e7b-703f-4e35-9311-87c4af9a2fa7"/>
    <xsd:import namespace="c88ecf82-2823-4e26-abcb-01c5d530d311"/>
    <xsd:import namespace="9f519dea-e8a4-43e2-a53a-96e3dd1a02f2"/>
    <xsd:element name="properties">
      <xsd:complexType>
        <xsd:sequence>
          <xsd:element name="documentManagement">
            <xsd:complexType>
              <xsd:all>
                <xsd:element ref="ns2:dd66522fce524e1599b23113123faa19" minOccurs="0"/>
                <xsd:element ref="ns2:TaxCatchAll" minOccurs="0"/>
                <xsd:element ref="ns2:TaxCatchAllLabel" minOccurs="0"/>
                <xsd:element ref="ns2:cba6d41f6bce4cde959f652ccd036939" minOccurs="0"/>
                <xsd:element ref="ns2:o17dd0c0b4e34f358a7d02542c1c34d7" minOccurs="0"/>
                <xsd:element ref="ns2:Adviseur" minOccurs="0"/>
                <xsd:element ref="ns2:pda35500017e44d18705d26494d64e84" minOccurs="0"/>
                <xsd:element ref="ns2:Document-id_x0020_2010" minOccurs="0"/>
                <xsd:element ref="ns2:oc012d9a303a4a6f92ae7f7f15c7361a" minOccurs="0"/>
                <xsd:element ref="ns3:_dlc_DocId" minOccurs="0"/>
                <xsd:element ref="ns3:_dlc_DocIdUrl" minOccurs="0"/>
                <xsd:element ref="ns3:_dlc_DocIdPersistId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58e7b-703f-4e35-9311-87c4af9a2fa7" elementFormDefault="qualified">
    <xsd:import namespace="http://schemas.microsoft.com/office/2006/documentManagement/types"/>
    <xsd:import namespace="http://schemas.microsoft.com/office/infopath/2007/PartnerControls"/>
    <xsd:element name="dd66522fce524e1599b23113123faa19" ma:index="8" nillable="true" ma:taxonomy="true" ma:internalName="dd66522fce524e1599b23113123faa19" ma:taxonomyFieldName="Afdeling_x0020_AWVN" ma:displayName="Afdeling AWVN" ma:readOnly="false" ma:default="279;#Arbeidsvoorwaardenbeleid ＆ CAO-info|cf741a20-edec-4fe7-a027-7c7a1ed7f107" ma:fieldId="{dd66522f-ce52-4e15-99b2-3113123faa19}" ma:sspId="aa491eee-ba12-4bfb-ab50-6fe7ee6dbe30" ma:termSetId="b991bd15-a1ac-413f-80fb-9422f9d334b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1997d317-b9ea-4e78-8d4c-5206fe7236c2}" ma:internalName="TaxCatchAll" ma:showField="CatchAllData" ma:web="c88ecf82-2823-4e26-abcb-01c5d530d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1997d317-b9ea-4e78-8d4c-5206fe7236c2}" ma:internalName="TaxCatchAllLabel" ma:readOnly="true" ma:showField="CatchAllDataLabel" ma:web="c88ecf82-2823-4e26-abcb-01c5d530d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ba6d41f6bce4cde959f652ccd036939" ma:index="12" nillable="true" ma:taxonomy="true" ma:internalName="cba6d41f6bce4cde959f652ccd036939" ma:taxonomyFieldName="Documentsoort" ma:displayName="Documentsoort" ma:default="" ma:fieldId="{cba6d41f-6bce-4cde-959f-652ccd036939}" ma:sspId="aa491eee-ba12-4bfb-ab50-6fe7ee6dbe30" ma:termSetId="61297c6f-50dd-47ca-bf82-ebde9932bab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17dd0c0b4e34f358a7d02542c1c34d7" ma:index="14" nillable="true" ma:taxonomy="true" ma:internalName="o17dd0c0b4e34f358a7d02542c1c34d7" ma:taxonomyFieldName="Relatie_x0020_AWVN" ma:displayName="Relatie AWVN" ma:default="" ma:fieldId="{817dd0c0-b4e3-4f35-8a7d-02542c1c34d7}" ma:sspId="aa491eee-ba12-4bfb-ab50-6fe7ee6dbe30" ma:termSetId="e7a1181a-e1c5-48bb-a060-43b4e8a3ee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viseur" ma:index="16" nillable="true" ma:displayName="Adviseur" ma:list="UserInfo" ma:SharePointGroup="0" ma:internalName="Advis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da35500017e44d18705d26494d64e84" ma:index="17" nillable="true" ma:taxonomy="true" ma:internalName="pda35500017e44d18705d26494d64e84" ma:taxonomyFieldName="Product" ma:displayName="Product" ma:readOnly="false" ma:default="" ma:fieldId="{9da35500-017e-44d1-8705-d26494d64e84}" ma:sspId="aa491eee-ba12-4bfb-ab50-6fe7ee6dbe30" ma:termSetId="d08def04-2144-45c1-8273-29489715f5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-id_x0020_2010" ma:index="19" nillable="true" ma:displayName="Document-id 2010" ma:hidden="true" ma:internalName="Document_x002d_id_x0020_2010" ma:readOnly="false">
      <xsd:simpleType>
        <xsd:restriction base="dms:Text">
          <xsd:maxLength value="20"/>
        </xsd:restriction>
      </xsd:simpleType>
    </xsd:element>
    <xsd:element name="oc012d9a303a4a6f92ae7f7f15c7361a" ma:index="20" nillable="true" ma:taxonomy="true" ma:internalName="oc012d9a303a4a6f92ae7f7f15c7361a" ma:taxonomyFieldName="Vrij_x0020_trefwoord" ma:displayName="Vrij trefwoord" ma:readOnly="false" ma:default="" ma:fieldId="{8c012d9a-303a-4a6f-92ae-7f7f15c7361a}" ma:sspId="aa491eee-ba12-4bfb-ab50-6fe7ee6dbe30" ma:termSetId="1fb2a62e-801d-46af-8f5f-c5c78363e58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ecf82-2823-4e26-abcb-01c5d530d311" elementFormDefault="qualified">
    <xsd:import namespace="http://schemas.microsoft.com/office/2006/documentManagement/types"/>
    <xsd:import namespace="http://schemas.microsoft.com/office/infopath/2007/PartnerControls"/>
    <xsd:element name="_dlc_DocId" ma:index="2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519dea-e8a4-43e2-a53a-96e3dd1a02f2" elementFormDefault="qualified">
    <xsd:import namespace="http://schemas.microsoft.com/office/2006/documentManagement/types"/>
    <xsd:import namespace="http://schemas.microsoft.com/office/infopath/2007/PartnerControls"/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aa491eee-ba12-4bfb-ab50-6fe7ee6dbe30" ContentTypeId="0x0101002F41B0BF3435DE409446F8A4C816A9910B" PreviousValue="false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521113-6288-48B2-9DDF-DA12AC4CBE53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40258e7b-703f-4e35-9311-87c4af9a2fa7"/>
    <ds:schemaRef ds:uri="http://purl.org/dc/terms/"/>
    <ds:schemaRef ds:uri="http://schemas.microsoft.com/office/infopath/2007/PartnerControls"/>
    <ds:schemaRef ds:uri="9f519dea-e8a4-43e2-a53a-96e3dd1a02f2"/>
    <ds:schemaRef ds:uri="c88ecf82-2823-4e26-abcb-01c5d530d31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5B24CB-6FD6-41A8-94E8-ABAD1BE7FC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258e7b-703f-4e35-9311-87c4af9a2fa7"/>
    <ds:schemaRef ds:uri="c88ecf82-2823-4e26-abcb-01c5d530d311"/>
    <ds:schemaRef ds:uri="9f519dea-e8a4-43e2-a53a-96e3dd1a0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5C4E19-DD8D-4F24-B96B-D8B833F8D41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2517323-C569-4A35-9503-3377B07F987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0D5C19D5-1D3F-43FE-93E4-B952792FAC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189</Words>
  <Application>Microsoft Office PowerPoint</Application>
  <PresentationFormat>Custom</PresentationFormat>
  <Paragraphs>67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Harteveld, L.</dc:creator>
  <cp:lastModifiedBy>Been, W.M.</cp:lastModifiedBy>
  <cp:revision>17</cp:revision>
  <dcterms:created xsi:type="dcterms:W3CDTF">2020-03-15T22:50:18Z</dcterms:created>
  <dcterms:modified xsi:type="dcterms:W3CDTF">2020-03-19T09:32:33Z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0x0101002F41B0BF3435DE409446F8A4C816A9910B00A7D5DC13A64BA04CAE61A2BC606D7873</vt:lpwstr>
  </property>
  <property fmtid="{D5CDD505-2E9C-101B-9397-08002B2CF9AE}" pid="3" name="Relatie AWVN">
    <vt:lpwstr/>
  </property>
  <property fmtid="{D5CDD505-2E9C-101B-9397-08002B2CF9AE}" pid="4" name="_dlc_DocIdItemGuid">
    <vt:lpwstr>a39bb481-b4e9-4227-918f-295ba8b3bebf</vt:lpwstr>
  </property>
  <property fmtid="{D5CDD505-2E9C-101B-9397-08002B2CF9AE}" pid="5" name="Vrij trefwoord">
    <vt:lpwstr/>
  </property>
  <property fmtid="{D5CDD505-2E9C-101B-9397-08002B2CF9AE}" pid="6" name="Afdeling AWVN">
    <vt:lpwstr>279;#Arbeidsvoorwaardenbeleid ＆ CAO-info|cf741a20-edec-4fe7-a027-7c7a1ed7f107</vt:lpwstr>
  </property>
  <property fmtid="{D5CDD505-2E9C-101B-9397-08002B2CF9AE}" pid="7" name="Product">
    <vt:lpwstr/>
  </property>
  <property fmtid="{D5CDD505-2E9C-101B-9397-08002B2CF9AE}" pid="8" name="Documentsoort">
    <vt:lpwstr/>
  </property>
</Properties>
</file>