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4" r:id="rId3"/>
    <p:sldId id="276" r:id="rId4"/>
    <p:sldId id="277" r:id="rId5"/>
    <p:sldId id="278" r:id="rId6"/>
    <p:sldId id="279" r:id="rId7"/>
    <p:sldId id="280" r:id="rId8"/>
  </p:sldIdLst>
  <p:sldSz cx="9144000" cy="6858000" type="screen4x3"/>
  <p:notesSz cx="6735763" cy="9866313"/>
  <p:defaultTextStyle>
    <a:defPPr>
      <a:defRPr lang="bg-BG"/>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0099FF"/>
    <a:srgbClr val="FF0000"/>
    <a:srgbClr val="FFCC00"/>
    <a:srgbClr val="3366CC"/>
    <a:srgbClr val="CC33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8" autoAdjust="0"/>
    <p:restoredTop sz="96764" autoAdjust="0"/>
  </p:normalViewPr>
  <p:slideViewPr>
    <p:cSldViewPr>
      <p:cViewPr varScale="1">
        <p:scale>
          <a:sx n="124" d="100"/>
          <a:sy n="124" d="100"/>
        </p:scale>
        <p:origin x="82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8205F1-B40F-4B27-A1FA-470376036DBB}"/>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bg-BG"/>
          </a:p>
        </p:txBody>
      </p:sp>
      <p:sp>
        <p:nvSpPr>
          <p:cNvPr id="3" name="Date Placeholder 2">
            <a:extLst>
              <a:ext uri="{FF2B5EF4-FFF2-40B4-BE49-F238E27FC236}">
                <a16:creationId xmlns:a16="http://schemas.microsoft.com/office/drawing/2014/main" id="{C2A538C7-3599-45C9-B1FF-0FC12C93A184}"/>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hangingPunct="1">
              <a:defRPr sz="1200">
                <a:latin typeface="Arial" charset="0"/>
              </a:defRPr>
            </a:lvl1pPr>
          </a:lstStyle>
          <a:p>
            <a:pPr>
              <a:defRPr/>
            </a:pPr>
            <a:fld id="{198D6DEC-1714-49D3-B514-8A40A1D38895}" type="datetimeFigureOut">
              <a:rPr lang="bg-BG"/>
              <a:pPr>
                <a:defRPr/>
              </a:pPr>
              <a:t>03.12.2021 г.</a:t>
            </a:fld>
            <a:endParaRPr lang="bg-BG"/>
          </a:p>
        </p:txBody>
      </p:sp>
      <p:sp>
        <p:nvSpPr>
          <p:cNvPr id="4" name="Slide Image Placeholder 3">
            <a:extLst>
              <a:ext uri="{FF2B5EF4-FFF2-40B4-BE49-F238E27FC236}">
                <a16:creationId xmlns:a16="http://schemas.microsoft.com/office/drawing/2014/main" id="{BE149CC3-6BB7-41CB-AFB1-47DA2A05285A}"/>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bg-BG" noProof="0"/>
          </a:p>
        </p:txBody>
      </p:sp>
      <p:sp>
        <p:nvSpPr>
          <p:cNvPr id="5" name="Notes Placeholder 4">
            <a:extLst>
              <a:ext uri="{FF2B5EF4-FFF2-40B4-BE49-F238E27FC236}">
                <a16:creationId xmlns:a16="http://schemas.microsoft.com/office/drawing/2014/main" id="{752461EB-5CBE-48D3-BD9F-9C8FEF74732B}"/>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bg-BG" noProof="0"/>
          </a:p>
        </p:txBody>
      </p:sp>
      <p:sp>
        <p:nvSpPr>
          <p:cNvPr id="6" name="Footer Placeholder 5">
            <a:extLst>
              <a:ext uri="{FF2B5EF4-FFF2-40B4-BE49-F238E27FC236}">
                <a16:creationId xmlns:a16="http://schemas.microsoft.com/office/drawing/2014/main" id="{4622C21D-C36A-4297-99FC-26879C7DD94F}"/>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bg-BG"/>
          </a:p>
        </p:txBody>
      </p:sp>
      <p:sp>
        <p:nvSpPr>
          <p:cNvPr id="7" name="Slide Number Placeholder 6">
            <a:extLst>
              <a:ext uri="{FF2B5EF4-FFF2-40B4-BE49-F238E27FC236}">
                <a16:creationId xmlns:a16="http://schemas.microsoft.com/office/drawing/2014/main" id="{E5F32FF9-0578-4C0F-8EE9-6ED57F66D216}"/>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794C3B3-BD5A-4C4B-8B89-1B57AB7308BD}"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2AB56724-BD9B-4252-9ABE-98367DB468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C72E84D3-AFE8-4AB5-8231-07BFB153ED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a:p>
        </p:txBody>
      </p:sp>
      <p:sp>
        <p:nvSpPr>
          <p:cNvPr id="4100" name="Slide Number Placeholder 3">
            <a:extLst>
              <a:ext uri="{FF2B5EF4-FFF2-40B4-BE49-F238E27FC236}">
                <a16:creationId xmlns:a16="http://schemas.microsoft.com/office/drawing/2014/main" id="{D47F9547-FF6C-4422-992C-F7C665830B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52E4C0-89EF-471E-A431-FB7F67593640}" type="slidenum">
              <a:rPr lang="bg-BG" altLang="bg-BG" smtClean="0">
                <a:latin typeface="Arial" panose="020B0604020202020204" pitchFamily="34" charset="0"/>
              </a:rPr>
              <a:pPr>
                <a:spcBef>
                  <a:spcPct val="0"/>
                </a:spcBef>
              </a:pPr>
              <a:t>1</a:t>
            </a:fld>
            <a:endParaRPr lang="bg-BG" altLang="bg-BG">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2</a:t>
            </a:fld>
            <a:endParaRPr lang="bg-BG" altLang="bg-BG">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3</a:t>
            </a:fld>
            <a:endParaRPr lang="bg-BG" altLang="bg-BG">
              <a:latin typeface="Arial" panose="020B0604020202020204" pitchFamily="34" charset="0"/>
            </a:endParaRPr>
          </a:p>
        </p:txBody>
      </p:sp>
    </p:spTree>
    <p:extLst>
      <p:ext uri="{BB962C8B-B14F-4D97-AF65-F5344CB8AC3E}">
        <p14:creationId xmlns:p14="http://schemas.microsoft.com/office/powerpoint/2010/main" val="115785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4</a:t>
            </a:fld>
            <a:endParaRPr lang="bg-BG" altLang="bg-BG">
              <a:latin typeface="Arial" panose="020B0604020202020204" pitchFamily="34" charset="0"/>
            </a:endParaRPr>
          </a:p>
        </p:txBody>
      </p:sp>
    </p:spTree>
    <p:extLst>
      <p:ext uri="{BB962C8B-B14F-4D97-AF65-F5344CB8AC3E}">
        <p14:creationId xmlns:p14="http://schemas.microsoft.com/office/powerpoint/2010/main" val="134100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5</a:t>
            </a:fld>
            <a:endParaRPr lang="bg-BG" altLang="bg-BG">
              <a:latin typeface="Arial" panose="020B0604020202020204" pitchFamily="34" charset="0"/>
            </a:endParaRPr>
          </a:p>
        </p:txBody>
      </p:sp>
    </p:spTree>
    <p:extLst>
      <p:ext uri="{BB962C8B-B14F-4D97-AF65-F5344CB8AC3E}">
        <p14:creationId xmlns:p14="http://schemas.microsoft.com/office/powerpoint/2010/main" val="234883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6</a:t>
            </a:fld>
            <a:endParaRPr lang="bg-BG" altLang="bg-BG">
              <a:latin typeface="Arial" panose="020B0604020202020204" pitchFamily="34" charset="0"/>
            </a:endParaRPr>
          </a:p>
        </p:txBody>
      </p:sp>
    </p:spTree>
    <p:extLst>
      <p:ext uri="{BB962C8B-B14F-4D97-AF65-F5344CB8AC3E}">
        <p14:creationId xmlns:p14="http://schemas.microsoft.com/office/powerpoint/2010/main" val="244568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BBC1945B-1669-45AD-A052-E86BA82BC7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FE69FEDD-6338-46C0-AFA1-1A426F0E5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bg-BG" dirty="0"/>
          </a:p>
        </p:txBody>
      </p:sp>
      <p:sp>
        <p:nvSpPr>
          <p:cNvPr id="6148" name="Slide Number Placeholder 3">
            <a:extLst>
              <a:ext uri="{FF2B5EF4-FFF2-40B4-BE49-F238E27FC236}">
                <a16:creationId xmlns:a16="http://schemas.microsoft.com/office/drawing/2014/main" id="{B0B247F1-960C-4188-870A-4F9296F96A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3741D3-CF73-4700-8C04-82133AC98333}" type="slidenum">
              <a:rPr lang="bg-BG" altLang="bg-BG" smtClean="0">
                <a:latin typeface="Arial" panose="020B0604020202020204" pitchFamily="34" charset="0"/>
              </a:rPr>
              <a:pPr>
                <a:spcBef>
                  <a:spcPct val="0"/>
                </a:spcBef>
              </a:pPr>
              <a:t>7</a:t>
            </a:fld>
            <a:endParaRPr lang="bg-BG" altLang="bg-BG">
              <a:latin typeface="Arial" panose="020B0604020202020204" pitchFamily="34" charset="0"/>
            </a:endParaRPr>
          </a:p>
        </p:txBody>
      </p:sp>
    </p:spTree>
    <p:extLst>
      <p:ext uri="{BB962C8B-B14F-4D97-AF65-F5344CB8AC3E}">
        <p14:creationId xmlns:p14="http://schemas.microsoft.com/office/powerpoint/2010/main" val="62947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4" name="Rectangle 4">
            <a:extLst>
              <a:ext uri="{FF2B5EF4-FFF2-40B4-BE49-F238E27FC236}">
                <a16:creationId xmlns:a16="http://schemas.microsoft.com/office/drawing/2014/main" id="{89914E00-B0FD-423E-A304-FDFC03EBF750}"/>
              </a:ext>
            </a:extLst>
          </p:cNvPr>
          <p:cNvSpPr>
            <a:spLocks noGrp="1" noChangeArrowheads="1"/>
          </p:cNvSpPr>
          <p:nvPr>
            <p:ph type="dt" sz="half" idx="10"/>
          </p:nvPr>
        </p:nvSpPr>
        <p:spPr>
          <a:ln/>
        </p:spPr>
        <p:txBody>
          <a:bodyPr/>
          <a:lstStyle>
            <a:lvl1pPr>
              <a:defRPr/>
            </a:lvl1pPr>
          </a:lstStyle>
          <a:p>
            <a:pPr>
              <a:defRPr/>
            </a:pPr>
            <a:endParaRPr lang="bg-BG"/>
          </a:p>
        </p:txBody>
      </p:sp>
      <p:sp>
        <p:nvSpPr>
          <p:cNvPr id="5" name="Rectangle 5">
            <a:extLst>
              <a:ext uri="{FF2B5EF4-FFF2-40B4-BE49-F238E27FC236}">
                <a16:creationId xmlns:a16="http://schemas.microsoft.com/office/drawing/2014/main" id="{7F83886F-C6AE-4E61-A99C-955509D75AB9}"/>
              </a:ext>
            </a:extLst>
          </p:cNvPr>
          <p:cNvSpPr>
            <a:spLocks noGrp="1" noChangeArrowheads="1"/>
          </p:cNvSpPr>
          <p:nvPr>
            <p:ph type="ftr" sz="quarter" idx="11"/>
          </p:nvPr>
        </p:nvSpPr>
        <p:spPr>
          <a:ln/>
        </p:spPr>
        <p:txBody>
          <a:bodyPr/>
          <a:lstStyle>
            <a:lvl1pPr>
              <a:defRPr/>
            </a:lvl1pPr>
          </a:lstStyle>
          <a:p>
            <a:pPr>
              <a:defRPr/>
            </a:pPr>
            <a:endParaRPr lang="bg-BG"/>
          </a:p>
        </p:txBody>
      </p:sp>
      <p:sp>
        <p:nvSpPr>
          <p:cNvPr id="6" name="Rectangle 6">
            <a:extLst>
              <a:ext uri="{FF2B5EF4-FFF2-40B4-BE49-F238E27FC236}">
                <a16:creationId xmlns:a16="http://schemas.microsoft.com/office/drawing/2014/main" id="{3EDFDB34-6B25-438B-A31D-28880EBF572D}"/>
              </a:ext>
            </a:extLst>
          </p:cNvPr>
          <p:cNvSpPr>
            <a:spLocks noGrp="1" noChangeArrowheads="1"/>
          </p:cNvSpPr>
          <p:nvPr>
            <p:ph type="sldNum" sz="quarter" idx="12"/>
          </p:nvPr>
        </p:nvSpPr>
        <p:spPr>
          <a:ln/>
        </p:spPr>
        <p:txBody>
          <a:bodyPr/>
          <a:lstStyle>
            <a:lvl1pPr>
              <a:defRPr/>
            </a:lvl1pPr>
          </a:lstStyle>
          <a:p>
            <a:pPr>
              <a:defRPr/>
            </a:pPr>
            <a:fld id="{5B27AFF2-963B-4317-B222-EEB3229ADBC3}" type="slidenum">
              <a:rPr lang="bg-BG" altLang="bg-BG"/>
              <a:pPr>
                <a:defRPr/>
              </a:pPr>
              <a:t>‹#›</a:t>
            </a:fld>
            <a:endParaRPr lang="bg-BG" altLang="bg-BG"/>
          </a:p>
        </p:txBody>
      </p:sp>
    </p:spTree>
    <p:extLst>
      <p:ext uri="{BB962C8B-B14F-4D97-AF65-F5344CB8AC3E}">
        <p14:creationId xmlns:p14="http://schemas.microsoft.com/office/powerpoint/2010/main" val="182090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a:extLst>
              <a:ext uri="{FF2B5EF4-FFF2-40B4-BE49-F238E27FC236}">
                <a16:creationId xmlns:a16="http://schemas.microsoft.com/office/drawing/2014/main" id="{1FD58923-E38D-4646-A5C3-A50D716B529D}"/>
              </a:ext>
            </a:extLst>
          </p:cNvPr>
          <p:cNvSpPr>
            <a:spLocks noGrp="1" noChangeArrowheads="1"/>
          </p:cNvSpPr>
          <p:nvPr>
            <p:ph type="dt" sz="half" idx="10"/>
          </p:nvPr>
        </p:nvSpPr>
        <p:spPr>
          <a:ln/>
        </p:spPr>
        <p:txBody>
          <a:bodyPr/>
          <a:lstStyle>
            <a:lvl1pPr>
              <a:defRPr/>
            </a:lvl1pPr>
          </a:lstStyle>
          <a:p>
            <a:pPr>
              <a:defRPr/>
            </a:pPr>
            <a:endParaRPr lang="bg-BG"/>
          </a:p>
        </p:txBody>
      </p:sp>
      <p:sp>
        <p:nvSpPr>
          <p:cNvPr id="5" name="Rectangle 5">
            <a:extLst>
              <a:ext uri="{FF2B5EF4-FFF2-40B4-BE49-F238E27FC236}">
                <a16:creationId xmlns:a16="http://schemas.microsoft.com/office/drawing/2014/main" id="{5760DF65-A628-41DD-BC57-D282EF10FA9E}"/>
              </a:ext>
            </a:extLst>
          </p:cNvPr>
          <p:cNvSpPr>
            <a:spLocks noGrp="1" noChangeArrowheads="1"/>
          </p:cNvSpPr>
          <p:nvPr>
            <p:ph type="ftr" sz="quarter" idx="11"/>
          </p:nvPr>
        </p:nvSpPr>
        <p:spPr>
          <a:ln/>
        </p:spPr>
        <p:txBody>
          <a:bodyPr/>
          <a:lstStyle>
            <a:lvl1pPr>
              <a:defRPr/>
            </a:lvl1pPr>
          </a:lstStyle>
          <a:p>
            <a:pPr>
              <a:defRPr/>
            </a:pPr>
            <a:endParaRPr lang="bg-BG"/>
          </a:p>
        </p:txBody>
      </p:sp>
      <p:sp>
        <p:nvSpPr>
          <p:cNvPr id="6" name="Rectangle 6">
            <a:extLst>
              <a:ext uri="{FF2B5EF4-FFF2-40B4-BE49-F238E27FC236}">
                <a16:creationId xmlns:a16="http://schemas.microsoft.com/office/drawing/2014/main" id="{D24534AD-D0FE-428D-B0D5-9ACBB4FEC07A}"/>
              </a:ext>
            </a:extLst>
          </p:cNvPr>
          <p:cNvSpPr>
            <a:spLocks noGrp="1" noChangeArrowheads="1"/>
          </p:cNvSpPr>
          <p:nvPr>
            <p:ph type="sldNum" sz="quarter" idx="12"/>
          </p:nvPr>
        </p:nvSpPr>
        <p:spPr>
          <a:ln/>
        </p:spPr>
        <p:txBody>
          <a:bodyPr/>
          <a:lstStyle>
            <a:lvl1pPr>
              <a:defRPr/>
            </a:lvl1pPr>
          </a:lstStyle>
          <a:p>
            <a:pPr>
              <a:defRPr/>
            </a:pPr>
            <a:fld id="{429A2A3C-C23A-48A7-94EA-1055676B05FE}" type="slidenum">
              <a:rPr lang="bg-BG" altLang="bg-BG"/>
              <a:pPr>
                <a:defRPr/>
              </a:pPr>
              <a:t>‹#›</a:t>
            </a:fld>
            <a:endParaRPr lang="bg-BG" altLang="bg-BG"/>
          </a:p>
        </p:txBody>
      </p:sp>
    </p:spTree>
    <p:extLst>
      <p:ext uri="{BB962C8B-B14F-4D97-AF65-F5344CB8AC3E}">
        <p14:creationId xmlns:p14="http://schemas.microsoft.com/office/powerpoint/2010/main" val="228532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a:extLst>
              <a:ext uri="{FF2B5EF4-FFF2-40B4-BE49-F238E27FC236}">
                <a16:creationId xmlns:a16="http://schemas.microsoft.com/office/drawing/2014/main" id="{DAA481F8-7A95-47EB-AAE5-50D2BB335050}"/>
              </a:ext>
            </a:extLst>
          </p:cNvPr>
          <p:cNvSpPr>
            <a:spLocks noGrp="1" noChangeArrowheads="1"/>
          </p:cNvSpPr>
          <p:nvPr>
            <p:ph type="dt" sz="half" idx="10"/>
          </p:nvPr>
        </p:nvSpPr>
        <p:spPr>
          <a:ln/>
        </p:spPr>
        <p:txBody>
          <a:bodyPr/>
          <a:lstStyle>
            <a:lvl1pPr>
              <a:defRPr/>
            </a:lvl1pPr>
          </a:lstStyle>
          <a:p>
            <a:pPr>
              <a:defRPr/>
            </a:pPr>
            <a:endParaRPr lang="bg-BG"/>
          </a:p>
        </p:txBody>
      </p:sp>
      <p:sp>
        <p:nvSpPr>
          <p:cNvPr id="5" name="Rectangle 5">
            <a:extLst>
              <a:ext uri="{FF2B5EF4-FFF2-40B4-BE49-F238E27FC236}">
                <a16:creationId xmlns:a16="http://schemas.microsoft.com/office/drawing/2014/main" id="{41D08D52-A34D-49DF-97BF-3126F1387D58}"/>
              </a:ext>
            </a:extLst>
          </p:cNvPr>
          <p:cNvSpPr>
            <a:spLocks noGrp="1" noChangeArrowheads="1"/>
          </p:cNvSpPr>
          <p:nvPr>
            <p:ph type="ftr" sz="quarter" idx="11"/>
          </p:nvPr>
        </p:nvSpPr>
        <p:spPr>
          <a:ln/>
        </p:spPr>
        <p:txBody>
          <a:bodyPr/>
          <a:lstStyle>
            <a:lvl1pPr>
              <a:defRPr/>
            </a:lvl1pPr>
          </a:lstStyle>
          <a:p>
            <a:pPr>
              <a:defRPr/>
            </a:pPr>
            <a:endParaRPr lang="bg-BG"/>
          </a:p>
        </p:txBody>
      </p:sp>
      <p:sp>
        <p:nvSpPr>
          <p:cNvPr id="6" name="Rectangle 6">
            <a:extLst>
              <a:ext uri="{FF2B5EF4-FFF2-40B4-BE49-F238E27FC236}">
                <a16:creationId xmlns:a16="http://schemas.microsoft.com/office/drawing/2014/main" id="{B7CD983B-B54D-45DA-B8D5-D5C104E78CFD}"/>
              </a:ext>
            </a:extLst>
          </p:cNvPr>
          <p:cNvSpPr>
            <a:spLocks noGrp="1" noChangeArrowheads="1"/>
          </p:cNvSpPr>
          <p:nvPr>
            <p:ph type="sldNum" sz="quarter" idx="12"/>
          </p:nvPr>
        </p:nvSpPr>
        <p:spPr>
          <a:ln/>
        </p:spPr>
        <p:txBody>
          <a:bodyPr/>
          <a:lstStyle>
            <a:lvl1pPr>
              <a:defRPr/>
            </a:lvl1pPr>
          </a:lstStyle>
          <a:p>
            <a:pPr>
              <a:defRPr/>
            </a:pPr>
            <a:fld id="{9CAE9489-11BD-4FD0-B32B-9A9ED716ADBF}" type="slidenum">
              <a:rPr lang="bg-BG" altLang="bg-BG"/>
              <a:pPr>
                <a:defRPr/>
              </a:pPr>
              <a:t>‹#›</a:t>
            </a:fld>
            <a:endParaRPr lang="bg-BG" altLang="bg-BG"/>
          </a:p>
        </p:txBody>
      </p:sp>
    </p:spTree>
    <p:extLst>
      <p:ext uri="{BB962C8B-B14F-4D97-AF65-F5344CB8AC3E}">
        <p14:creationId xmlns:p14="http://schemas.microsoft.com/office/powerpoint/2010/main" val="1751196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4">
            <a:extLst>
              <a:ext uri="{FF2B5EF4-FFF2-40B4-BE49-F238E27FC236}">
                <a16:creationId xmlns:a16="http://schemas.microsoft.com/office/drawing/2014/main" id="{D8F12B71-D911-416E-AA51-04E38BD96A15}"/>
              </a:ext>
            </a:extLst>
          </p:cNvPr>
          <p:cNvSpPr>
            <a:spLocks noGrp="1" noChangeArrowheads="1"/>
          </p:cNvSpPr>
          <p:nvPr>
            <p:ph type="dt" sz="half" idx="10"/>
          </p:nvPr>
        </p:nvSpPr>
        <p:spPr>
          <a:ln/>
        </p:spPr>
        <p:txBody>
          <a:bodyPr/>
          <a:lstStyle>
            <a:lvl1pPr>
              <a:defRPr/>
            </a:lvl1pPr>
          </a:lstStyle>
          <a:p>
            <a:pPr>
              <a:defRPr/>
            </a:pPr>
            <a:endParaRPr lang="bg-BG"/>
          </a:p>
        </p:txBody>
      </p:sp>
      <p:sp>
        <p:nvSpPr>
          <p:cNvPr id="5" name="Rectangle 5">
            <a:extLst>
              <a:ext uri="{FF2B5EF4-FFF2-40B4-BE49-F238E27FC236}">
                <a16:creationId xmlns:a16="http://schemas.microsoft.com/office/drawing/2014/main" id="{D3BA8E27-1909-42F7-AF2D-33B7805C7006}"/>
              </a:ext>
            </a:extLst>
          </p:cNvPr>
          <p:cNvSpPr>
            <a:spLocks noGrp="1" noChangeArrowheads="1"/>
          </p:cNvSpPr>
          <p:nvPr>
            <p:ph type="ftr" sz="quarter" idx="11"/>
          </p:nvPr>
        </p:nvSpPr>
        <p:spPr>
          <a:ln/>
        </p:spPr>
        <p:txBody>
          <a:bodyPr/>
          <a:lstStyle>
            <a:lvl1pPr>
              <a:defRPr/>
            </a:lvl1pPr>
          </a:lstStyle>
          <a:p>
            <a:pPr>
              <a:defRPr/>
            </a:pPr>
            <a:endParaRPr lang="bg-BG"/>
          </a:p>
        </p:txBody>
      </p:sp>
      <p:sp>
        <p:nvSpPr>
          <p:cNvPr id="6" name="Rectangle 6">
            <a:extLst>
              <a:ext uri="{FF2B5EF4-FFF2-40B4-BE49-F238E27FC236}">
                <a16:creationId xmlns:a16="http://schemas.microsoft.com/office/drawing/2014/main" id="{8D0C90FD-3F55-4832-8501-8D31091F605C}"/>
              </a:ext>
            </a:extLst>
          </p:cNvPr>
          <p:cNvSpPr>
            <a:spLocks noGrp="1" noChangeArrowheads="1"/>
          </p:cNvSpPr>
          <p:nvPr>
            <p:ph type="sldNum" sz="quarter" idx="12"/>
          </p:nvPr>
        </p:nvSpPr>
        <p:spPr>
          <a:ln/>
        </p:spPr>
        <p:txBody>
          <a:bodyPr/>
          <a:lstStyle>
            <a:lvl1pPr>
              <a:defRPr/>
            </a:lvl1pPr>
          </a:lstStyle>
          <a:p>
            <a:pPr>
              <a:defRPr/>
            </a:pPr>
            <a:fld id="{C1AE7AC7-0009-4B44-8C9F-86CB32857B5A}" type="slidenum">
              <a:rPr lang="bg-BG" altLang="bg-BG"/>
              <a:pPr>
                <a:defRPr/>
              </a:pPr>
              <a:t>‹#›</a:t>
            </a:fld>
            <a:endParaRPr lang="bg-BG" altLang="bg-BG"/>
          </a:p>
        </p:txBody>
      </p:sp>
    </p:spTree>
    <p:extLst>
      <p:ext uri="{BB962C8B-B14F-4D97-AF65-F5344CB8AC3E}">
        <p14:creationId xmlns:p14="http://schemas.microsoft.com/office/powerpoint/2010/main" val="1874443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92A655-9C90-41A3-896A-6B281111F9F7}"/>
              </a:ext>
            </a:extLst>
          </p:cNvPr>
          <p:cNvSpPr>
            <a:spLocks noGrp="1" noChangeArrowheads="1"/>
          </p:cNvSpPr>
          <p:nvPr>
            <p:ph type="dt" sz="half" idx="10"/>
          </p:nvPr>
        </p:nvSpPr>
        <p:spPr>
          <a:ln/>
        </p:spPr>
        <p:txBody>
          <a:bodyPr/>
          <a:lstStyle>
            <a:lvl1pPr>
              <a:defRPr/>
            </a:lvl1pPr>
          </a:lstStyle>
          <a:p>
            <a:pPr>
              <a:defRPr/>
            </a:pPr>
            <a:endParaRPr lang="bg-BG"/>
          </a:p>
        </p:txBody>
      </p:sp>
      <p:sp>
        <p:nvSpPr>
          <p:cNvPr id="5" name="Rectangle 5">
            <a:extLst>
              <a:ext uri="{FF2B5EF4-FFF2-40B4-BE49-F238E27FC236}">
                <a16:creationId xmlns:a16="http://schemas.microsoft.com/office/drawing/2014/main" id="{1324940D-2A9F-4FFA-B7BB-9A55620D8235}"/>
              </a:ext>
            </a:extLst>
          </p:cNvPr>
          <p:cNvSpPr>
            <a:spLocks noGrp="1" noChangeArrowheads="1"/>
          </p:cNvSpPr>
          <p:nvPr>
            <p:ph type="ftr" sz="quarter" idx="11"/>
          </p:nvPr>
        </p:nvSpPr>
        <p:spPr>
          <a:ln/>
        </p:spPr>
        <p:txBody>
          <a:bodyPr/>
          <a:lstStyle>
            <a:lvl1pPr>
              <a:defRPr/>
            </a:lvl1pPr>
          </a:lstStyle>
          <a:p>
            <a:pPr>
              <a:defRPr/>
            </a:pPr>
            <a:endParaRPr lang="bg-BG"/>
          </a:p>
        </p:txBody>
      </p:sp>
      <p:sp>
        <p:nvSpPr>
          <p:cNvPr id="6" name="Rectangle 6">
            <a:extLst>
              <a:ext uri="{FF2B5EF4-FFF2-40B4-BE49-F238E27FC236}">
                <a16:creationId xmlns:a16="http://schemas.microsoft.com/office/drawing/2014/main" id="{7AF157BB-7841-4CE0-8F5E-24729021F75B}"/>
              </a:ext>
            </a:extLst>
          </p:cNvPr>
          <p:cNvSpPr>
            <a:spLocks noGrp="1" noChangeArrowheads="1"/>
          </p:cNvSpPr>
          <p:nvPr>
            <p:ph type="sldNum" sz="quarter" idx="12"/>
          </p:nvPr>
        </p:nvSpPr>
        <p:spPr>
          <a:ln/>
        </p:spPr>
        <p:txBody>
          <a:bodyPr/>
          <a:lstStyle>
            <a:lvl1pPr>
              <a:defRPr/>
            </a:lvl1pPr>
          </a:lstStyle>
          <a:p>
            <a:pPr>
              <a:defRPr/>
            </a:pPr>
            <a:fld id="{5B2FD1A7-8CE9-44D1-8F1B-B8C59A5F4A39}" type="slidenum">
              <a:rPr lang="bg-BG" altLang="bg-BG"/>
              <a:pPr>
                <a:defRPr/>
              </a:pPr>
              <a:t>‹#›</a:t>
            </a:fld>
            <a:endParaRPr lang="bg-BG" altLang="bg-BG"/>
          </a:p>
        </p:txBody>
      </p:sp>
    </p:spTree>
    <p:extLst>
      <p:ext uri="{BB962C8B-B14F-4D97-AF65-F5344CB8AC3E}">
        <p14:creationId xmlns:p14="http://schemas.microsoft.com/office/powerpoint/2010/main" val="69973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Rectangle 4">
            <a:extLst>
              <a:ext uri="{FF2B5EF4-FFF2-40B4-BE49-F238E27FC236}">
                <a16:creationId xmlns:a16="http://schemas.microsoft.com/office/drawing/2014/main" id="{71C90F6F-1612-46CD-B2DB-5B142C819D38}"/>
              </a:ext>
            </a:extLst>
          </p:cNvPr>
          <p:cNvSpPr>
            <a:spLocks noGrp="1" noChangeArrowheads="1"/>
          </p:cNvSpPr>
          <p:nvPr>
            <p:ph type="dt" sz="half" idx="10"/>
          </p:nvPr>
        </p:nvSpPr>
        <p:spPr>
          <a:ln/>
        </p:spPr>
        <p:txBody>
          <a:bodyPr/>
          <a:lstStyle>
            <a:lvl1pPr>
              <a:defRPr/>
            </a:lvl1pPr>
          </a:lstStyle>
          <a:p>
            <a:pPr>
              <a:defRPr/>
            </a:pPr>
            <a:endParaRPr lang="bg-BG"/>
          </a:p>
        </p:txBody>
      </p:sp>
      <p:sp>
        <p:nvSpPr>
          <p:cNvPr id="6" name="Rectangle 5">
            <a:extLst>
              <a:ext uri="{FF2B5EF4-FFF2-40B4-BE49-F238E27FC236}">
                <a16:creationId xmlns:a16="http://schemas.microsoft.com/office/drawing/2014/main" id="{71D29F00-0F1D-4AB8-B0C6-1CD04196002B}"/>
              </a:ext>
            </a:extLst>
          </p:cNvPr>
          <p:cNvSpPr>
            <a:spLocks noGrp="1" noChangeArrowheads="1"/>
          </p:cNvSpPr>
          <p:nvPr>
            <p:ph type="ftr" sz="quarter" idx="11"/>
          </p:nvPr>
        </p:nvSpPr>
        <p:spPr>
          <a:ln/>
        </p:spPr>
        <p:txBody>
          <a:bodyPr/>
          <a:lstStyle>
            <a:lvl1pPr>
              <a:defRPr/>
            </a:lvl1pPr>
          </a:lstStyle>
          <a:p>
            <a:pPr>
              <a:defRPr/>
            </a:pPr>
            <a:endParaRPr lang="bg-BG"/>
          </a:p>
        </p:txBody>
      </p:sp>
      <p:sp>
        <p:nvSpPr>
          <p:cNvPr id="7" name="Rectangle 6">
            <a:extLst>
              <a:ext uri="{FF2B5EF4-FFF2-40B4-BE49-F238E27FC236}">
                <a16:creationId xmlns:a16="http://schemas.microsoft.com/office/drawing/2014/main" id="{BC5A6BE7-CC79-46C4-9BE0-60C3C6DA4106}"/>
              </a:ext>
            </a:extLst>
          </p:cNvPr>
          <p:cNvSpPr>
            <a:spLocks noGrp="1" noChangeArrowheads="1"/>
          </p:cNvSpPr>
          <p:nvPr>
            <p:ph type="sldNum" sz="quarter" idx="12"/>
          </p:nvPr>
        </p:nvSpPr>
        <p:spPr>
          <a:ln/>
        </p:spPr>
        <p:txBody>
          <a:bodyPr/>
          <a:lstStyle>
            <a:lvl1pPr>
              <a:defRPr/>
            </a:lvl1pPr>
          </a:lstStyle>
          <a:p>
            <a:pPr>
              <a:defRPr/>
            </a:pPr>
            <a:fld id="{9771432D-5A50-4D2E-964F-319BC3C58CAE}" type="slidenum">
              <a:rPr lang="bg-BG" altLang="bg-BG"/>
              <a:pPr>
                <a:defRPr/>
              </a:pPr>
              <a:t>‹#›</a:t>
            </a:fld>
            <a:endParaRPr lang="bg-BG" altLang="bg-BG"/>
          </a:p>
        </p:txBody>
      </p:sp>
    </p:spTree>
    <p:extLst>
      <p:ext uri="{BB962C8B-B14F-4D97-AF65-F5344CB8AC3E}">
        <p14:creationId xmlns:p14="http://schemas.microsoft.com/office/powerpoint/2010/main" val="176606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Rectangle 4">
            <a:extLst>
              <a:ext uri="{FF2B5EF4-FFF2-40B4-BE49-F238E27FC236}">
                <a16:creationId xmlns:a16="http://schemas.microsoft.com/office/drawing/2014/main" id="{1F73CFD2-9E0F-4E2C-8A29-83F1E9C68E97}"/>
              </a:ext>
            </a:extLst>
          </p:cNvPr>
          <p:cNvSpPr>
            <a:spLocks noGrp="1" noChangeArrowheads="1"/>
          </p:cNvSpPr>
          <p:nvPr>
            <p:ph type="dt" sz="half" idx="10"/>
          </p:nvPr>
        </p:nvSpPr>
        <p:spPr>
          <a:ln/>
        </p:spPr>
        <p:txBody>
          <a:bodyPr/>
          <a:lstStyle>
            <a:lvl1pPr>
              <a:defRPr/>
            </a:lvl1pPr>
          </a:lstStyle>
          <a:p>
            <a:pPr>
              <a:defRPr/>
            </a:pPr>
            <a:endParaRPr lang="bg-BG"/>
          </a:p>
        </p:txBody>
      </p:sp>
      <p:sp>
        <p:nvSpPr>
          <p:cNvPr id="8" name="Rectangle 5">
            <a:extLst>
              <a:ext uri="{FF2B5EF4-FFF2-40B4-BE49-F238E27FC236}">
                <a16:creationId xmlns:a16="http://schemas.microsoft.com/office/drawing/2014/main" id="{02D64C73-F483-4201-ADA7-C8000FCD4680}"/>
              </a:ext>
            </a:extLst>
          </p:cNvPr>
          <p:cNvSpPr>
            <a:spLocks noGrp="1" noChangeArrowheads="1"/>
          </p:cNvSpPr>
          <p:nvPr>
            <p:ph type="ftr" sz="quarter" idx="11"/>
          </p:nvPr>
        </p:nvSpPr>
        <p:spPr>
          <a:ln/>
        </p:spPr>
        <p:txBody>
          <a:bodyPr/>
          <a:lstStyle>
            <a:lvl1pPr>
              <a:defRPr/>
            </a:lvl1pPr>
          </a:lstStyle>
          <a:p>
            <a:pPr>
              <a:defRPr/>
            </a:pPr>
            <a:endParaRPr lang="bg-BG"/>
          </a:p>
        </p:txBody>
      </p:sp>
      <p:sp>
        <p:nvSpPr>
          <p:cNvPr id="9" name="Rectangle 6">
            <a:extLst>
              <a:ext uri="{FF2B5EF4-FFF2-40B4-BE49-F238E27FC236}">
                <a16:creationId xmlns:a16="http://schemas.microsoft.com/office/drawing/2014/main" id="{2FA00579-8EA0-47E7-94A7-F346D76BA3B7}"/>
              </a:ext>
            </a:extLst>
          </p:cNvPr>
          <p:cNvSpPr>
            <a:spLocks noGrp="1" noChangeArrowheads="1"/>
          </p:cNvSpPr>
          <p:nvPr>
            <p:ph type="sldNum" sz="quarter" idx="12"/>
          </p:nvPr>
        </p:nvSpPr>
        <p:spPr>
          <a:ln/>
        </p:spPr>
        <p:txBody>
          <a:bodyPr/>
          <a:lstStyle>
            <a:lvl1pPr>
              <a:defRPr/>
            </a:lvl1pPr>
          </a:lstStyle>
          <a:p>
            <a:pPr>
              <a:defRPr/>
            </a:pPr>
            <a:fld id="{56C4DD83-FF2C-4509-9645-DB8DBEA8CEA2}" type="slidenum">
              <a:rPr lang="bg-BG" altLang="bg-BG"/>
              <a:pPr>
                <a:defRPr/>
              </a:pPr>
              <a:t>‹#›</a:t>
            </a:fld>
            <a:endParaRPr lang="bg-BG" altLang="bg-BG"/>
          </a:p>
        </p:txBody>
      </p:sp>
    </p:spTree>
    <p:extLst>
      <p:ext uri="{BB962C8B-B14F-4D97-AF65-F5344CB8AC3E}">
        <p14:creationId xmlns:p14="http://schemas.microsoft.com/office/powerpoint/2010/main" val="757077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Rectangle 4">
            <a:extLst>
              <a:ext uri="{FF2B5EF4-FFF2-40B4-BE49-F238E27FC236}">
                <a16:creationId xmlns:a16="http://schemas.microsoft.com/office/drawing/2014/main" id="{DB8FF49C-2EEA-4629-9FC3-A293CE261D0B}"/>
              </a:ext>
            </a:extLst>
          </p:cNvPr>
          <p:cNvSpPr>
            <a:spLocks noGrp="1" noChangeArrowheads="1"/>
          </p:cNvSpPr>
          <p:nvPr>
            <p:ph type="dt" sz="half" idx="10"/>
          </p:nvPr>
        </p:nvSpPr>
        <p:spPr>
          <a:ln/>
        </p:spPr>
        <p:txBody>
          <a:bodyPr/>
          <a:lstStyle>
            <a:lvl1pPr>
              <a:defRPr/>
            </a:lvl1pPr>
          </a:lstStyle>
          <a:p>
            <a:pPr>
              <a:defRPr/>
            </a:pPr>
            <a:endParaRPr lang="bg-BG"/>
          </a:p>
        </p:txBody>
      </p:sp>
      <p:sp>
        <p:nvSpPr>
          <p:cNvPr id="4" name="Rectangle 5">
            <a:extLst>
              <a:ext uri="{FF2B5EF4-FFF2-40B4-BE49-F238E27FC236}">
                <a16:creationId xmlns:a16="http://schemas.microsoft.com/office/drawing/2014/main" id="{EFC1FF2E-2401-4EBC-856B-4085C76C792B}"/>
              </a:ext>
            </a:extLst>
          </p:cNvPr>
          <p:cNvSpPr>
            <a:spLocks noGrp="1" noChangeArrowheads="1"/>
          </p:cNvSpPr>
          <p:nvPr>
            <p:ph type="ftr" sz="quarter" idx="11"/>
          </p:nvPr>
        </p:nvSpPr>
        <p:spPr>
          <a:ln/>
        </p:spPr>
        <p:txBody>
          <a:bodyPr/>
          <a:lstStyle>
            <a:lvl1pPr>
              <a:defRPr/>
            </a:lvl1pPr>
          </a:lstStyle>
          <a:p>
            <a:pPr>
              <a:defRPr/>
            </a:pPr>
            <a:endParaRPr lang="bg-BG"/>
          </a:p>
        </p:txBody>
      </p:sp>
      <p:sp>
        <p:nvSpPr>
          <p:cNvPr id="5" name="Rectangle 6">
            <a:extLst>
              <a:ext uri="{FF2B5EF4-FFF2-40B4-BE49-F238E27FC236}">
                <a16:creationId xmlns:a16="http://schemas.microsoft.com/office/drawing/2014/main" id="{EBF38D14-0831-4783-A583-83B05A54B2C3}"/>
              </a:ext>
            </a:extLst>
          </p:cNvPr>
          <p:cNvSpPr>
            <a:spLocks noGrp="1" noChangeArrowheads="1"/>
          </p:cNvSpPr>
          <p:nvPr>
            <p:ph type="sldNum" sz="quarter" idx="12"/>
          </p:nvPr>
        </p:nvSpPr>
        <p:spPr>
          <a:ln/>
        </p:spPr>
        <p:txBody>
          <a:bodyPr/>
          <a:lstStyle>
            <a:lvl1pPr>
              <a:defRPr/>
            </a:lvl1pPr>
          </a:lstStyle>
          <a:p>
            <a:pPr>
              <a:defRPr/>
            </a:pPr>
            <a:fld id="{5217CE12-12A2-45DF-B3DE-301B0CBAEBC8}" type="slidenum">
              <a:rPr lang="bg-BG" altLang="bg-BG"/>
              <a:pPr>
                <a:defRPr/>
              </a:pPr>
              <a:t>‹#›</a:t>
            </a:fld>
            <a:endParaRPr lang="bg-BG" altLang="bg-BG"/>
          </a:p>
        </p:txBody>
      </p:sp>
    </p:spTree>
    <p:extLst>
      <p:ext uri="{BB962C8B-B14F-4D97-AF65-F5344CB8AC3E}">
        <p14:creationId xmlns:p14="http://schemas.microsoft.com/office/powerpoint/2010/main" val="409897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DC2AED-F715-490F-8E66-AA08A8685208}"/>
              </a:ext>
            </a:extLst>
          </p:cNvPr>
          <p:cNvSpPr>
            <a:spLocks noGrp="1" noChangeArrowheads="1"/>
          </p:cNvSpPr>
          <p:nvPr>
            <p:ph type="dt" sz="half" idx="10"/>
          </p:nvPr>
        </p:nvSpPr>
        <p:spPr>
          <a:ln/>
        </p:spPr>
        <p:txBody>
          <a:bodyPr/>
          <a:lstStyle>
            <a:lvl1pPr>
              <a:defRPr/>
            </a:lvl1pPr>
          </a:lstStyle>
          <a:p>
            <a:pPr>
              <a:defRPr/>
            </a:pPr>
            <a:endParaRPr lang="bg-BG"/>
          </a:p>
        </p:txBody>
      </p:sp>
      <p:sp>
        <p:nvSpPr>
          <p:cNvPr id="3" name="Rectangle 5">
            <a:extLst>
              <a:ext uri="{FF2B5EF4-FFF2-40B4-BE49-F238E27FC236}">
                <a16:creationId xmlns:a16="http://schemas.microsoft.com/office/drawing/2014/main" id="{ED78452F-6A29-4CF5-9922-6CC3C87138ED}"/>
              </a:ext>
            </a:extLst>
          </p:cNvPr>
          <p:cNvSpPr>
            <a:spLocks noGrp="1" noChangeArrowheads="1"/>
          </p:cNvSpPr>
          <p:nvPr>
            <p:ph type="ftr" sz="quarter" idx="11"/>
          </p:nvPr>
        </p:nvSpPr>
        <p:spPr>
          <a:ln/>
        </p:spPr>
        <p:txBody>
          <a:bodyPr/>
          <a:lstStyle>
            <a:lvl1pPr>
              <a:defRPr/>
            </a:lvl1pPr>
          </a:lstStyle>
          <a:p>
            <a:pPr>
              <a:defRPr/>
            </a:pPr>
            <a:endParaRPr lang="bg-BG"/>
          </a:p>
        </p:txBody>
      </p:sp>
      <p:sp>
        <p:nvSpPr>
          <p:cNvPr id="4" name="Rectangle 6">
            <a:extLst>
              <a:ext uri="{FF2B5EF4-FFF2-40B4-BE49-F238E27FC236}">
                <a16:creationId xmlns:a16="http://schemas.microsoft.com/office/drawing/2014/main" id="{38564F84-08C7-427A-A2EB-A2D241904122}"/>
              </a:ext>
            </a:extLst>
          </p:cNvPr>
          <p:cNvSpPr>
            <a:spLocks noGrp="1" noChangeArrowheads="1"/>
          </p:cNvSpPr>
          <p:nvPr>
            <p:ph type="sldNum" sz="quarter" idx="12"/>
          </p:nvPr>
        </p:nvSpPr>
        <p:spPr>
          <a:ln/>
        </p:spPr>
        <p:txBody>
          <a:bodyPr/>
          <a:lstStyle>
            <a:lvl1pPr>
              <a:defRPr/>
            </a:lvl1pPr>
          </a:lstStyle>
          <a:p>
            <a:pPr>
              <a:defRPr/>
            </a:pPr>
            <a:fld id="{41A1A752-A425-49A0-8471-34875C09548D}" type="slidenum">
              <a:rPr lang="bg-BG" altLang="bg-BG"/>
              <a:pPr>
                <a:defRPr/>
              </a:pPr>
              <a:t>‹#›</a:t>
            </a:fld>
            <a:endParaRPr lang="bg-BG" altLang="bg-BG"/>
          </a:p>
        </p:txBody>
      </p:sp>
    </p:spTree>
    <p:extLst>
      <p:ext uri="{BB962C8B-B14F-4D97-AF65-F5344CB8AC3E}">
        <p14:creationId xmlns:p14="http://schemas.microsoft.com/office/powerpoint/2010/main" val="215559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3AB13C7-0AD9-4B95-BAC9-A0377BBCFE6B}"/>
              </a:ext>
            </a:extLst>
          </p:cNvPr>
          <p:cNvSpPr>
            <a:spLocks noGrp="1" noChangeArrowheads="1"/>
          </p:cNvSpPr>
          <p:nvPr>
            <p:ph type="dt" sz="half" idx="10"/>
          </p:nvPr>
        </p:nvSpPr>
        <p:spPr>
          <a:ln/>
        </p:spPr>
        <p:txBody>
          <a:bodyPr/>
          <a:lstStyle>
            <a:lvl1pPr>
              <a:defRPr/>
            </a:lvl1pPr>
          </a:lstStyle>
          <a:p>
            <a:pPr>
              <a:defRPr/>
            </a:pPr>
            <a:endParaRPr lang="bg-BG"/>
          </a:p>
        </p:txBody>
      </p:sp>
      <p:sp>
        <p:nvSpPr>
          <p:cNvPr id="6" name="Rectangle 5">
            <a:extLst>
              <a:ext uri="{FF2B5EF4-FFF2-40B4-BE49-F238E27FC236}">
                <a16:creationId xmlns:a16="http://schemas.microsoft.com/office/drawing/2014/main" id="{06833912-9DBD-4201-9AD5-B057F41FBCA5}"/>
              </a:ext>
            </a:extLst>
          </p:cNvPr>
          <p:cNvSpPr>
            <a:spLocks noGrp="1" noChangeArrowheads="1"/>
          </p:cNvSpPr>
          <p:nvPr>
            <p:ph type="ftr" sz="quarter" idx="11"/>
          </p:nvPr>
        </p:nvSpPr>
        <p:spPr>
          <a:ln/>
        </p:spPr>
        <p:txBody>
          <a:bodyPr/>
          <a:lstStyle>
            <a:lvl1pPr>
              <a:defRPr/>
            </a:lvl1pPr>
          </a:lstStyle>
          <a:p>
            <a:pPr>
              <a:defRPr/>
            </a:pPr>
            <a:endParaRPr lang="bg-BG"/>
          </a:p>
        </p:txBody>
      </p:sp>
      <p:sp>
        <p:nvSpPr>
          <p:cNvPr id="7" name="Rectangle 6">
            <a:extLst>
              <a:ext uri="{FF2B5EF4-FFF2-40B4-BE49-F238E27FC236}">
                <a16:creationId xmlns:a16="http://schemas.microsoft.com/office/drawing/2014/main" id="{B3380375-3078-42F7-ABFB-706893B411E8}"/>
              </a:ext>
            </a:extLst>
          </p:cNvPr>
          <p:cNvSpPr>
            <a:spLocks noGrp="1" noChangeArrowheads="1"/>
          </p:cNvSpPr>
          <p:nvPr>
            <p:ph type="sldNum" sz="quarter" idx="12"/>
          </p:nvPr>
        </p:nvSpPr>
        <p:spPr>
          <a:ln/>
        </p:spPr>
        <p:txBody>
          <a:bodyPr/>
          <a:lstStyle>
            <a:lvl1pPr>
              <a:defRPr/>
            </a:lvl1pPr>
          </a:lstStyle>
          <a:p>
            <a:pPr>
              <a:defRPr/>
            </a:pPr>
            <a:fld id="{5437F21E-E9AF-485C-A7C9-766528F1E346}" type="slidenum">
              <a:rPr lang="bg-BG" altLang="bg-BG"/>
              <a:pPr>
                <a:defRPr/>
              </a:pPr>
              <a:t>‹#›</a:t>
            </a:fld>
            <a:endParaRPr lang="bg-BG" altLang="bg-BG"/>
          </a:p>
        </p:txBody>
      </p:sp>
    </p:spTree>
    <p:extLst>
      <p:ext uri="{BB962C8B-B14F-4D97-AF65-F5344CB8AC3E}">
        <p14:creationId xmlns:p14="http://schemas.microsoft.com/office/powerpoint/2010/main" val="243845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6DD249-7BDF-415C-9B5C-819D706866FA}"/>
              </a:ext>
            </a:extLst>
          </p:cNvPr>
          <p:cNvSpPr>
            <a:spLocks noGrp="1" noChangeArrowheads="1"/>
          </p:cNvSpPr>
          <p:nvPr>
            <p:ph type="dt" sz="half" idx="10"/>
          </p:nvPr>
        </p:nvSpPr>
        <p:spPr>
          <a:ln/>
        </p:spPr>
        <p:txBody>
          <a:bodyPr/>
          <a:lstStyle>
            <a:lvl1pPr>
              <a:defRPr/>
            </a:lvl1pPr>
          </a:lstStyle>
          <a:p>
            <a:pPr>
              <a:defRPr/>
            </a:pPr>
            <a:endParaRPr lang="bg-BG"/>
          </a:p>
        </p:txBody>
      </p:sp>
      <p:sp>
        <p:nvSpPr>
          <p:cNvPr id="6" name="Rectangle 5">
            <a:extLst>
              <a:ext uri="{FF2B5EF4-FFF2-40B4-BE49-F238E27FC236}">
                <a16:creationId xmlns:a16="http://schemas.microsoft.com/office/drawing/2014/main" id="{BD699934-123F-4FFC-B9F3-00E230AF8DB0}"/>
              </a:ext>
            </a:extLst>
          </p:cNvPr>
          <p:cNvSpPr>
            <a:spLocks noGrp="1" noChangeArrowheads="1"/>
          </p:cNvSpPr>
          <p:nvPr>
            <p:ph type="ftr" sz="quarter" idx="11"/>
          </p:nvPr>
        </p:nvSpPr>
        <p:spPr>
          <a:ln/>
        </p:spPr>
        <p:txBody>
          <a:bodyPr/>
          <a:lstStyle>
            <a:lvl1pPr>
              <a:defRPr/>
            </a:lvl1pPr>
          </a:lstStyle>
          <a:p>
            <a:pPr>
              <a:defRPr/>
            </a:pPr>
            <a:endParaRPr lang="bg-BG"/>
          </a:p>
        </p:txBody>
      </p:sp>
      <p:sp>
        <p:nvSpPr>
          <p:cNvPr id="7" name="Rectangle 6">
            <a:extLst>
              <a:ext uri="{FF2B5EF4-FFF2-40B4-BE49-F238E27FC236}">
                <a16:creationId xmlns:a16="http://schemas.microsoft.com/office/drawing/2014/main" id="{4F3F79B6-7838-443C-BC29-AA91D52C8A76}"/>
              </a:ext>
            </a:extLst>
          </p:cNvPr>
          <p:cNvSpPr>
            <a:spLocks noGrp="1" noChangeArrowheads="1"/>
          </p:cNvSpPr>
          <p:nvPr>
            <p:ph type="sldNum" sz="quarter" idx="12"/>
          </p:nvPr>
        </p:nvSpPr>
        <p:spPr>
          <a:ln/>
        </p:spPr>
        <p:txBody>
          <a:bodyPr/>
          <a:lstStyle>
            <a:lvl1pPr>
              <a:defRPr/>
            </a:lvl1pPr>
          </a:lstStyle>
          <a:p>
            <a:pPr>
              <a:defRPr/>
            </a:pPr>
            <a:fld id="{9012B310-AF46-438D-B944-CFB12E37164D}" type="slidenum">
              <a:rPr lang="bg-BG" altLang="bg-BG"/>
              <a:pPr>
                <a:defRPr/>
              </a:pPr>
              <a:t>‹#›</a:t>
            </a:fld>
            <a:endParaRPr lang="bg-BG" altLang="bg-BG"/>
          </a:p>
        </p:txBody>
      </p:sp>
    </p:spTree>
    <p:extLst>
      <p:ext uri="{BB962C8B-B14F-4D97-AF65-F5344CB8AC3E}">
        <p14:creationId xmlns:p14="http://schemas.microsoft.com/office/powerpoint/2010/main" val="355359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DDBB78-3102-4371-9500-2B0601DA6F34}"/>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bg-BG" altLang="bg-BG"/>
              <a:t>Click to edit Master title style</a:t>
            </a:r>
          </a:p>
        </p:txBody>
      </p:sp>
      <p:sp>
        <p:nvSpPr>
          <p:cNvPr id="1027" name="Rectangle 3">
            <a:extLst>
              <a:ext uri="{FF2B5EF4-FFF2-40B4-BE49-F238E27FC236}">
                <a16:creationId xmlns:a16="http://schemas.microsoft.com/office/drawing/2014/main" id="{B006FB86-6ABA-4107-99FE-FA0EFBB7DB3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bg-BG" altLang="bg-BG"/>
              <a:t>Click to edit Master text styles</a:t>
            </a:r>
          </a:p>
          <a:p>
            <a:pPr lvl="1"/>
            <a:r>
              <a:rPr lang="bg-BG" altLang="bg-BG"/>
              <a:t>Second level</a:t>
            </a:r>
          </a:p>
          <a:p>
            <a:pPr lvl="2"/>
            <a:r>
              <a:rPr lang="bg-BG" altLang="bg-BG"/>
              <a:t>Third level</a:t>
            </a:r>
          </a:p>
          <a:p>
            <a:pPr lvl="3"/>
            <a:r>
              <a:rPr lang="bg-BG" altLang="bg-BG"/>
              <a:t>Fourth level</a:t>
            </a:r>
          </a:p>
          <a:p>
            <a:pPr lvl="4"/>
            <a:r>
              <a:rPr lang="bg-BG" altLang="bg-BG"/>
              <a:t>Fifth level</a:t>
            </a:r>
          </a:p>
        </p:txBody>
      </p:sp>
      <p:sp>
        <p:nvSpPr>
          <p:cNvPr id="1028" name="Rectangle 4">
            <a:extLst>
              <a:ext uri="{FF2B5EF4-FFF2-40B4-BE49-F238E27FC236}">
                <a16:creationId xmlns:a16="http://schemas.microsoft.com/office/drawing/2014/main" id="{07D2B151-3E96-453D-9B81-0B6B0A44C61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bg-BG"/>
          </a:p>
        </p:txBody>
      </p:sp>
      <p:sp>
        <p:nvSpPr>
          <p:cNvPr id="1029" name="Rectangle 5">
            <a:extLst>
              <a:ext uri="{FF2B5EF4-FFF2-40B4-BE49-F238E27FC236}">
                <a16:creationId xmlns:a16="http://schemas.microsoft.com/office/drawing/2014/main" id="{80FEF400-1480-430A-BF0B-B2EED95B21AE}"/>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bg-BG"/>
          </a:p>
        </p:txBody>
      </p:sp>
      <p:sp>
        <p:nvSpPr>
          <p:cNvPr id="1030" name="Rectangle 6">
            <a:extLst>
              <a:ext uri="{FF2B5EF4-FFF2-40B4-BE49-F238E27FC236}">
                <a16:creationId xmlns:a16="http://schemas.microsoft.com/office/drawing/2014/main" id="{F70A2B13-60D4-4C94-A4C2-C4E59CE0355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E0F712-28E7-40A0-BD76-1FD5F351835B}"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nipa.bg/" TargetMode="External"/><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nipa.bg/%D1%81%D0%BF%D1%80%D0%B0%D0%B2%D0%BA%D0%B0-%D0%BF%D0%BE-%D0%B5%D0%B8%D0%BA/?lang=EN" TargetMode="External"/><Relationship Id="rId4" Type="http://schemas.openxmlformats.org/officeDocument/2006/relationships/hyperlink" Target="http://www.nipa.bg/"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nipa.bg/%D0%B1%D0%B0%D0%B7%D0%B0-%D0%B4%D0%B0%D0%BD%D0%BD%D0%B8/in-force/data-agreements/2020-conditionsinsuranse/" TargetMode="External"/><Relationship Id="rId3" Type="http://schemas.openxmlformats.org/officeDocument/2006/relationships/image" Target="../media/image2.jpeg"/><Relationship Id="rId7" Type="http://schemas.openxmlformats.org/officeDocument/2006/relationships/hyperlink" Target="https://www.nipa.bg/%D0%B1%D0%B0%D0%B7%D0%B0-%D0%B4%D0%B0%D0%BD%D0%BD%D0%B8/in-force/data-agreements/2020-wages/" TargetMode="External"/><Relationship Id="rId12"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nipa.bg/%D0%B1%D0%B0%D0%B7%D0%B0-%D0%B4%D0%B0%D0%BD%D0%BD%D0%B8/in-force/data-agreements/2020-compensations/" TargetMode="External"/><Relationship Id="rId11" Type="http://schemas.openxmlformats.org/officeDocument/2006/relationships/hyperlink" Target="https://www.nipa.bg/%D0%B1%D0%B0%D0%B7%D0%B0-%D0%B4%D0%B0%D0%BD%D0%BD%D0%B8/in-force/data-agreements/2020-leaves/" TargetMode="External"/><Relationship Id="rId5" Type="http://schemas.openxmlformats.org/officeDocument/2006/relationships/hyperlink" Target="https://www.nipa.bg/%D0%B1%D0%B0%D0%B7%D0%B0-%D0%B4%D0%B0%D0%BD%D0%BD%D0%B8/in-force/data-agreements/2020-gp/" TargetMode="External"/><Relationship Id="rId10" Type="http://schemas.openxmlformats.org/officeDocument/2006/relationships/hyperlink" Target="https://www.nipa.bg/%D0%B1%D0%B0%D0%B7%D0%B0-%D0%B4%D0%B0%D0%BD%D0%BD%D0%B8/in-force/data-agreements/2020-social-dialogue/" TargetMode="External"/><Relationship Id="rId4" Type="http://schemas.openxmlformats.org/officeDocument/2006/relationships/hyperlink" Target="http://www.nipa.bg/" TargetMode="External"/><Relationship Id="rId9" Type="http://schemas.openxmlformats.org/officeDocument/2006/relationships/hyperlink" Target="https://www.nipa.bg/%D0%B1%D0%B0%D0%B7%D0%B0-%D0%B4%D0%B0%D0%BD%D0%BD%D0%B8/in-force/data-agreements/2020-emplw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nipa.b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nipa.bg/%D0%B1%D0%B0%D0%B7%D0%B0-%D0%B4%D0%B0%D0%BD%D0%BD%D0%B8/%D0%BA%D1%82%D0%B4-%D0%BE%D1%82%D1%80%D0%B0%D1%81%D1%8A%D0%BB%D0%B1%D1%80%D0%B0%D0%BD%D1%8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nipa.b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www.nipa.bg/%D1%81%D0%BF%D1%80%D0%B0%D0%B2%D0%BA%D0%B0-%D0%B7%D0%B0-%D0%B4%D0%B5%D0%B9%D1%81%D1%82%D0%B2%D0%B0%D1%89%D0%B8-%D0%BA%D1%82%D0%B4/?lang=EN" TargetMode="External"/><Relationship Id="rId4" Type="http://schemas.openxmlformats.org/officeDocument/2006/relationships/hyperlink" Target="http://www.nipa.b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www.nipa.b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NIPABackground1">
            <a:extLst>
              <a:ext uri="{FF2B5EF4-FFF2-40B4-BE49-F238E27FC236}">
                <a16:creationId xmlns:a16="http://schemas.microsoft.com/office/drawing/2014/main" id="{6E32C864-7A11-4680-9607-69BAAEBEACF0}"/>
              </a:ext>
            </a:extLst>
          </p:cNvPr>
          <p:cNvPicPr>
            <a:picLocks noGrp="1" noChangeAspect="1" noChangeArrowheads="1"/>
          </p:cNvPicPr>
          <p:nvPr>
            <p:ph type="ctrTitle"/>
          </p:nvPr>
        </p:nvPicPr>
        <p:blipFill>
          <a:blip r:embed="rId4">
            <a:extLst>
              <a:ext uri="{28A0092B-C50C-407E-A947-70E740481C1C}">
                <a14:useLocalDpi xmlns:a14="http://schemas.microsoft.com/office/drawing/2010/main" val="0"/>
              </a:ext>
            </a:extLst>
          </a:blip>
          <a:srcRect/>
          <a:stretch>
            <a:fillRect/>
          </a:stretch>
        </p:blipFill>
        <p:spPr>
          <a:xfrm>
            <a:off x="-252413" y="0"/>
            <a:ext cx="9396413" cy="6858000"/>
          </a:xfrm>
          <a:noFill/>
        </p:spPr>
      </p:pic>
      <p:sp>
        <p:nvSpPr>
          <p:cNvPr id="3075" name="Rectangle 9">
            <a:extLst>
              <a:ext uri="{FF2B5EF4-FFF2-40B4-BE49-F238E27FC236}">
                <a16:creationId xmlns:a16="http://schemas.microsoft.com/office/drawing/2014/main" id="{DA1BE086-8E4D-4D59-94E0-F957B02857EC}"/>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3076" name="Rectangle 32">
            <a:extLst>
              <a:ext uri="{FF2B5EF4-FFF2-40B4-BE49-F238E27FC236}">
                <a16:creationId xmlns:a16="http://schemas.microsoft.com/office/drawing/2014/main" id="{9D2DB3F8-9182-4028-94D6-BE4B4AEED7C3}"/>
              </a:ext>
            </a:extLst>
          </p:cNvPr>
          <p:cNvSpPr>
            <a:spLocks noChangeArrowheads="1"/>
          </p:cNvSpPr>
          <p:nvPr/>
        </p:nvSpPr>
        <p:spPr bwMode="auto">
          <a:xfrm>
            <a:off x="115888" y="1568450"/>
            <a:ext cx="8639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800" b="1">
                <a:latin typeface="Times New Roman" panose="02020603050405020304" pitchFamily="18" charset="0"/>
                <a:cs typeface="Times New Roman" panose="02020603050405020304" pitchFamily="18" charset="0"/>
              </a:rPr>
              <a:t>NICA’S DATABASE</a:t>
            </a:r>
            <a:br>
              <a:rPr lang="en-US" altLang="bg-BG" sz="2800" b="1">
                <a:latin typeface="Times New Roman" panose="02020603050405020304" pitchFamily="18" charset="0"/>
                <a:cs typeface="Times New Roman" panose="02020603050405020304" pitchFamily="18" charset="0"/>
              </a:rPr>
            </a:br>
            <a:r>
              <a:rPr lang="en-US" altLang="bg-BG" sz="2800" b="1">
                <a:latin typeface="Times New Roman" panose="02020603050405020304" pitchFamily="18" charset="0"/>
                <a:cs typeface="Times New Roman" panose="02020603050405020304" pitchFamily="18" charset="0"/>
              </a:rPr>
              <a:t>ON COLLECTIVE LABOUR AGREEMENTS</a:t>
            </a:r>
          </a:p>
        </p:txBody>
      </p:sp>
      <p:pic>
        <p:nvPicPr>
          <p:cNvPr id="3077" name="Picture 4" descr="logo en">
            <a:extLst>
              <a:ext uri="{FF2B5EF4-FFF2-40B4-BE49-F238E27FC236}">
                <a16:creationId xmlns:a16="http://schemas.microsoft.com/office/drawing/2014/main" id="{2D8295D1-A30B-443A-AC6B-5AEE9B446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188913"/>
            <a:ext cx="129698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4">
            <a:extLst>
              <a:ext uri="{FF2B5EF4-FFF2-40B4-BE49-F238E27FC236}">
                <a16:creationId xmlns:a16="http://schemas.microsoft.com/office/drawing/2014/main" id="{15FA16BF-D00A-4035-B862-8FBB22B3FB54}"/>
              </a:ext>
            </a:extLst>
          </p:cNvPr>
          <p:cNvSpPr>
            <a:spLocks noChangeArrowheads="1"/>
          </p:cNvSpPr>
          <p:nvPr/>
        </p:nvSpPr>
        <p:spPr bwMode="auto">
          <a:xfrm>
            <a:off x="1249363" y="120650"/>
            <a:ext cx="6553200" cy="708025"/>
          </a:xfrm>
          <a:prstGeom prst="rect">
            <a:avLst/>
          </a:prstGeom>
          <a:noFill/>
          <a:ln>
            <a:noFill/>
          </a:ln>
          <a:effectLst/>
        </p:spPr>
        <p:txBody>
          <a:bodyPr>
            <a:spAutoFit/>
          </a:bodyPr>
          <a:lstStyle/>
          <a:p>
            <a:pPr algn="ctr" eaLnBrk="1" hangingPunct="1">
              <a:defRPr/>
            </a:pPr>
            <a:r>
              <a:rPr lang="en-US" sz="2000" b="1" dirty="0">
                <a:effectLst>
                  <a:outerShdw blurRad="38100" dist="38100" dir="2700000" algn="tl">
                    <a:srgbClr val="C0C0C0"/>
                  </a:outerShdw>
                </a:effectLst>
                <a:latin typeface="Times New Roman" pitchFamily="18" charset="0"/>
              </a:rPr>
              <a:t>REPUBLIC OF BULGARIA</a:t>
            </a:r>
            <a:endParaRPr lang="bg-BG" sz="2000" dirty="0">
              <a:latin typeface="Times New Roman" pitchFamily="18" charset="0"/>
            </a:endParaRPr>
          </a:p>
          <a:p>
            <a:pPr algn="ctr" eaLnBrk="1" hangingPunct="1">
              <a:defRPr/>
            </a:pPr>
            <a:r>
              <a:rPr lang="en-US" sz="2000" b="1" dirty="0">
                <a:effectLst>
                  <a:outerShdw blurRad="38100" dist="38100" dir="2700000" algn="tl">
                    <a:srgbClr val="C0C0C0"/>
                  </a:outerShdw>
                </a:effectLst>
                <a:latin typeface="Times New Roman" pitchFamily="18" charset="0"/>
              </a:rPr>
              <a:t>Ministry of Labour and Social Policy</a:t>
            </a:r>
            <a:endParaRPr lang="bg-BG" sz="2000" dirty="0">
              <a:latin typeface="Times New Roman" pitchFamily="18" charset="0"/>
            </a:endParaRPr>
          </a:p>
        </p:txBody>
      </p:sp>
      <p:graphicFrame>
        <p:nvGraphicFramePr>
          <p:cNvPr id="3079" name="Object 1">
            <a:extLst>
              <a:ext uri="{FF2B5EF4-FFF2-40B4-BE49-F238E27FC236}">
                <a16:creationId xmlns:a16="http://schemas.microsoft.com/office/drawing/2014/main" id="{96E9EF54-F943-42B2-93D1-1F5BA3D8FEF6}"/>
              </a:ext>
            </a:extLst>
          </p:cNvPr>
          <p:cNvGraphicFramePr>
            <a:graphicFrameLocks noChangeAspect="1"/>
          </p:cNvGraphicFramePr>
          <p:nvPr/>
        </p:nvGraphicFramePr>
        <p:xfrm>
          <a:off x="115888" y="120650"/>
          <a:ext cx="1125537" cy="1114425"/>
        </p:xfrm>
        <a:graphic>
          <a:graphicData uri="http://schemas.openxmlformats.org/presentationml/2006/ole">
            <mc:AlternateContent xmlns:mc="http://schemas.openxmlformats.org/markup-compatibility/2006">
              <mc:Choice xmlns:v="urn:schemas-microsoft-com:vml" Requires="v">
                <p:oleObj spid="_x0000_s3100" r:id="rId6" imgW="3343742" imgH="2857899" progId="MSPhotoEd.3">
                  <p:embed/>
                </p:oleObj>
              </mc:Choice>
              <mc:Fallback>
                <p:oleObj r:id="rId6" imgW="3343742" imgH="2857899" progId="MSPhotoEd.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120650"/>
                        <a:ext cx="11255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24">
            <a:extLst>
              <a:ext uri="{FF2B5EF4-FFF2-40B4-BE49-F238E27FC236}">
                <a16:creationId xmlns:a16="http://schemas.microsoft.com/office/drawing/2014/main" id="{3B9EAC84-8106-4952-A872-F624315964D7}"/>
              </a:ext>
            </a:extLst>
          </p:cNvPr>
          <p:cNvSpPr>
            <a:spLocks noChangeArrowheads="1"/>
          </p:cNvSpPr>
          <p:nvPr/>
        </p:nvSpPr>
        <p:spPr bwMode="auto">
          <a:xfrm>
            <a:off x="1392238" y="722313"/>
            <a:ext cx="6265862" cy="585787"/>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rPr>
              <a:t>National Institute for Conciliation and Arbitration</a:t>
            </a:r>
          </a:p>
          <a:p>
            <a:pPr algn="ctr" eaLnBrk="1" hangingPunct="1">
              <a:defRPr/>
            </a:pPr>
            <a:r>
              <a:rPr lang="en-US" sz="1600" b="1" dirty="0">
                <a:effectLst>
                  <a:outerShdw blurRad="38100" dist="38100" dir="2700000" algn="tl">
                    <a:srgbClr val="C0C0C0"/>
                  </a:outerShdw>
                </a:effectLst>
                <a:latin typeface="Times New Roman" pitchFamily="18" charset="0"/>
                <a:hlinkClick r:id="rId8"/>
              </a:rPr>
              <a:t>www.nipa.bg</a:t>
            </a:r>
            <a:endParaRPr lang="de-DE" sz="1600" b="1" dirty="0">
              <a:effectLst>
                <a:outerShdw blurRad="38100" dist="38100" dir="2700000" algn="tl">
                  <a:srgbClr val="C0C0C0"/>
                </a:outerShdw>
              </a:effectLst>
              <a:latin typeface="Times New Roman" pitchFamily="18" charset="0"/>
            </a:endParaRPr>
          </a:p>
        </p:txBody>
      </p:sp>
      <p:sp>
        <p:nvSpPr>
          <p:cNvPr id="3081" name="Rectangle 32">
            <a:extLst>
              <a:ext uri="{FF2B5EF4-FFF2-40B4-BE49-F238E27FC236}">
                <a16:creationId xmlns:a16="http://schemas.microsoft.com/office/drawing/2014/main" id="{35DDC8E7-569A-44C8-9126-1C92513EA646}"/>
              </a:ext>
            </a:extLst>
          </p:cNvPr>
          <p:cNvSpPr>
            <a:spLocks noChangeArrowheads="1"/>
          </p:cNvSpPr>
          <p:nvPr/>
        </p:nvSpPr>
        <p:spPr bwMode="auto">
          <a:xfrm>
            <a:off x="125413" y="6237288"/>
            <a:ext cx="8639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1200">
                <a:latin typeface="Times New Roman" panose="02020603050405020304" pitchFamily="18" charset="0"/>
                <a:cs typeface="Times New Roman" panose="02020603050405020304" pitchFamily="18" charset="0"/>
              </a:rPr>
              <a:t>EUROFOUND Webinar on Collective Agreements, December 3, 2021</a:t>
            </a:r>
          </a:p>
        </p:txBody>
      </p:sp>
      <p:sp>
        <p:nvSpPr>
          <p:cNvPr id="3082" name="Rectangle 32">
            <a:extLst>
              <a:ext uri="{FF2B5EF4-FFF2-40B4-BE49-F238E27FC236}">
                <a16:creationId xmlns:a16="http://schemas.microsoft.com/office/drawing/2014/main" id="{D1506ADC-ABF7-4CB5-91B2-8B60FC253D09}"/>
              </a:ext>
            </a:extLst>
          </p:cNvPr>
          <p:cNvSpPr>
            <a:spLocks noChangeArrowheads="1"/>
          </p:cNvSpPr>
          <p:nvPr/>
        </p:nvSpPr>
        <p:spPr bwMode="auto">
          <a:xfrm>
            <a:off x="206375" y="2749550"/>
            <a:ext cx="86391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 typeface="Wingdings" panose="05000000000000000000" pitchFamily="2" charset="2"/>
              <a:buChar char="ü"/>
            </a:pPr>
            <a:r>
              <a:rPr lang="en-US" altLang="bg-BG" sz="1800" b="1"/>
              <a:t>Legally regulated by Labour Code</a:t>
            </a:r>
            <a:r>
              <a:rPr lang="en-US" altLang="bg-BG" sz="1800"/>
              <a:t> (am. Dec 2008) provision – Art. 53, para 5 ‘</a:t>
            </a:r>
            <a:r>
              <a:rPr lang="en-US" altLang="bg-BG" sz="1800" i="1"/>
              <a:t>’Copies </a:t>
            </a:r>
            <a:r>
              <a:rPr lang="en-US" altLang="bg-BG" sz="1800" i="1">
                <a:cs typeface="Times New Roman" panose="02020603050405020304" pitchFamily="18" charset="0"/>
              </a:rPr>
              <a:t>of the registered employment contracts shall be provided ex officio, under order determined by the Minister of Labour and Social Policy, to the National Institute for Conciliation and Arbitration, which shall create and maintain an information system for the collective employment contracts</a:t>
            </a:r>
            <a:r>
              <a:rPr lang="en-US" altLang="bg-BG" sz="1800">
                <a:cs typeface="Times New Roman" panose="02020603050405020304" pitchFamily="18" charset="0"/>
              </a:rPr>
              <a:t>’’</a:t>
            </a:r>
            <a:endParaRPr lang="bg-BG" altLang="bg-BG" sz="1800">
              <a:cs typeface="Times New Roman" panose="02020603050405020304" pitchFamily="18" charset="0"/>
            </a:endParaRPr>
          </a:p>
          <a:p>
            <a:pPr>
              <a:spcBef>
                <a:spcPct val="0"/>
              </a:spcBef>
              <a:buFont typeface="Wingdings" panose="05000000000000000000" pitchFamily="2" charset="2"/>
              <a:buChar char="ü"/>
            </a:pPr>
            <a:r>
              <a:rPr lang="en-US" altLang="bg-BG" sz="1800" b="1">
                <a:cs typeface="Times New Roman" panose="02020603050405020304" pitchFamily="18" charset="0"/>
              </a:rPr>
              <a:t>Common decision by the Ministry &amp; Social Partners</a:t>
            </a:r>
            <a:r>
              <a:rPr lang="en-US" altLang="bg-BG" sz="1800">
                <a:cs typeface="Times New Roman" panose="02020603050405020304" pitchFamily="18" charset="0"/>
              </a:rPr>
              <a:t> (NICA’s Supervisory Board) to create and develop an information resource for collective bargaining based at NICA to provide</a:t>
            </a:r>
            <a:r>
              <a:rPr lang="bg-BG" altLang="bg-BG" sz="1800">
                <a:cs typeface="Times New Roman" panose="02020603050405020304" pitchFamily="18" charset="0"/>
              </a:rPr>
              <a:t> </a:t>
            </a:r>
            <a:r>
              <a:rPr lang="en-US" altLang="bg-BG" sz="1800">
                <a:cs typeface="Times New Roman" panose="02020603050405020304" pitchFamily="18" charset="0"/>
              </a:rPr>
              <a:t>”promotion of collective bargaining” – point (e) of the ILO Convention 154 “bodies and procedures for the settlement of labour disputes should be so conceived as to contribute to the promotion of collective bargaining’’.</a:t>
            </a:r>
            <a:endParaRPr lang="bg-BG" altLang="bg-BG"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23290" y="621936"/>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CLA DATA PROCESSING     1</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13" name="Rectangle 32">
            <a:extLst>
              <a:ext uri="{FF2B5EF4-FFF2-40B4-BE49-F238E27FC236}">
                <a16:creationId xmlns:a16="http://schemas.microsoft.com/office/drawing/2014/main" id="{7514C3D9-18B2-4540-B507-56D9AA62BB9D}"/>
              </a:ext>
            </a:extLst>
          </p:cNvPr>
          <p:cNvSpPr>
            <a:spLocks noChangeArrowheads="1"/>
          </p:cNvSpPr>
          <p:nvPr/>
        </p:nvSpPr>
        <p:spPr bwMode="auto">
          <a:xfrm>
            <a:off x="252412" y="1128972"/>
            <a:ext cx="8639175" cy="526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buFont typeface="+mj-lt"/>
              <a:buAutoNum type="arabicPeriod"/>
            </a:pPr>
            <a:r>
              <a:rPr lang="en-US" altLang="bg-BG" sz="1400" dirty="0">
                <a:latin typeface="Calibri" panose="020F0502020204030204" pitchFamily="34" charset="0"/>
                <a:cs typeface="Calibri" panose="020F0502020204030204" pitchFamily="34" charset="0"/>
              </a:rPr>
              <a:t>Copies of CLA &amp; Annexes received from GLI (on paper; files - *.pdf or *.doc; or directly downloaded from </a:t>
            </a:r>
            <a:r>
              <a:rPr lang="en-GB" altLang="bg-BG" sz="1400" dirty="0">
                <a:latin typeface="Calibri" panose="020F0502020204030204" pitchFamily="34" charset="0"/>
                <a:cs typeface="Calibri" panose="020F0502020204030204" pitchFamily="34" charset="0"/>
              </a:rPr>
              <a:t>G</a:t>
            </a:r>
            <a:r>
              <a:rPr lang="en-US" altLang="bg-BG" sz="1400" dirty="0">
                <a:latin typeface="Calibri" panose="020F0502020204030204" pitchFamily="34" charset="0"/>
                <a:cs typeface="Calibri" panose="020F0502020204030204" pitchFamily="34" charset="0"/>
              </a:rPr>
              <a:t>LI’s internal register)</a:t>
            </a:r>
            <a:endParaRPr lang="bg-BG" altLang="bg-BG" sz="1400" dirty="0">
              <a:latin typeface="Calibri" panose="020F0502020204030204" pitchFamily="34" charset="0"/>
              <a:cs typeface="Calibri" panose="020F0502020204030204" pitchFamily="34" charset="0"/>
            </a:endParaRPr>
          </a:p>
          <a:p>
            <a:pPr marL="342900" indent="-342900">
              <a:buFont typeface="+mj-lt"/>
              <a:buAutoNum type="arabicPeriod"/>
            </a:pPr>
            <a:r>
              <a:rPr lang="en-US" altLang="bg-BG" sz="1400" dirty="0">
                <a:latin typeface="Calibri" panose="020F0502020204030204" pitchFamily="34" charset="0"/>
                <a:cs typeface="Calibri" panose="020F0502020204030204" pitchFamily="34" charset="0"/>
              </a:rPr>
              <a:t>Input the information from CLA in NICA’s information system using MS ACCESS (two chapters):</a:t>
            </a:r>
          </a:p>
          <a:p>
            <a:pPr marL="1210950" lvl="1" indent="-468000">
              <a:spcAft>
                <a:spcPts val="600"/>
              </a:spcAft>
              <a:buFont typeface="Wingdings" panose="05000000000000000000" pitchFamily="2" charset="2"/>
              <a:buChar char="q"/>
            </a:pPr>
            <a:r>
              <a:rPr lang="en-US" altLang="bg-BG" sz="1400" b="1" cap="all" dirty="0">
                <a:latin typeface="Calibri" panose="020F0502020204030204" pitchFamily="34" charset="0"/>
                <a:cs typeface="Calibri" panose="020F0502020204030204" pitchFamily="34" charset="0"/>
              </a:rPr>
              <a:t>First</a:t>
            </a:r>
            <a:r>
              <a:rPr lang="en-US" altLang="bg-BG" sz="1400" dirty="0">
                <a:latin typeface="Calibri" panose="020F0502020204030204" pitchFamily="34" charset="0"/>
                <a:cs typeface="Calibri" panose="020F0502020204030204" pitchFamily="34" charset="0"/>
              </a:rPr>
              <a:t> - Functional data, e.g. in CLA on company level -  size of companies, ownership (public/private; real sector/administration; national/foreign), regional distribution (by municipalities, administrative districts &amp; statistical regions), etc.</a:t>
            </a:r>
          </a:p>
          <a:p>
            <a:pPr lvl="1" indent="0">
              <a:spcAft>
                <a:spcPts val="600"/>
              </a:spcAft>
              <a:buNone/>
            </a:pPr>
            <a:r>
              <a:rPr lang="en-US" altLang="bg-BG" sz="1400" dirty="0">
                <a:latin typeface="Calibri" panose="020F0502020204030204" pitchFamily="34" charset="0"/>
                <a:cs typeface="Calibri" panose="020F0502020204030204" pitchFamily="34" charset="0"/>
              </a:rPr>
              <a:t>The visual output of this information on NICA’s web page, using searching tools by ID number is:</a:t>
            </a:r>
          </a:p>
          <a:p>
            <a:pPr lvl="1" indent="0" algn="ctr">
              <a:spcBef>
                <a:spcPts val="0"/>
              </a:spcBef>
              <a:spcAft>
                <a:spcPts val="0"/>
              </a:spcAft>
              <a:buNone/>
            </a:pPr>
            <a:r>
              <a:rPr lang="en-US" altLang="bg-BG" sz="1100" dirty="0">
                <a:solidFill>
                  <a:srgbClr val="0000FF"/>
                </a:solidFill>
                <a:latin typeface="Calibri" panose="020F0502020204030204" pitchFamily="34" charset="0"/>
                <a:cs typeface="Calibri" panose="020F0502020204030204" pitchFamily="34" charset="0"/>
                <a:hlinkClick r:id="rId5"/>
              </a:rPr>
              <a:t>Searching tool using the ID</a:t>
            </a:r>
            <a:endParaRPr lang="bg-BG" altLang="bg-BG" sz="1100" dirty="0">
              <a:solidFill>
                <a:srgbClr val="0000FF"/>
              </a:solidFill>
              <a:latin typeface="Calibri" panose="020F0502020204030204" pitchFamily="34" charset="0"/>
              <a:cs typeface="Calibri" panose="020F0502020204030204" pitchFamily="34" charset="0"/>
            </a:endParaRPr>
          </a:p>
          <a:p>
            <a:pPr lvl="1" indent="0">
              <a:spcBef>
                <a:spcPts val="0"/>
              </a:spcBef>
              <a:buNone/>
            </a:pPr>
            <a:endParaRPr lang="en-US" altLang="bg-BG" sz="1100" dirty="0">
              <a:latin typeface="Calibri" panose="020F0502020204030204" pitchFamily="34" charset="0"/>
              <a:cs typeface="Calibri" panose="020F0502020204030204" pitchFamily="34" charset="0"/>
            </a:endParaRPr>
          </a:p>
          <a:p>
            <a:pPr lvl="1" indent="0">
              <a:spcBef>
                <a:spcPts val="0"/>
              </a:spcBef>
              <a:buNone/>
            </a:pPr>
            <a:r>
              <a:rPr lang="en-US" altLang="bg-BG" sz="1100" dirty="0">
                <a:latin typeface="Calibri" panose="020F0502020204030204" pitchFamily="34" charset="0"/>
                <a:cs typeface="Calibri" panose="020F0502020204030204" pitchFamily="34" charset="0"/>
              </a:rPr>
              <a:t>No of CBA as it registered in NICA</a:t>
            </a:r>
          </a:p>
          <a:p>
            <a:pPr lvl="1" indent="0">
              <a:spcBef>
                <a:spcPts val="0"/>
              </a:spcBef>
              <a:buNone/>
            </a:pPr>
            <a:r>
              <a:rPr lang="en-US" altLang="bg-BG" sz="1100" dirty="0">
                <a:latin typeface="Calibri" panose="020F0502020204030204" pitchFamily="34" charset="0"/>
                <a:cs typeface="Calibri" panose="020F0502020204030204" pitchFamily="34" charset="0"/>
              </a:rPr>
              <a:t>Company’s ID</a:t>
            </a:r>
          </a:p>
          <a:p>
            <a:pPr lvl="1" indent="0">
              <a:spcBef>
                <a:spcPts val="0"/>
              </a:spcBef>
              <a:buNone/>
            </a:pPr>
            <a:r>
              <a:rPr lang="en-US" altLang="bg-BG" sz="1100" dirty="0">
                <a:latin typeface="Calibri" panose="020F0502020204030204" pitchFamily="34" charset="0"/>
                <a:cs typeface="Calibri" panose="020F0502020204030204" pitchFamily="34" charset="0"/>
              </a:rPr>
              <a:t>Level of Bargaining</a:t>
            </a:r>
          </a:p>
          <a:p>
            <a:pPr lvl="1" indent="0">
              <a:spcBef>
                <a:spcPts val="0"/>
              </a:spcBef>
              <a:buNone/>
            </a:pPr>
            <a:r>
              <a:rPr lang="en-US" altLang="bg-BG" sz="1100" dirty="0">
                <a:latin typeface="Calibri" panose="020F0502020204030204" pitchFamily="34" charset="0"/>
                <a:cs typeface="Calibri" panose="020F0502020204030204" pitchFamily="34" charset="0"/>
              </a:rPr>
              <a:t>Type of CBA</a:t>
            </a:r>
          </a:p>
          <a:p>
            <a:pPr lvl="1" indent="0">
              <a:spcBef>
                <a:spcPts val="0"/>
              </a:spcBef>
              <a:buNone/>
            </a:pPr>
            <a:r>
              <a:rPr lang="en-US" altLang="bg-BG" sz="1100" dirty="0">
                <a:latin typeface="Calibri" panose="020F0502020204030204" pitchFamily="34" charset="0"/>
                <a:cs typeface="Calibri" panose="020F0502020204030204" pitchFamily="34" charset="0"/>
              </a:rPr>
              <a:t>Administrative District</a:t>
            </a:r>
          </a:p>
          <a:p>
            <a:pPr lvl="1" indent="0">
              <a:spcBef>
                <a:spcPts val="0"/>
              </a:spcBef>
              <a:buNone/>
            </a:pPr>
            <a:r>
              <a:rPr lang="en-US" altLang="bg-BG" sz="1100" dirty="0">
                <a:latin typeface="Calibri" panose="020F0502020204030204" pitchFamily="34" charset="0"/>
                <a:cs typeface="Calibri" panose="020F0502020204030204" pitchFamily="34" charset="0"/>
              </a:rPr>
              <a:t>Municipality</a:t>
            </a:r>
          </a:p>
          <a:p>
            <a:pPr lvl="1" indent="0">
              <a:spcBef>
                <a:spcPts val="0"/>
              </a:spcBef>
              <a:buNone/>
            </a:pPr>
            <a:r>
              <a:rPr lang="en-US" altLang="bg-BG" sz="1100" dirty="0">
                <a:latin typeface="Calibri" panose="020F0502020204030204" pitchFamily="34" charset="0"/>
                <a:cs typeface="Calibri" panose="020F0502020204030204" pitchFamily="34" charset="0"/>
              </a:rPr>
              <a:t>Signing date</a:t>
            </a:r>
          </a:p>
          <a:p>
            <a:pPr lvl="1" indent="0">
              <a:spcBef>
                <a:spcPts val="0"/>
              </a:spcBef>
              <a:buNone/>
            </a:pPr>
            <a:r>
              <a:rPr lang="en-US" altLang="bg-BG" sz="1100" dirty="0">
                <a:latin typeface="Calibri" panose="020F0502020204030204" pitchFamily="34" charset="0"/>
                <a:cs typeface="Calibri" panose="020F0502020204030204" pitchFamily="34" charset="0"/>
              </a:rPr>
              <a:t>Start date</a:t>
            </a:r>
          </a:p>
          <a:p>
            <a:pPr lvl="1" indent="0">
              <a:spcBef>
                <a:spcPts val="0"/>
              </a:spcBef>
              <a:buNone/>
            </a:pPr>
            <a:r>
              <a:rPr lang="en-US" altLang="bg-BG" sz="1100" dirty="0">
                <a:latin typeface="Calibri" panose="020F0502020204030204" pitchFamily="34" charset="0"/>
                <a:cs typeface="Calibri" panose="020F0502020204030204" pitchFamily="34" charset="0"/>
              </a:rPr>
              <a:t>End date</a:t>
            </a:r>
          </a:p>
          <a:p>
            <a:pPr lvl="1" indent="0">
              <a:spcBef>
                <a:spcPts val="0"/>
              </a:spcBef>
              <a:buNone/>
            </a:pPr>
            <a:r>
              <a:rPr lang="en-US" altLang="bg-BG" sz="1100" dirty="0">
                <a:latin typeface="Calibri" panose="020F0502020204030204" pitchFamily="34" charset="0"/>
                <a:cs typeface="Calibri" panose="020F0502020204030204" pitchFamily="34" charset="0"/>
              </a:rPr>
              <a:t>Extended by Annex to (date)</a:t>
            </a:r>
          </a:p>
          <a:p>
            <a:pPr lvl="1" indent="0">
              <a:spcBef>
                <a:spcPts val="0"/>
              </a:spcBef>
              <a:buNone/>
            </a:pPr>
            <a:r>
              <a:rPr lang="en-US" altLang="bg-BG" sz="1100" dirty="0">
                <a:latin typeface="Calibri" panose="020F0502020204030204" pitchFamily="34" charset="0"/>
                <a:cs typeface="Calibri" panose="020F0502020204030204" pitchFamily="34" charset="0"/>
              </a:rPr>
              <a:t>NACE Code A 3</a:t>
            </a:r>
          </a:p>
          <a:p>
            <a:pPr lvl="1" indent="0">
              <a:spcBef>
                <a:spcPts val="0"/>
              </a:spcBef>
              <a:buNone/>
            </a:pPr>
            <a:r>
              <a:rPr lang="en-US" altLang="bg-BG" sz="1100" dirty="0">
                <a:latin typeface="Calibri" panose="020F0502020204030204" pitchFamily="34" charset="0"/>
                <a:cs typeface="Calibri" panose="020F0502020204030204" pitchFamily="34" charset="0"/>
              </a:rPr>
              <a:t>NACE Code A 21</a:t>
            </a:r>
            <a:br>
              <a:rPr lang="en-US" altLang="bg-BG" sz="1100" dirty="0">
                <a:latin typeface="Calibri" panose="020F0502020204030204" pitchFamily="34" charset="0"/>
                <a:cs typeface="Calibri" panose="020F0502020204030204" pitchFamily="34" charset="0"/>
              </a:rPr>
            </a:br>
            <a:r>
              <a:rPr lang="en-US" altLang="bg-BG" sz="1100" dirty="0">
                <a:latin typeface="Calibri" panose="020F0502020204030204" pitchFamily="34" charset="0"/>
                <a:cs typeface="Calibri" panose="020F0502020204030204" pitchFamily="34" charset="0"/>
              </a:rPr>
              <a:t>Full NACE Code</a:t>
            </a:r>
          </a:p>
          <a:p>
            <a:pPr lvl="1" indent="0">
              <a:spcBef>
                <a:spcPts val="0"/>
              </a:spcBef>
              <a:buNone/>
            </a:pPr>
            <a:r>
              <a:rPr lang="en-US" altLang="bg-BG" sz="1100" dirty="0">
                <a:latin typeface="Calibri" panose="020F0502020204030204" pitchFamily="34" charset="0"/>
                <a:cs typeface="Calibri" panose="020F0502020204030204" pitchFamily="34" charset="0"/>
              </a:rPr>
              <a:t>Ownership</a:t>
            </a:r>
          </a:p>
          <a:p>
            <a:pPr lvl="1" indent="0">
              <a:spcBef>
                <a:spcPts val="0"/>
              </a:spcBef>
              <a:buNone/>
            </a:pPr>
            <a:r>
              <a:rPr lang="en-US" altLang="bg-BG" sz="1100" dirty="0">
                <a:latin typeface="Calibri" panose="020F0502020204030204" pitchFamily="34" charset="0"/>
                <a:cs typeface="Calibri" panose="020F0502020204030204" pitchFamily="34" charset="0"/>
              </a:rPr>
              <a:t>Size</a:t>
            </a:r>
          </a:p>
          <a:p>
            <a:pPr lvl="1" indent="0">
              <a:spcBef>
                <a:spcPts val="0"/>
              </a:spcBef>
              <a:buNone/>
            </a:pPr>
            <a:r>
              <a:rPr lang="en-US" altLang="bg-BG" sz="1100" dirty="0">
                <a:latin typeface="Calibri" panose="020F0502020204030204" pitchFamily="34" charset="0"/>
                <a:cs typeface="Calibri" panose="020F0502020204030204" pitchFamily="34" charset="0"/>
              </a:rPr>
              <a:t>GLI registration unit</a:t>
            </a:r>
          </a:p>
          <a:p>
            <a:pPr lvl="1" indent="0">
              <a:spcBef>
                <a:spcPts val="0"/>
              </a:spcBef>
              <a:buNone/>
            </a:pPr>
            <a:r>
              <a:rPr lang="en-US" altLang="bg-BG" sz="1100" dirty="0">
                <a:latin typeface="Calibri" panose="020F0502020204030204" pitchFamily="34" charset="0"/>
                <a:cs typeface="Calibri" panose="020F0502020204030204" pitchFamily="34" charset="0"/>
              </a:rPr>
              <a:t>GLI date of registration</a:t>
            </a:r>
          </a:p>
          <a:p>
            <a:pPr lvl="1" indent="0">
              <a:spcBef>
                <a:spcPts val="0"/>
              </a:spcBef>
              <a:buNone/>
            </a:pPr>
            <a:r>
              <a:rPr lang="en-US" altLang="bg-BG" sz="1100" dirty="0">
                <a:latin typeface="Calibri" panose="020F0502020204030204" pitchFamily="34" charset="0"/>
                <a:cs typeface="Calibri" panose="020F0502020204030204" pitchFamily="34" charset="0"/>
              </a:rPr>
              <a:t>NICA date of registration</a:t>
            </a:r>
            <a:endParaRPr lang="bg-BG" altLang="bg-BG"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D65CC21-6F1A-491F-B5DC-743C56ABFC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3835" y="3323965"/>
            <a:ext cx="5113120" cy="30710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23290" y="551691"/>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CLA DATA PROCESSING     2</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8" name="Rectangle 32">
            <a:extLst>
              <a:ext uri="{FF2B5EF4-FFF2-40B4-BE49-F238E27FC236}">
                <a16:creationId xmlns:a16="http://schemas.microsoft.com/office/drawing/2014/main" id="{D0BFF580-444A-4324-A57E-B4CB35A1F80B}"/>
              </a:ext>
            </a:extLst>
          </p:cNvPr>
          <p:cNvSpPr>
            <a:spLocks noChangeArrowheads="1"/>
          </p:cNvSpPr>
          <p:nvPr/>
        </p:nvSpPr>
        <p:spPr bwMode="auto">
          <a:xfrm>
            <a:off x="58226" y="1211518"/>
            <a:ext cx="8639175" cy="263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400" dirty="0">
                <a:latin typeface="Calibri" panose="020F0502020204030204" pitchFamily="34" charset="0"/>
                <a:cs typeface="Calibri" panose="020F0502020204030204" pitchFamily="34" charset="0"/>
              </a:rPr>
              <a:t>The first page of this CBA</a:t>
            </a:r>
          </a:p>
          <a:p>
            <a:pPr lvl="1" indent="0">
              <a:buNone/>
            </a:pPr>
            <a:r>
              <a:rPr lang="en-US" altLang="bg-BG" sz="1400" u="sng" dirty="0">
                <a:latin typeface="Calibri" panose="020F0502020204030204" pitchFamily="34" charset="0"/>
                <a:cs typeface="Calibri" panose="020F0502020204030204" pitchFamily="34" charset="0"/>
              </a:rPr>
              <a:t>Not for general public</a:t>
            </a:r>
          </a:p>
          <a:p>
            <a:pPr lvl="1" indent="0">
              <a:buNone/>
            </a:pPr>
            <a:endParaRPr lang="en-US" altLang="bg-BG" sz="1400" dirty="0">
              <a:latin typeface="Calibri" panose="020F0502020204030204" pitchFamily="34" charset="0"/>
              <a:cs typeface="Calibri" panose="020F0502020204030204" pitchFamily="34" charset="0"/>
            </a:endParaRPr>
          </a:p>
          <a:p>
            <a:pPr lvl="1" indent="0">
              <a:buNone/>
            </a:pPr>
            <a:r>
              <a:rPr lang="en-US" altLang="bg-BG" sz="1400" b="1" dirty="0">
                <a:latin typeface="Calibri" panose="020F0502020204030204" pitchFamily="34" charset="0"/>
                <a:cs typeface="Calibri" panose="020F0502020204030204" pitchFamily="34" charset="0"/>
              </a:rPr>
              <a:t>Labour Code.</a:t>
            </a:r>
          </a:p>
          <a:p>
            <a:pPr lvl="1" indent="0">
              <a:buNone/>
            </a:pPr>
            <a:r>
              <a:rPr lang="en-US" altLang="bg-BG" sz="1050" dirty="0">
                <a:latin typeface="Calibri" panose="020F0502020204030204" pitchFamily="34" charset="0"/>
                <a:cs typeface="Calibri" panose="020F0502020204030204" pitchFamily="34" charset="0"/>
              </a:rPr>
              <a:t>Obligation for Information</a:t>
            </a:r>
          </a:p>
          <a:p>
            <a:pPr lvl="1" indent="0">
              <a:buNone/>
            </a:pPr>
            <a:r>
              <a:rPr lang="en-US" altLang="bg-BG" sz="1050" dirty="0">
                <a:latin typeface="Calibri" panose="020F0502020204030204" pitchFamily="34" charset="0"/>
                <a:cs typeface="Calibri" panose="020F0502020204030204" pitchFamily="34" charset="0"/>
              </a:rPr>
              <a:t>Art. 58. (amend. - SG, No 100/1992; amend. – SG 48/06, in force</a:t>
            </a:r>
          </a:p>
          <a:p>
            <a:pPr lvl="1" indent="0">
              <a:buNone/>
            </a:pPr>
            <a:r>
              <a:rPr lang="en-US" altLang="bg-BG" sz="1050" dirty="0">
                <a:latin typeface="Calibri" panose="020F0502020204030204" pitchFamily="34" charset="0"/>
                <a:cs typeface="Calibri" panose="020F0502020204030204" pitchFamily="34" charset="0"/>
              </a:rPr>
              <a:t>From 01.07.2006) </a:t>
            </a:r>
            <a:r>
              <a:rPr lang="en-US" altLang="bg-BG" sz="1050" i="1" dirty="0">
                <a:latin typeface="Calibri" panose="020F0502020204030204" pitchFamily="34" charset="0"/>
                <a:cs typeface="Calibri" panose="020F0502020204030204" pitchFamily="34" charset="0"/>
              </a:rPr>
              <a:t>The employer shall be obliged to inform all workers and</a:t>
            </a:r>
          </a:p>
          <a:p>
            <a:pPr lvl="1" indent="0">
              <a:buNone/>
            </a:pPr>
            <a:r>
              <a:rPr lang="en-US" altLang="bg-BG" sz="1050" i="1" dirty="0">
                <a:latin typeface="Calibri" panose="020F0502020204030204" pitchFamily="34" charset="0"/>
                <a:cs typeface="Calibri" panose="020F0502020204030204" pitchFamily="34" charset="0"/>
              </a:rPr>
              <a:t>employees of the collective contracts, with which he/she is bound,</a:t>
            </a:r>
          </a:p>
          <a:p>
            <a:pPr lvl="1" indent="0">
              <a:buNone/>
            </a:pPr>
            <a:r>
              <a:rPr lang="en-US" altLang="bg-BG" sz="1050" i="1" dirty="0">
                <a:latin typeface="Calibri" panose="020F0502020204030204" pitchFamily="34" charset="0"/>
                <a:cs typeface="Calibri" panose="020F0502020204030204" pitchFamily="34" charset="0"/>
              </a:rPr>
              <a:t>Concluded at the enterprise, by sectors, branches or municipalities and</a:t>
            </a:r>
          </a:p>
          <a:p>
            <a:pPr lvl="1" indent="0">
              <a:buNone/>
            </a:pPr>
            <a:r>
              <a:rPr lang="en-US" altLang="bg-BG" sz="1050" i="1" dirty="0">
                <a:latin typeface="Calibri" panose="020F0502020204030204" pitchFamily="34" charset="0"/>
                <a:cs typeface="Calibri" panose="020F0502020204030204" pitchFamily="34" charset="0"/>
              </a:rPr>
              <a:t>to keep the texts of the collective contract at the disposal of the workers</a:t>
            </a:r>
          </a:p>
          <a:p>
            <a:pPr lvl="1" indent="0">
              <a:buNone/>
            </a:pPr>
            <a:r>
              <a:rPr lang="en-US" altLang="bg-BG" sz="1050" i="1" dirty="0">
                <a:latin typeface="Calibri" panose="020F0502020204030204" pitchFamily="34" charset="0"/>
                <a:cs typeface="Calibri" panose="020F0502020204030204" pitchFamily="34" charset="0"/>
              </a:rPr>
              <a:t>and employees.</a:t>
            </a:r>
          </a:p>
          <a:p>
            <a:pPr lvl="1" indent="0">
              <a:buNone/>
            </a:pPr>
            <a:endParaRPr lang="bg-BG" altLang="bg-BG" sz="1050" i="1" dirty="0">
              <a:latin typeface="Calibri" panose="020F0502020204030204" pitchFamily="34" charset="0"/>
              <a:cs typeface="Calibri" panose="020F0502020204030204" pitchFamily="34" charset="0"/>
            </a:endParaRPr>
          </a:p>
        </p:txBody>
      </p:sp>
      <p:sp>
        <p:nvSpPr>
          <p:cNvPr id="10" name="Rectangle 32">
            <a:extLst>
              <a:ext uri="{FF2B5EF4-FFF2-40B4-BE49-F238E27FC236}">
                <a16:creationId xmlns:a16="http://schemas.microsoft.com/office/drawing/2014/main" id="{2E160AE5-C952-4F69-A3E0-826F0ADE86E8}"/>
              </a:ext>
            </a:extLst>
          </p:cNvPr>
          <p:cNvSpPr>
            <a:spLocks noChangeArrowheads="1"/>
          </p:cNvSpPr>
          <p:nvPr/>
        </p:nvSpPr>
        <p:spPr bwMode="auto">
          <a:xfrm>
            <a:off x="13864" y="4068292"/>
            <a:ext cx="9040851" cy="209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210950" lvl="1" indent="-468000">
              <a:spcAft>
                <a:spcPts val="300"/>
              </a:spcAft>
              <a:buFont typeface="Wingdings" panose="05000000000000000000" pitchFamily="2" charset="2"/>
              <a:buChar char="q"/>
            </a:pPr>
            <a:r>
              <a:rPr lang="en-US" altLang="bg-BG" sz="1400" b="1" dirty="0">
                <a:latin typeface="Calibri" panose="020F0502020204030204" pitchFamily="34" charset="0"/>
                <a:cs typeface="Calibri" panose="020F0502020204030204" pitchFamily="34" charset="0"/>
              </a:rPr>
              <a:t>SECOND</a:t>
            </a:r>
            <a:r>
              <a:rPr lang="en-US" altLang="bg-BG" sz="1400" dirty="0">
                <a:latin typeface="Calibri" panose="020F0502020204030204" pitchFamily="34" charset="0"/>
                <a:cs typeface="Calibri" panose="020F0502020204030204" pitchFamily="34" charset="0"/>
              </a:rPr>
              <a:t> - Data </a:t>
            </a:r>
            <a:r>
              <a:rPr lang="en-GB" altLang="bg-BG" sz="1400" dirty="0">
                <a:latin typeface="Calibri" panose="020F0502020204030204" pitchFamily="34" charset="0"/>
                <a:cs typeface="Calibri" panose="020F0502020204030204" pitchFamily="34" charset="0"/>
              </a:rPr>
              <a:t>on </a:t>
            </a:r>
            <a:r>
              <a:rPr lang="en-US" altLang="bg-BG" sz="1400" dirty="0">
                <a:latin typeface="Calibri" panose="020F0502020204030204" pitchFamily="34" charset="0"/>
                <a:cs typeface="Calibri" panose="020F0502020204030204" pitchFamily="34" charset="0"/>
              </a:rPr>
              <a:t>what the signatories have agreed upon, after precise read and analysis</a:t>
            </a:r>
            <a:r>
              <a:rPr lang="bg-BG" altLang="bg-BG" sz="1400" dirty="0">
                <a:latin typeface="Calibri" panose="020F0502020204030204" pitchFamily="34" charset="0"/>
                <a:cs typeface="Calibri" panose="020F0502020204030204" pitchFamily="34" charset="0"/>
              </a:rPr>
              <a:t> </a:t>
            </a:r>
            <a:r>
              <a:rPr lang="en-US" altLang="bg-BG" sz="1400" dirty="0">
                <a:latin typeface="Calibri" panose="020F0502020204030204" pitchFamily="34" charset="0"/>
                <a:cs typeface="Calibri" panose="020F0502020204030204" pitchFamily="34" charset="0"/>
              </a:rPr>
              <a:t>by NICA’s experts, is imported in MS ACCESS</a:t>
            </a:r>
            <a:r>
              <a:rPr lang="bg-BG" altLang="bg-BG" sz="1400" dirty="0">
                <a:latin typeface="Calibri" panose="020F0502020204030204" pitchFamily="34" charset="0"/>
                <a:cs typeface="Calibri" panose="020F0502020204030204" pitchFamily="34" charset="0"/>
              </a:rPr>
              <a:t> </a:t>
            </a:r>
            <a:r>
              <a:rPr lang="en-US" altLang="bg-BG" sz="1400" dirty="0">
                <a:latin typeface="Calibri" panose="020F0502020204030204" pitchFamily="34" charset="0"/>
                <a:cs typeface="Calibri" panose="020F0502020204030204" pitchFamily="34" charset="0"/>
              </a:rPr>
              <a:t>through special questionnaire</a:t>
            </a:r>
          </a:p>
          <a:p>
            <a:pPr marL="1210950" lvl="1" indent="-468000">
              <a:spcAft>
                <a:spcPts val="600"/>
              </a:spcAft>
              <a:buFont typeface="Wingdings" panose="05000000000000000000" pitchFamily="2" charset="2"/>
              <a:buChar char="q"/>
            </a:pPr>
            <a:r>
              <a:rPr lang="en-US" altLang="bg-BG" sz="1400" b="1" dirty="0">
                <a:latin typeface="Calibri" panose="020F0502020204030204" pitchFamily="34" charset="0"/>
                <a:cs typeface="Calibri" panose="020F0502020204030204" pitchFamily="34" charset="0"/>
              </a:rPr>
              <a:t>THIRD </a:t>
            </a:r>
            <a:r>
              <a:rPr lang="en-US" altLang="bg-BG" sz="1400" dirty="0">
                <a:latin typeface="Calibri" panose="020F0502020204030204" pitchFamily="34" charset="0"/>
                <a:cs typeface="Calibri" panose="020F0502020204030204" pitchFamily="34" charset="0"/>
              </a:rPr>
              <a:t>– The information from MS ACCESS has transferred in IBM SPSS and processing after</a:t>
            </a:r>
          </a:p>
          <a:p>
            <a:pPr lvl="1" indent="0" algn="ctr">
              <a:spcBef>
                <a:spcPts val="0"/>
              </a:spcBef>
              <a:buNone/>
            </a:pPr>
            <a:r>
              <a:rPr lang="en-US" altLang="bg-BG" sz="1400" i="1" dirty="0">
                <a:latin typeface="Calibri" panose="020F0502020204030204" pitchFamily="34" charset="0"/>
                <a:cs typeface="Calibri" panose="020F0502020204030204" pitchFamily="34" charset="0"/>
              </a:rPr>
              <a:t>Combined data</a:t>
            </a:r>
            <a:r>
              <a:rPr lang="bg-BG" altLang="bg-BG" sz="1400" i="1" dirty="0">
                <a:latin typeface="Calibri" panose="020F0502020204030204" pitchFamily="34" charset="0"/>
                <a:cs typeface="Calibri" panose="020F0502020204030204" pitchFamily="34" charset="0"/>
              </a:rPr>
              <a:t> </a:t>
            </a:r>
            <a:r>
              <a:rPr lang="en-US" altLang="bg-BG" sz="1400" i="1" dirty="0">
                <a:latin typeface="Calibri" panose="020F0502020204030204" pitchFamily="34" charset="0"/>
                <a:cs typeface="Calibri" panose="020F0502020204030204" pitchFamily="34" charset="0"/>
              </a:rPr>
              <a:t>on reached concrete agreements in CBA in force at 31.12.2020 are available on NICA’s web page by 7 groups as existed as chapters in CBA</a:t>
            </a:r>
          </a:p>
          <a:p>
            <a:pPr lvl="1" indent="0" algn="ctr">
              <a:spcBef>
                <a:spcPts val="0"/>
              </a:spcBef>
              <a:buNone/>
            </a:pPr>
            <a:endParaRPr lang="en-US" altLang="bg-BG" sz="600" i="1" dirty="0">
              <a:latin typeface="Calibri" panose="020F0502020204030204" pitchFamily="34" charset="0"/>
              <a:cs typeface="Calibri" panose="020F0502020204030204" pitchFamily="34" charset="0"/>
            </a:endParaRPr>
          </a:p>
          <a:p>
            <a:pPr lvl="1" indent="0">
              <a:spcBef>
                <a:spcPts val="0"/>
              </a:spcBef>
              <a:buNone/>
            </a:pPr>
            <a:r>
              <a:rPr lang="bg-BG"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General Provision</a:t>
            </a:r>
            <a:r>
              <a:rPr lang="en-US"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Compensations</a:t>
            </a:r>
            <a:r>
              <a:rPr lang="bg-BG" altLang="bg-BG" sz="1100" dirty="0">
                <a:solidFill>
                  <a:srgbClr val="0033CC"/>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US" altLang="bg-BG" sz="1100" dirty="0">
                <a:solidFill>
                  <a:srgbClr val="0033CC"/>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	benefits</a:t>
            </a:r>
            <a:r>
              <a:rPr lang="en-US" altLang="bg-BG" sz="1100" dirty="0">
                <a:solidFill>
                  <a:srgbClr val="0033CC"/>
                </a:solidFill>
                <a:latin typeface="Calibri" panose="020F0502020204030204" pitchFamily="34" charset="0"/>
                <a:cs typeface="Calibri" panose="020F0502020204030204" pitchFamily="34" charset="0"/>
              </a:rPr>
              <a:t>		</a:t>
            </a:r>
          </a:p>
          <a:p>
            <a:pPr lvl="1" indent="0">
              <a:spcBef>
                <a:spcPts val="0"/>
              </a:spcBef>
              <a:buNone/>
            </a:pPr>
            <a:r>
              <a:rPr lang="bg-BG"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Wages</a:t>
            </a:r>
            <a:r>
              <a:rPr lang="en-US" altLang="bg-BG" sz="1100" dirty="0">
                <a:solidFill>
                  <a:srgbClr val="0033CC"/>
                </a:solidFill>
                <a:latin typeface="Calibri" panose="020F0502020204030204" pitchFamily="34" charset="0"/>
                <a:cs typeface="Calibri" panose="020F0502020204030204" pitchFamily="34" charset="0"/>
              </a:rPr>
              <a:t>		</a:t>
            </a:r>
            <a:r>
              <a:rPr lang="bg-BG"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Health &amp; Safety. Social security &amp; Insurance. Social policy</a:t>
            </a:r>
            <a:r>
              <a:rPr lang="en-US" altLang="bg-BG" sz="1100" dirty="0">
                <a:solidFill>
                  <a:srgbClr val="0033CC"/>
                </a:solidFill>
                <a:latin typeface="Calibri" panose="020F0502020204030204" pitchFamily="34" charset="0"/>
                <a:cs typeface="Calibri" panose="020F0502020204030204" pitchFamily="34" charset="0"/>
              </a:rPr>
              <a:t>	</a:t>
            </a:r>
          </a:p>
          <a:p>
            <a:pPr lvl="1" indent="0">
              <a:spcBef>
                <a:spcPts val="0"/>
              </a:spcBef>
              <a:buNone/>
            </a:pPr>
            <a:r>
              <a:rPr lang="bg-BG"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Employment &amp; Training. Working time</a:t>
            </a:r>
            <a:r>
              <a:rPr lang="en-US"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Social Dialogue. Relationship between parties, Dispute settlement</a:t>
            </a:r>
            <a:endParaRPr lang="bg-BG" altLang="bg-BG" sz="1100" dirty="0">
              <a:solidFill>
                <a:srgbClr val="0033CC"/>
              </a:solidFill>
              <a:latin typeface="Calibri" panose="020F0502020204030204" pitchFamily="34" charset="0"/>
              <a:cs typeface="Calibri" panose="020F0502020204030204" pitchFamily="34" charset="0"/>
            </a:endParaRPr>
          </a:p>
          <a:p>
            <a:pPr lvl="1" indent="0">
              <a:spcBef>
                <a:spcPts val="0"/>
              </a:spcBef>
              <a:buNone/>
            </a:pPr>
            <a:r>
              <a:rPr lang="bg-BG" altLang="bg-BG" sz="1100" dirty="0">
                <a:solidFill>
                  <a:srgbClr val="0033CC"/>
                </a:solidFill>
                <a:latin typeface="Calibri" panose="020F0502020204030204" pitchFamily="34" charset="0"/>
                <a:cs typeface="Calibri" panose="020F0502020204030204" pitchFamily="34" charset="0"/>
              </a:rPr>
              <a:t>		</a:t>
            </a:r>
            <a:r>
              <a:rPr lang="en-US" altLang="bg-BG" sz="1100" dirty="0">
                <a:solidFill>
                  <a:srgbClr val="0033CC"/>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Leaves</a:t>
            </a:r>
            <a:r>
              <a:rPr lang="en-US" altLang="bg-BG" sz="1100" dirty="0">
                <a:solidFill>
                  <a:srgbClr val="0033CC"/>
                </a:solidFill>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EDAEB42A-426E-4321-8F00-5F8AB41AE22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6056" y="1040500"/>
            <a:ext cx="3964795" cy="2676532"/>
          </a:xfrm>
          <a:prstGeom prst="rect">
            <a:avLst/>
          </a:prstGeom>
        </p:spPr>
      </p:pic>
    </p:spTree>
    <p:extLst>
      <p:ext uri="{BB962C8B-B14F-4D97-AF65-F5344CB8AC3E}">
        <p14:creationId xmlns:p14="http://schemas.microsoft.com/office/powerpoint/2010/main" val="670103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23290" y="551691"/>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CLA DATA PROCESSING     3</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8" name="Rectangle 32">
            <a:extLst>
              <a:ext uri="{FF2B5EF4-FFF2-40B4-BE49-F238E27FC236}">
                <a16:creationId xmlns:a16="http://schemas.microsoft.com/office/drawing/2014/main" id="{D0BFF580-444A-4324-A57E-B4CB35A1F80B}"/>
              </a:ext>
            </a:extLst>
          </p:cNvPr>
          <p:cNvSpPr>
            <a:spLocks noChangeArrowheads="1"/>
          </p:cNvSpPr>
          <p:nvPr/>
        </p:nvSpPr>
        <p:spPr bwMode="auto">
          <a:xfrm>
            <a:off x="23289" y="1023441"/>
            <a:ext cx="86391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400" dirty="0">
                <a:latin typeface="Calibri" panose="020F0502020204030204" pitchFamily="34" charset="0"/>
                <a:cs typeface="Calibri" panose="020F0502020204030204" pitchFamily="34" charset="0"/>
              </a:rPr>
              <a:t>The Wage section is as shown: </a:t>
            </a:r>
            <a:endParaRPr lang="bg-BG" altLang="bg-BG" sz="1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6FB07B2-133D-4201-984B-9B72994E1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970" y="1331218"/>
            <a:ext cx="8820472" cy="3432368"/>
          </a:xfrm>
          <a:prstGeom prst="rect">
            <a:avLst/>
          </a:prstGeom>
        </p:spPr>
      </p:pic>
      <p:pic>
        <p:nvPicPr>
          <p:cNvPr id="7" name="Picture 6">
            <a:extLst>
              <a:ext uri="{FF2B5EF4-FFF2-40B4-BE49-F238E27FC236}">
                <a16:creationId xmlns:a16="http://schemas.microsoft.com/office/drawing/2014/main" id="{D3108004-A2DF-41AE-BBCF-43EBB97F7B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319" y="4847534"/>
            <a:ext cx="3466681" cy="1841984"/>
          </a:xfrm>
          <a:prstGeom prst="rect">
            <a:avLst/>
          </a:prstGeom>
        </p:spPr>
      </p:pic>
      <p:pic>
        <p:nvPicPr>
          <p:cNvPr id="12" name="Picture 11">
            <a:extLst>
              <a:ext uri="{FF2B5EF4-FFF2-40B4-BE49-F238E27FC236}">
                <a16:creationId xmlns:a16="http://schemas.microsoft.com/office/drawing/2014/main" id="{7281F31B-95C3-4D97-BE3C-9648F2F287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0281" y="4789793"/>
            <a:ext cx="3466682" cy="1917685"/>
          </a:xfrm>
          <a:prstGeom prst="rect">
            <a:avLst/>
          </a:prstGeom>
        </p:spPr>
      </p:pic>
    </p:spTree>
    <p:extLst>
      <p:ext uri="{BB962C8B-B14F-4D97-AF65-F5344CB8AC3E}">
        <p14:creationId xmlns:p14="http://schemas.microsoft.com/office/powerpoint/2010/main" val="179453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23290" y="551691"/>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CLA DATA ON SIGNED CBAs</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8" name="Rectangle 32">
            <a:extLst>
              <a:ext uri="{FF2B5EF4-FFF2-40B4-BE49-F238E27FC236}">
                <a16:creationId xmlns:a16="http://schemas.microsoft.com/office/drawing/2014/main" id="{D0BFF580-444A-4324-A57E-B4CB35A1F80B}"/>
              </a:ext>
            </a:extLst>
          </p:cNvPr>
          <p:cNvSpPr>
            <a:spLocks noChangeArrowheads="1"/>
          </p:cNvSpPr>
          <p:nvPr/>
        </p:nvSpPr>
        <p:spPr bwMode="auto">
          <a:xfrm>
            <a:off x="-93889" y="891790"/>
            <a:ext cx="863917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600" dirty="0">
                <a:latin typeface="Calibri" panose="020F0502020204030204" pitchFamily="34" charset="0"/>
                <a:cs typeface="Calibri" panose="020F0502020204030204" pitchFamily="34" charset="0"/>
              </a:rPr>
              <a:t>From October 2021 NICA has developed a special searching tool online for CBAs on company level in the web site, available also in English.</a:t>
            </a:r>
          </a:p>
          <a:p>
            <a:pPr lvl="1" indent="0">
              <a:buNone/>
            </a:pPr>
            <a:r>
              <a:rPr lang="en-US" altLang="bg-BG" sz="1600" dirty="0">
                <a:latin typeface="Calibri" panose="020F0502020204030204" pitchFamily="34" charset="0"/>
                <a:cs typeface="Calibri" panose="020F0502020204030204" pitchFamily="34" charset="0"/>
              </a:rPr>
              <a:t>The goal is to show the number of signed CBAs and the annexes to them for a certain period of time, and its structure by NACE economic activities, ownership, size, etc.</a:t>
            </a:r>
            <a:endParaRPr lang="bg-BG" altLang="bg-BG" sz="1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CF21712-025A-49BE-8705-8641A6F67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5060" y="2132857"/>
            <a:ext cx="4030916" cy="3096344"/>
          </a:xfrm>
          <a:prstGeom prst="rect">
            <a:avLst/>
          </a:prstGeom>
        </p:spPr>
      </p:pic>
      <p:pic>
        <p:nvPicPr>
          <p:cNvPr id="6" name="Picture 5">
            <a:extLst>
              <a:ext uri="{FF2B5EF4-FFF2-40B4-BE49-F238E27FC236}">
                <a16:creationId xmlns:a16="http://schemas.microsoft.com/office/drawing/2014/main" id="{D63F0F70-41CE-4820-B566-34DEDE602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598" y="2132856"/>
            <a:ext cx="4585517" cy="3096344"/>
          </a:xfrm>
          <a:prstGeom prst="rect">
            <a:avLst/>
          </a:prstGeom>
        </p:spPr>
      </p:pic>
      <p:sp>
        <p:nvSpPr>
          <p:cNvPr id="14" name="Rectangle 32">
            <a:extLst>
              <a:ext uri="{FF2B5EF4-FFF2-40B4-BE49-F238E27FC236}">
                <a16:creationId xmlns:a16="http://schemas.microsoft.com/office/drawing/2014/main" id="{5156A515-3C86-4CB8-BDDC-2926AC9A5CDF}"/>
              </a:ext>
            </a:extLst>
          </p:cNvPr>
          <p:cNvSpPr>
            <a:spLocks noChangeArrowheads="1"/>
          </p:cNvSpPr>
          <p:nvPr/>
        </p:nvSpPr>
        <p:spPr bwMode="auto">
          <a:xfrm>
            <a:off x="252412" y="5649200"/>
            <a:ext cx="8639175"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600" dirty="0">
                <a:latin typeface="Calibri" panose="020F0502020204030204" pitchFamily="34" charset="0"/>
                <a:cs typeface="Calibri" panose="020F0502020204030204" pitchFamily="34" charset="0"/>
              </a:rPr>
              <a:t>NICA holds CBAs on Industry/Branch = Sectoral level &amp; Municipality level.</a:t>
            </a:r>
          </a:p>
          <a:p>
            <a:pPr lvl="1" indent="0">
              <a:buNone/>
            </a:pPr>
            <a:r>
              <a:rPr lang="en-US" altLang="bg-BG" sz="1600" dirty="0">
                <a:latin typeface="Calibri" panose="020F0502020204030204" pitchFamily="34" charset="0"/>
                <a:cs typeface="Calibri" panose="020F0502020204030204" pitchFamily="34" charset="0"/>
              </a:rPr>
              <a:t>The </a:t>
            </a:r>
            <a:r>
              <a:rPr lang="en-US" altLang="bg-BG" sz="1600" dirty="0">
                <a:solidFill>
                  <a:srgbClr val="0033C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Sectoral CBAs have published in full text on the web page</a:t>
            </a:r>
            <a:r>
              <a:rPr lang="en-US" altLang="bg-BG" sz="1600" dirty="0">
                <a:latin typeface="Calibri" panose="020F0502020204030204" pitchFamily="34" charset="0"/>
                <a:cs typeface="Calibri" panose="020F0502020204030204" pitchFamily="34" charset="0"/>
              </a:rPr>
              <a:t>, as they received from GLI</a:t>
            </a:r>
          </a:p>
        </p:txBody>
      </p:sp>
    </p:spTree>
    <p:extLst>
      <p:ext uri="{BB962C8B-B14F-4D97-AF65-F5344CB8AC3E}">
        <p14:creationId xmlns:p14="http://schemas.microsoft.com/office/powerpoint/2010/main" val="363822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23290" y="551691"/>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CLA DATA ON CBAs IN FORCE</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8" name="Rectangle 32">
            <a:extLst>
              <a:ext uri="{FF2B5EF4-FFF2-40B4-BE49-F238E27FC236}">
                <a16:creationId xmlns:a16="http://schemas.microsoft.com/office/drawing/2014/main" id="{D0BFF580-444A-4324-A57E-B4CB35A1F80B}"/>
              </a:ext>
            </a:extLst>
          </p:cNvPr>
          <p:cNvSpPr>
            <a:spLocks noChangeArrowheads="1"/>
          </p:cNvSpPr>
          <p:nvPr/>
        </p:nvSpPr>
        <p:spPr bwMode="auto">
          <a:xfrm>
            <a:off x="23290" y="891790"/>
            <a:ext cx="8521996"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600" dirty="0">
                <a:latin typeface="Calibri" panose="020F0502020204030204" pitchFamily="34" charset="0"/>
                <a:cs typeface="Calibri" panose="020F0502020204030204" pitchFamily="34" charset="0"/>
              </a:rPr>
              <a:t>Last month NICA has developed a new searching tool online for CBAs in force on company level in the web site, available also in English.</a:t>
            </a:r>
          </a:p>
          <a:p>
            <a:pPr lvl="1" indent="0">
              <a:buNone/>
            </a:pPr>
            <a:r>
              <a:rPr lang="en-US" altLang="bg-BG" sz="1600" dirty="0">
                <a:latin typeface="Calibri" panose="020F0502020204030204" pitchFamily="34" charset="0"/>
                <a:cs typeface="Calibri" panose="020F0502020204030204" pitchFamily="34" charset="0"/>
              </a:rPr>
              <a:t>The goal is to show </a:t>
            </a:r>
            <a:r>
              <a:rPr lang="en-US" altLang="bg-BG" sz="1600" dirty="0">
                <a:solidFill>
                  <a:srgbClr val="0033C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the number and employees covered by CBAs in force at given date</a:t>
            </a:r>
            <a:r>
              <a:rPr lang="en-US" altLang="bg-BG" sz="1600" dirty="0">
                <a:latin typeface="Calibri" panose="020F0502020204030204" pitchFamily="34" charset="0"/>
                <a:cs typeface="Calibri" panose="020F0502020204030204" pitchFamily="34" charset="0"/>
              </a:rPr>
              <a:t>, and its structure by NACE economic activities, ownership, size, etc.</a:t>
            </a:r>
            <a:endParaRPr lang="bg-BG" altLang="bg-BG" sz="1600" dirty="0">
              <a:latin typeface="Calibri" panose="020F0502020204030204" pitchFamily="34" charset="0"/>
              <a:cs typeface="Calibri" panose="020F0502020204030204" pitchFamily="34" charset="0"/>
            </a:endParaRPr>
          </a:p>
        </p:txBody>
      </p:sp>
      <p:sp>
        <p:nvSpPr>
          <p:cNvPr id="14" name="Rectangle 32">
            <a:extLst>
              <a:ext uri="{FF2B5EF4-FFF2-40B4-BE49-F238E27FC236}">
                <a16:creationId xmlns:a16="http://schemas.microsoft.com/office/drawing/2014/main" id="{5156A515-3C86-4CB8-BDDC-2926AC9A5CDF}"/>
              </a:ext>
            </a:extLst>
          </p:cNvPr>
          <p:cNvSpPr>
            <a:spLocks noChangeArrowheads="1"/>
          </p:cNvSpPr>
          <p:nvPr/>
        </p:nvSpPr>
        <p:spPr bwMode="auto">
          <a:xfrm>
            <a:off x="252412" y="5649200"/>
            <a:ext cx="8639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600" dirty="0">
                <a:latin typeface="Calibri" panose="020F0502020204030204" pitchFamily="34" charset="0"/>
                <a:cs typeface="Calibri" panose="020F0502020204030204" pitchFamily="34" charset="0"/>
              </a:rPr>
              <a:t>All NICA’s information is mainly for the social partners (Employers’ organization, Trade unions, employers and workers) to help them in a process of  collective bargaining, and for state institutions to be informed when develop a</a:t>
            </a:r>
            <a:r>
              <a:rPr lang="en-GB" altLang="bg-BG" sz="1600" dirty="0">
                <a:latin typeface="Calibri" panose="020F0502020204030204" pitchFamily="34" charset="0"/>
                <a:cs typeface="Calibri" panose="020F0502020204030204" pitchFamily="34" charset="0"/>
              </a:rPr>
              <a:t>n</a:t>
            </a:r>
            <a:r>
              <a:rPr lang="en-US" altLang="bg-BG" sz="1600" dirty="0">
                <a:latin typeface="Calibri" panose="020F0502020204030204" pitchFamily="34" charset="0"/>
                <a:cs typeface="Calibri" panose="020F0502020204030204" pitchFamily="34" charset="0"/>
              </a:rPr>
              <a:t> industrial relation policy.</a:t>
            </a:r>
          </a:p>
        </p:txBody>
      </p:sp>
      <p:pic>
        <p:nvPicPr>
          <p:cNvPr id="4" name="Picture 3">
            <a:extLst>
              <a:ext uri="{FF2B5EF4-FFF2-40B4-BE49-F238E27FC236}">
                <a16:creationId xmlns:a16="http://schemas.microsoft.com/office/drawing/2014/main" id="{3123E7F6-6527-468F-8687-CB55E13DA7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584" y="2020638"/>
            <a:ext cx="7934053" cy="3509313"/>
          </a:xfrm>
          <a:prstGeom prst="rect">
            <a:avLst/>
          </a:prstGeom>
        </p:spPr>
      </p:pic>
    </p:spTree>
    <p:extLst>
      <p:ext uri="{BB962C8B-B14F-4D97-AF65-F5344CB8AC3E}">
        <p14:creationId xmlns:p14="http://schemas.microsoft.com/office/powerpoint/2010/main" val="336375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NIPABackground1">
            <a:extLst>
              <a:ext uri="{FF2B5EF4-FFF2-40B4-BE49-F238E27FC236}">
                <a16:creationId xmlns:a16="http://schemas.microsoft.com/office/drawing/2014/main" id="{CF6EB304-AAE4-4A59-9287-066E771B9BAF}"/>
              </a:ext>
            </a:extLst>
          </p:cNvPr>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0" y="0"/>
            <a:ext cx="9396413" cy="6858000"/>
          </a:xfrm>
        </p:spPr>
      </p:pic>
      <p:sp>
        <p:nvSpPr>
          <p:cNvPr id="5123" name="Rectangle 9">
            <a:extLst>
              <a:ext uri="{FF2B5EF4-FFF2-40B4-BE49-F238E27FC236}">
                <a16:creationId xmlns:a16="http://schemas.microsoft.com/office/drawing/2014/main" id="{25210718-6A49-4628-A4D9-CC9C88E6DF70}"/>
              </a:ext>
            </a:extLst>
          </p:cNvPr>
          <p:cNvSpPr>
            <a:spLocks noChangeArrowheads="1"/>
          </p:cNvSpPr>
          <p:nvPr/>
        </p:nvSpPr>
        <p:spPr bwMode="auto">
          <a:xfrm>
            <a:off x="0" y="2970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bg-BG" altLang="bg-BG" sz="1800"/>
          </a:p>
        </p:txBody>
      </p:sp>
      <p:sp>
        <p:nvSpPr>
          <p:cNvPr id="5124" name="Rectangle 32">
            <a:extLst>
              <a:ext uri="{FF2B5EF4-FFF2-40B4-BE49-F238E27FC236}">
                <a16:creationId xmlns:a16="http://schemas.microsoft.com/office/drawing/2014/main" id="{D14C621B-7B41-48B8-8AA5-0C1450B12513}"/>
              </a:ext>
            </a:extLst>
          </p:cNvPr>
          <p:cNvSpPr>
            <a:spLocks noChangeArrowheads="1"/>
          </p:cNvSpPr>
          <p:nvPr/>
        </p:nvSpPr>
        <p:spPr bwMode="auto">
          <a:xfrm>
            <a:off x="62333" y="810460"/>
            <a:ext cx="8639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bg-BG" sz="2000" b="1" dirty="0">
                <a:latin typeface="Times New Roman" panose="02020603050405020304" pitchFamily="18" charset="0"/>
                <a:cs typeface="Times New Roman" panose="02020603050405020304" pitchFamily="18" charset="0"/>
              </a:rPr>
              <a:t>NICA’s CLA DATA – NEXT STEPS</a:t>
            </a:r>
          </a:p>
        </p:txBody>
      </p:sp>
      <p:sp>
        <p:nvSpPr>
          <p:cNvPr id="9" name="Rectangle 24">
            <a:extLst>
              <a:ext uri="{FF2B5EF4-FFF2-40B4-BE49-F238E27FC236}">
                <a16:creationId xmlns:a16="http://schemas.microsoft.com/office/drawing/2014/main" id="{12963E8A-2B52-432A-B670-ACBDDCC28874}"/>
              </a:ext>
            </a:extLst>
          </p:cNvPr>
          <p:cNvSpPr>
            <a:spLocks noChangeArrowheads="1"/>
          </p:cNvSpPr>
          <p:nvPr/>
        </p:nvSpPr>
        <p:spPr bwMode="auto">
          <a:xfrm>
            <a:off x="1209947" y="168482"/>
            <a:ext cx="6265862" cy="338554"/>
          </a:xfrm>
          <a:prstGeom prst="rect">
            <a:avLst/>
          </a:prstGeom>
          <a:noFill/>
          <a:ln>
            <a:noFill/>
          </a:ln>
          <a:effectLst/>
        </p:spPr>
        <p:txBody>
          <a:bodyPr>
            <a:spAutoFit/>
          </a:bodyPr>
          <a:lstStyle/>
          <a:p>
            <a:pPr algn="ctr" eaLnBrk="1" hangingPunct="1">
              <a:defRPr/>
            </a:pPr>
            <a:r>
              <a:rPr lang="en-US" sz="1600" b="1" dirty="0">
                <a:effectLst>
                  <a:outerShdw blurRad="38100" dist="38100" dir="2700000" algn="tl">
                    <a:srgbClr val="C0C0C0"/>
                  </a:outerShdw>
                </a:effectLst>
                <a:latin typeface="Times New Roman" pitchFamily="18" charset="0"/>
                <a:hlinkClick r:id="rId4"/>
              </a:rPr>
              <a:t>www.nipa.bg</a:t>
            </a:r>
            <a:endParaRPr lang="de-DE" sz="1600" b="1" dirty="0">
              <a:effectLst>
                <a:outerShdw blurRad="38100" dist="38100" dir="2700000" algn="tl">
                  <a:srgbClr val="C0C0C0"/>
                </a:outerShdw>
              </a:effectLst>
              <a:latin typeface="Times New Roman" pitchFamily="18" charset="0"/>
            </a:endParaRPr>
          </a:p>
        </p:txBody>
      </p:sp>
      <p:sp>
        <p:nvSpPr>
          <p:cNvPr id="8" name="Rectangle 32">
            <a:extLst>
              <a:ext uri="{FF2B5EF4-FFF2-40B4-BE49-F238E27FC236}">
                <a16:creationId xmlns:a16="http://schemas.microsoft.com/office/drawing/2014/main" id="{D0BFF580-444A-4324-A57E-B4CB35A1F80B}"/>
              </a:ext>
            </a:extLst>
          </p:cNvPr>
          <p:cNvSpPr>
            <a:spLocks noChangeArrowheads="1"/>
          </p:cNvSpPr>
          <p:nvPr/>
        </p:nvSpPr>
        <p:spPr bwMode="auto">
          <a:xfrm>
            <a:off x="179512" y="1398986"/>
            <a:ext cx="8521996"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2000" dirty="0">
                <a:latin typeface="Calibri" panose="020F0502020204030204" pitchFamily="34" charset="0"/>
                <a:cs typeface="Calibri" panose="020F0502020204030204" pitchFamily="34" charset="0"/>
              </a:rPr>
              <a:t>NICA is going to make future steps in following direction:</a:t>
            </a:r>
          </a:p>
          <a:p>
            <a:pPr lvl="1" indent="0">
              <a:buNone/>
            </a:pPr>
            <a:endParaRPr lang="en-US" altLang="bg-BG" sz="1600" dirty="0">
              <a:latin typeface="Calibri" panose="020F0502020204030204" pitchFamily="34" charset="0"/>
              <a:cs typeface="Calibri" panose="020F0502020204030204" pitchFamily="34" charset="0"/>
            </a:endParaRPr>
          </a:p>
          <a:p>
            <a:pPr marL="1028700" lvl="1">
              <a:buFont typeface="Wingdings" panose="05000000000000000000" pitchFamily="2" charset="2"/>
              <a:buChar char="Ø"/>
            </a:pPr>
            <a:r>
              <a:rPr lang="en-US" altLang="bg-BG" sz="1600" dirty="0">
                <a:latin typeface="Calibri" panose="020F0502020204030204" pitchFamily="34" charset="0"/>
                <a:cs typeface="Calibri" panose="020F0502020204030204" pitchFamily="34" charset="0"/>
              </a:rPr>
              <a:t>Migrate the DATABASE from MS ACCESS to SQL platform</a:t>
            </a:r>
          </a:p>
          <a:p>
            <a:pPr marL="1028700" lvl="1">
              <a:buFont typeface="Wingdings" panose="05000000000000000000" pitchFamily="2" charset="2"/>
              <a:buChar char="Ø"/>
            </a:pPr>
            <a:r>
              <a:rPr lang="en-US" altLang="bg-BG" sz="1600" dirty="0">
                <a:latin typeface="Calibri" panose="020F0502020204030204" pitchFamily="34" charset="0"/>
                <a:cs typeface="Calibri" panose="020F0502020204030204" pitchFamily="34" charset="0"/>
              </a:rPr>
              <a:t>Develop new indicators for analyzing</a:t>
            </a:r>
          </a:p>
          <a:p>
            <a:pPr marL="1028700" lvl="1">
              <a:buFont typeface="Wingdings" panose="05000000000000000000" pitchFamily="2" charset="2"/>
              <a:buChar char="Ø"/>
            </a:pPr>
            <a:r>
              <a:rPr lang="en-US" altLang="bg-BG" sz="1600" dirty="0">
                <a:latin typeface="Calibri" panose="020F0502020204030204" pitchFamily="34" charset="0"/>
                <a:cs typeface="Calibri" panose="020F0502020204030204" pitchFamily="34" charset="0"/>
              </a:rPr>
              <a:t>Assist GLI for digitalizing the process of CLA registering</a:t>
            </a:r>
          </a:p>
          <a:p>
            <a:pPr marL="1028700" lvl="1">
              <a:buFont typeface="Wingdings" panose="05000000000000000000" pitchFamily="2" charset="2"/>
              <a:buChar char="Ø"/>
            </a:pPr>
            <a:r>
              <a:rPr lang="en-GB" altLang="bg-BG" sz="1600" dirty="0">
                <a:latin typeface="Calibri" panose="020F0502020204030204" pitchFamily="34" charset="0"/>
                <a:cs typeface="Calibri" panose="020F0502020204030204" pitchFamily="34" charset="0"/>
              </a:rPr>
              <a:t>Exchange good practice with other holders of CBA database</a:t>
            </a:r>
            <a:endParaRPr lang="en-US" altLang="bg-BG" sz="1600" dirty="0">
              <a:latin typeface="Calibri" panose="020F0502020204030204" pitchFamily="34" charset="0"/>
              <a:cs typeface="Calibri" panose="020F0502020204030204" pitchFamily="34" charset="0"/>
            </a:endParaRPr>
          </a:p>
        </p:txBody>
      </p:sp>
      <p:sp>
        <p:nvSpPr>
          <p:cNvPr id="10" name="Rectangle 32">
            <a:extLst>
              <a:ext uri="{FF2B5EF4-FFF2-40B4-BE49-F238E27FC236}">
                <a16:creationId xmlns:a16="http://schemas.microsoft.com/office/drawing/2014/main" id="{486DEE07-F6DE-476D-AED0-92DBF84DD391}"/>
              </a:ext>
            </a:extLst>
          </p:cNvPr>
          <p:cNvSpPr>
            <a:spLocks noChangeArrowheads="1"/>
          </p:cNvSpPr>
          <p:nvPr/>
        </p:nvSpPr>
        <p:spPr bwMode="auto">
          <a:xfrm>
            <a:off x="179512" y="3573016"/>
            <a:ext cx="8521996"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indent="0">
              <a:buNone/>
            </a:pPr>
            <a:r>
              <a:rPr lang="en-US" altLang="bg-BG" sz="1800" dirty="0">
                <a:latin typeface="Calibri" panose="020F0502020204030204" pitchFamily="34" charset="0"/>
                <a:cs typeface="Calibri" panose="020F0502020204030204" pitchFamily="34" charset="0"/>
              </a:rPr>
              <a:t>Thank you for you attention!</a:t>
            </a:r>
          </a:p>
          <a:p>
            <a:pPr lvl="1" indent="0">
              <a:buNone/>
            </a:pPr>
            <a:endParaRPr lang="en-US" altLang="bg-BG" sz="1800" dirty="0">
              <a:latin typeface="Calibri" panose="020F0502020204030204" pitchFamily="34" charset="0"/>
              <a:cs typeface="Calibri" panose="020F0502020204030204" pitchFamily="34" charset="0"/>
            </a:endParaRPr>
          </a:p>
          <a:p>
            <a:pPr lvl="1" indent="0">
              <a:buNone/>
            </a:pPr>
            <a:endParaRPr lang="bg-BG" altLang="bg-BG" sz="1600" dirty="0">
              <a:latin typeface="Calibri" panose="020F0502020204030204" pitchFamily="34" charset="0"/>
              <a:cs typeface="Calibri" panose="020F0502020204030204" pitchFamily="34" charset="0"/>
            </a:endParaRPr>
          </a:p>
        </p:txBody>
      </p:sp>
      <p:pic>
        <p:nvPicPr>
          <p:cNvPr id="32769" name="Picture 1" descr="logo-NIPA-EN-rgb">
            <a:extLst>
              <a:ext uri="{FF2B5EF4-FFF2-40B4-BE49-F238E27FC236}">
                <a16:creationId xmlns:a16="http://schemas.microsoft.com/office/drawing/2014/main" id="{938AF038-99FB-45A8-A87D-A54980780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475" y="4292303"/>
            <a:ext cx="923925" cy="8001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2B66E55-0C27-4FF2-AE4E-13DD307AF236}"/>
              </a:ext>
            </a:extLst>
          </p:cNvPr>
          <p:cNvSpPr txBox="1"/>
          <p:nvPr/>
        </p:nvSpPr>
        <p:spPr>
          <a:xfrm>
            <a:off x="4003453" y="3999855"/>
            <a:ext cx="5269420" cy="1384995"/>
          </a:xfrm>
          <a:prstGeom prst="rect">
            <a:avLst/>
          </a:prstGeom>
          <a:noFill/>
        </p:spPr>
        <p:txBody>
          <a:bodyPr wrap="square">
            <a:spAutoFit/>
          </a:bodyPr>
          <a:lstStyle/>
          <a:p>
            <a:r>
              <a:rPr lang="es-ES" sz="1200" dirty="0"/>
              <a:t>Vladimir Boyadjiev</a:t>
            </a:r>
          </a:p>
          <a:p>
            <a:r>
              <a:rPr lang="es-ES" sz="1200" dirty="0"/>
              <a:t>Director</a:t>
            </a:r>
          </a:p>
          <a:p>
            <a:r>
              <a:rPr lang="es-ES" sz="1200" dirty="0"/>
              <a:t>National Institute for Conciliation and Arbitration (NICA)</a:t>
            </a:r>
          </a:p>
          <a:p>
            <a:r>
              <a:rPr lang="es-ES" sz="1200" dirty="0"/>
              <a:t>Phone:	+359 242 537 70</a:t>
            </a:r>
          </a:p>
          <a:p>
            <a:r>
              <a:rPr lang="es-ES" sz="1200" dirty="0"/>
              <a:t>Fax:	+359 242 537 60</a:t>
            </a:r>
          </a:p>
          <a:p>
            <a:r>
              <a:rPr lang="es-ES" sz="1200" dirty="0"/>
              <a:t>Mobile:	+359 884 887 285</a:t>
            </a:r>
          </a:p>
          <a:p>
            <a:r>
              <a:rPr lang="es-ES" sz="1200" dirty="0"/>
              <a:t>E-mail:  director@nipa.bg, Web: www.nipa.bg</a:t>
            </a:r>
          </a:p>
        </p:txBody>
      </p:sp>
    </p:spTree>
    <p:extLst>
      <p:ext uri="{BB962C8B-B14F-4D97-AF65-F5344CB8AC3E}">
        <p14:creationId xmlns:p14="http://schemas.microsoft.com/office/powerpoint/2010/main" val="42097592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934</Words>
  <Application>Microsoft Office PowerPoint</Application>
  <PresentationFormat>On-screen Show (4:3)</PresentationFormat>
  <Paragraphs>91</Paragraphs>
  <Slides>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Times New Roman</vt:lpstr>
      <vt:lpstr>Wingdings</vt:lpstr>
      <vt:lpstr>Default Design</vt:lpstr>
      <vt:lpstr>MSPhotoEd.3</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Vladimir Boyadjiev</cp:lastModifiedBy>
  <cp:revision>299</cp:revision>
  <cp:lastPrinted>2016-06-27T10:25:08Z</cp:lastPrinted>
  <dcterms:created xsi:type="dcterms:W3CDTF">2012-03-29T19:59:41Z</dcterms:created>
  <dcterms:modified xsi:type="dcterms:W3CDTF">2021-12-03T13:03:38Z</dcterms:modified>
</cp:coreProperties>
</file>