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1" r:id="rId2"/>
    <p:sldId id="274" r:id="rId3"/>
    <p:sldId id="282" r:id="rId4"/>
    <p:sldId id="275" r:id="rId5"/>
    <p:sldId id="276" r:id="rId6"/>
  </p:sldIdLst>
  <p:sldSz cx="12192000" cy="6858000"/>
  <p:notesSz cx="6888163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1D3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484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484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305ED-5CD4-4E0B-AB29-FF20A96648D0}" type="datetimeFigureOut">
              <a:rPr lang="sv-SE" smtClean="0"/>
              <a:t>2021-12-03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9675"/>
            <a:ext cx="5802313" cy="3263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8495" y="4653797"/>
            <a:ext cx="5511174" cy="380779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186956"/>
            <a:ext cx="2985621" cy="484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00934" y="9186956"/>
            <a:ext cx="2985621" cy="484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A4A8E-F051-46FD-AC1D-131F16B916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023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99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429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47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556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rgbClr val="1D307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251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879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231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403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117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70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57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9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Rubrik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Text</a:t>
            </a:r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39431" y="6356350"/>
            <a:ext cx="10012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286C3-4414-4411-84A6-7218C1642CB5}" type="datetimeFigureOut">
              <a:rPr lang="sv-SE" smtClean="0"/>
              <a:t>2021-12-03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82" r="30447"/>
          <a:stretch/>
        </p:blipFill>
        <p:spPr>
          <a:xfrm>
            <a:off x="13889" y="6059"/>
            <a:ext cx="457739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1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.se/forhandling-avtal-2/gallande-avta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3675"/>
          </a:xfrm>
        </p:spPr>
        <p:txBody>
          <a:bodyPr>
            <a:normAutofit/>
          </a:bodyPr>
          <a:lstStyle/>
          <a:p>
            <a:r>
              <a:rPr lang="sv-SE" sz="4800" dirty="0"/>
              <a:t>Swedish National </a:t>
            </a:r>
            <a:r>
              <a:rPr lang="sv-SE" sz="4800" dirty="0" err="1"/>
              <a:t>Mediation</a:t>
            </a:r>
            <a:r>
              <a:rPr lang="sv-SE" sz="4800" dirty="0"/>
              <a:t> Office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20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Webinar on collections of collective agreements</a:t>
            </a:r>
          </a:p>
          <a:p>
            <a:pPr algn="ctr" rtl="0"/>
            <a:r>
              <a:rPr lang="sv-SE" sz="20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2021-12-03</a:t>
            </a:r>
          </a:p>
          <a:p>
            <a:pPr algn="ctr" rtl="0"/>
            <a:r>
              <a:rPr lang="sv-SE" sz="20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Anna Fransson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69140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National Mediation Office in Sweden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 central government agency answerable to the Ministry of Employment </a:t>
            </a:r>
          </a:p>
          <a:p>
            <a:r>
              <a:rPr lang="en-US" sz="2400" dirty="0"/>
              <a:t>3 principal tasks: </a:t>
            </a:r>
          </a:p>
          <a:p>
            <a:pPr lvl="1"/>
            <a:r>
              <a:rPr lang="en-US" sz="1800" dirty="0"/>
              <a:t>to mediate in </a:t>
            </a:r>
            <a:r>
              <a:rPr lang="en-US" sz="1800" dirty="0" err="1"/>
              <a:t>labour</a:t>
            </a:r>
            <a:r>
              <a:rPr lang="en-US" sz="1800" dirty="0"/>
              <a:t> disputes, </a:t>
            </a:r>
          </a:p>
          <a:p>
            <a:pPr lvl="1"/>
            <a:r>
              <a:rPr lang="en-US" sz="1800" dirty="0"/>
              <a:t>to promote an efficient wage formation process and to </a:t>
            </a:r>
          </a:p>
          <a:p>
            <a:pPr lvl="1"/>
            <a:r>
              <a:rPr lang="en-US" sz="1800" dirty="0"/>
              <a:t>provide public statistics on wages and salaries</a:t>
            </a:r>
          </a:p>
          <a:p>
            <a:endParaRPr lang="en-US" sz="1000" dirty="0"/>
          </a:p>
          <a:p>
            <a:r>
              <a:rPr lang="en-US" sz="2400" dirty="0"/>
              <a:t>Established in 2000 </a:t>
            </a:r>
          </a:p>
          <a:p>
            <a:r>
              <a:rPr lang="en-US" sz="2400" dirty="0"/>
              <a:t>Appoints mediators if there is a risk of industrial action on the </a:t>
            </a:r>
            <a:r>
              <a:rPr lang="en-US" sz="2400" dirty="0" err="1"/>
              <a:t>labour</a:t>
            </a:r>
            <a:r>
              <a:rPr lang="en-US" sz="2400" dirty="0"/>
              <a:t> market or if the parties negotiating a collective agreement request this </a:t>
            </a:r>
          </a:p>
          <a:p>
            <a:r>
              <a:rPr lang="en-US" sz="2400" dirty="0"/>
              <a:t>The mediators work on behalf of the Swedish National Mediation Office, but are not its employees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8716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F27C7D-F7A2-4510-B81C-8B306517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registry</a:t>
            </a:r>
            <a:r>
              <a:rPr lang="sv-SE" dirty="0"/>
              <a:t> – a </a:t>
            </a:r>
            <a:r>
              <a:rPr lang="sv-SE" dirty="0" err="1"/>
              <a:t>tool</a:t>
            </a:r>
            <a:r>
              <a:rPr lang="sv-SE" dirty="0"/>
              <a:t> in </a:t>
            </a:r>
            <a:r>
              <a:rPr lang="sv-SE" dirty="0" err="1"/>
              <a:t>mediation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C228C-B74E-4069-9E2B-A6AEB1C8D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>
              <a:buSzPts val="2300"/>
              <a:buFont typeface="Arial" panose="020B0604020202020204" pitchFamily="34" charset="0"/>
              <a:buChar char="•"/>
            </a:pPr>
            <a:r>
              <a:rPr lang="en-US" sz="24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No assignment to have a registry or database - f</a:t>
            </a:r>
            <a:r>
              <a:rPr lang="sv-SE" sz="24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or </a:t>
            </a:r>
            <a:r>
              <a:rPr lang="sv-SE" sz="2400" b="0" i="0" u="none" strike="noStrike" kern="1200" baseline="0" dirty="0" err="1">
                <a:solidFill>
                  <a:srgbClr val="1D3075"/>
                </a:solidFill>
                <a:latin typeface="Arial" panose="020B0604020202020204" pitchFamily="34" charset="0"/>
              </a:rPr>
              <a:t>internal</a:t>
            </a:r>
            <a:r>
              <a:rPr lang="sv-SE" sz="24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 </a:t>
            </a:r>
            <a:r>
              <a:rPr lang="sv-SE" sz="2400" b="0" i="0" u="none" strike="noStrike" kern="1200" baseline="0" dirty="0" err="1">
                <a:solidFill>
                  <a:srgbClr val="1D3075"/>
                </a:solidFill>
                <a:latin typeface="Arial" panose="020B0604020202020204" pitchFamily="34" charset="0"/>
              </a:rPr>
              <a:t>use</a:t>
            </a:r>
            <a:r>
              <a:rPr lang="sv-SE" sz="24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 </a:t>
            </a:r>
            <a:r>
              <a:rPr lang="sv-SE" sz="2400" b="0" i="0" u="none" strike="noStrike" kern="1200" baseline="0" dirty="0" err="1">
                <a:solidFill>
                  <a:srgbClr val="1D3075"/>
                </a:solidFill>
                <a:latin typeface="Arial" panose="020B0604020202020204" pitchFamily="34" charset="0"/>
              </a:rPr>
              <a:t>mainly</a:t>
            </a:r>
            <a:endParaRPr lang="sv-SE" sz="2400" b="0" i="0" u="none" strike="noStrike" kern="1200" baseline="0" dirty="0">
              <a:solidFill>
                <a:srgbClr val="1D3075"/>
              </a:solidFill>
              <a:latin typeface="Arial" panose="020B0604020202020204" pitchFamily="34" charset="0"/>
            </a:endParaRPr>
          </a:p>
          <a:p>
            <a:pPr rtl="0"/>
            <a:endParaRPr lang="sv-SE" sz="1100" b="0" i="0" u="none" strike="noStrike" kern="1200" baseline="0" dirty="0">
              <a:solidFill>
                <a:srgbClr val="1D3075"/>
              </a:solidFill>
              <a:latin typeface="Arial" panose="020B0604020202020204" pitchFamily="34" charset="0"/>
            </a:endParaRPr>
          </a:p>
          <a:p>
            <a:pPr rtl="0">
              <a:buSzPts val="2300"/>
              <a:buFont typeface="Arial" panose="020B0604020202020204" pitchFamily="34" charset="0"/>
              <a:buChar char="•"/>
            </a:pPr>
            <a:r>
              <a:rPr lang="en-US" sz="24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To fulfill our assignment, we need:</a:t>
            </a:r>
          </a:p>
          <a:p>
            <a:pPr lvl="1">
              <a:buSzPts val="1900"/>
            </a:pPr>
            <a:r>
              <a:rPr lang="en-US" sz="18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Knowledge of the collective agreements </a:t>
            </a:r>
          </a:p>
          <a:p>
            <a:pPr lvl="1">
              <a:buSzPts val="1900"/>
            </a:pPr>
            <a:r>
              <a:rPr lang="en-US" sz="18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Know of the terms of the agreements and any early termination options</a:t>
            </a:r>
          </a:p>
          <a:p>
            <a:pPr lvl="1">
              <a:buSzPts val="1900"/>
            </a:pPr>
            <a:r>
              <a:rPr lang="en-US" sz="18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Knowledge of which agreements may be the subject </a:t>
            </a:r>
            <a:r>
              <a:rPr lang="en-US" sz="1800" dirty="0">
                <a:solidFill>
                  <a:srgbClr val="1D3075"/>
                </a:solidFill>
                <a:latin typeface="Arial" panose="020B0604020202020204" pitchFamily="34" charset="0"/>
              </a:rPr>
              <a:t>to </a:t>
            </a:r>
            <a:r>
              <a:rPr lang="en-US" sz="18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our mediation efforts (where the parties do not have their own arrangements for dispute resolution)</a:t>
            </a:r>
          </a:p>
          <a:p>
            <a:pPr rtl="0"/>
            <a:endParaRPr lang="en-US" sz="1100" b="0" i="0" u="none" strike="noStrike" kern="1200" baseline="0" dirty="0">
              <a:solidFill>
                <a:srgbClr val="1D3075"/>
              </a:solidFill>
              <a:latin typeface="Arial" panose="020B0604020202020204" pitchFamily="34" charset="0"/>
            </a:endParaRPr>
          </a:p>
          <a:p>
            <a:pPr rtl="0">
              <a:buSzPts val="2300"/>
              <a:buFont typeface="Arial" panose="020B0604020202020204" pitchFamily="34" charset="0"/>
              <a:buChar char="•"/>
            </a:pPr>
            <a:r>
              <a:rPr lang="en-US" sz="24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In addition:</a:t>
            </a:r>
          </a:p>
          <a:p>
            <a:pPr lvl="1">
              <a:buSzPts val="1900"/>
            </a:pPr>
            <a:r>
              <a:rPr lang="en-US" sz="18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we analyze how the wage agreements are constructed (central / local)</a:t>
            </a:r>
          </a:p>
          <a:p>
            <a:pPr lvl="1">
              <a:buSzPts val="1900"/>
            </a:pPr>
            <a:r>
              <a:rPr lang="en-US" sz="1800" b="0" i="0" u="none" strike="noStrike" kern="1200" baseline="0" dirty="0">
                <a:solidFill>
                  <a:srgbClr val="1D3075"/>
                </a:solidFill>
                <a:latin typeface="Arial" panose="020B0604020202020204" pitchFamily="34" charset="0"/>
              </a:rPr>
              <a:t>we give examples of minimum wages in the agreements</a:t>
            </a:r>
          </a:p>
          <a:p>
            <a:pPr rtl="0"/>
            <a:endParaRPr lang="en-US" sz="1000" b="0" i="0" u="none" strike="noStrike" kern="1200" baseline="0" dirty="0">
              <a:solidFill>
                <a:srgbClr val="1D3075"/>
              </a:solidFill>
              <a:latin typeface="Arial" panose="020B0604020202020204" pitchFamily="34" charset="0"/>
            </a:endParaRPr>
          </a:p>
          <a:p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404029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registry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/>
              <a:t>Meta data for all approx. 700 </a:t>
            </a:r>
            <a:r>
              <a:rPr lang="sv-SE" sz="2400" dirty="0" err="1"/>
              <a:t>current</a:t>
            </a:r>
            <a:r>
              <a:rPr lang="sv-SE" sz="2400" dirty="0"/>
              <a:t> CBA:s: </a:t>
            </a:r>
          </a:p>
          <a:p>
            <a:pPr lvl="1"/>
            <a:r>
              <a:rPr lang="sv-SE" sz="1800" dirty="0"/>
              <a:t>Organisations</a:t>
            </a:r>
          </a:p>
          <a:p>
            <a:pPr lvl="1"/>
            <a:r>
              <a:rPr lang="sv-SE" sz="1800" dirty="0" err="1"/>
              <a:t>Name</a:t>
            </a:r>
            <a:r>
              <a:rPr lang="sv-SE" sz="1800" dirty="0"/>
              <a:t> </a:t>
            </a:r>
            <a:r>
              <a:rPr lang="sv-SE" sz="1800" dirty="0" err="1"/>
              <a:t>of</a:t>
            </a:r>
            <a:r>
              <a:rPr lang="sv-SE" sz="1800" dirty="0"/>
              <a:t> CBA</a:t>
            </a:r>
          </a:p>
          <a:p>
            <a:pPr lvl="1"/>
            <a:r>
              <a:rPr lang="sv-SE" sz="1800" dirty="0" err="1"/>
              <a:t>Expiry</a:t>
            </a:r>
            <a:r>
              <a:rPr lang="sv-SE" sz="1800" dirty="0"/>
              <a:t> date (</a:t>
            </a:r>
            <a:r>
              <a:rPr lang="sv-SE" sz="1800" dirty="0" err="1"/>
              <a:t>prolonged</a:t>
            </a:r>
            <a:r>
              <a:rPr lang="sv-SE" sz="1800" dirty="0"/>
              <a:t> y/n)</a:t>
            </a:r>
          </a:p>
          <a:p>
            <a:pPr lvl="1"/>
            <a:endParaRPr lang="sv-SE" sz="1000" dirty="0"/>
          </a:p>
          <a:p>
            <a:r>
              <a:rPr lang="sv-SE" sz="2400" dirty="0"/>
              <a:t>Meta data for CBA:s </a:t>
            </a:r>
            <a:r>
              <a:rPr lang="sv-SE" sz="2400" dirty="0" err="1"/>
              <a:t>expiring</a:t>
            </a:r>
            <a:r>
              <a:rPr lang="sv-SE" sz="2400" dirty="0"/>
              <a:t> </a:t>
            </a:r>
            <a:r>
              <a:rPr lang="sv-SE" sz="2400" dirty="0" err="1"/>
              <a:t>during</a:t>
            </a:r>
            <a:r>
              <a:rPr lang="sv-SE" sz="2400" dirty="0"/>
              <a:t> the </a:t>
            </a:r>
            <a:r>
              <a:rPr lang="sv-SE" sz="2400" dirty="0" err="1"/>
              <a:t>current</a:t>
            </a:r>
            <a:r>
              <a:rPr lang="sv-SE" sz="2400" dirty="0"/>
              <a:t> </a:t>
            </a:r>
            <a:r>
              <a:rPr lang="sv-SE" sz="2400" dirty="0" err="1"/>
              <a:t>year</a:t>
            </a:r>
            <a:r>
              <a:rPr lang="sv-SE" sz="2400" dirty="0"/>
              <a:t> (</a:t>
            </a:r>
            <a:r>
              <a:rPr lang="sv-SE" sz="2400" dirty="0" err="1"/>
              <a:t>sorted</a:t>
            </a:r>
            <a:r>
              <a:rPr lang="sv-SE" sz="2400" dirty="0"/>
              <a:t> by </a:t>
            </a:r>
            <a:r>
              <a:rPr lang="sv-SE" sz="2400" dirty="0" err="1"/>
              <a:t>expiration</a:t>
            </a:r>
            <a:r>
              <a:rPr lang="sv-SE" sz="2400" dirty="0"/>
              <a:t> </a:t>
            </a:r>
            <a:r>
              <a:rPr lang="sv-SE" sz="2400" dirty="0" err="1"/>
              <a:t>month</a:t>
            </a:r>
            <a:r>
              <a:rPr lang="sv-SE" sz="2400" dirty="0"/>
              <a:t>): </a:t>
            </a:r>
          </a:p>
          <a:p>
            <a:pPr lvl="1"/>
            <a:r>
              <a:rPr lang="en-US" sz="1800" dirty="0"/>
              <a:t>In addition to the above: </a:t>
            </a:r>
          </a:p>
          <a:p>
            <a:pPr lvl="1"/>
            <a:r>
              <a:rPr lang="sv-SE" sz="1800" dirty="0"/>
              <a:t>”</a:t>
            </a:r>
            <a:r>
              <a:rPr lang="sv-SE" sz="1800" dirty="0" err="1"/>
              <a:t>Negotiating</a:t>
            </a:r>
            <a:r>
              <a:rPr lang="sv-SE" sz="1800" dirty="0"/>
              <a:t> </a:t>
            </a:r>
            <a:r>
              <a:rPr lang="sv-SE" sz="1800" dirty="0" err="1"/>
              <a:t>procedure-agreement</a:t>
            </a:r>
            <a:r>
              <a:rPr lang="sv-SE" sz="1800" dirty="0"/>
              <a:t>” y/n</a:t>
            </a:r>
          </a:p>
          <a:p>
            <a:pPr lvl="1"/>
            <a:r>
              <a:rPr lang="sv-SE" sz="1800" dirty="0" err="1"/>
              <a:t>Mediation</a:t>
            </a:r>
            <a:r>
              <a:rPr lang="sv-SE" sz="1800" dirty="0"/>
              <a:t> last </a:t>
            </a:r>
            <a:r>
              <a:rPr lang="sv-SE" sz="1800" dirty="0" err="1"/>
              <a:t>time</a:t>
            </a:r>
            <a:r>
              <a:rPr lang="sv-SE" sz="1800" dirty="0"/>
              <a:t> y/n</a:t>
            </a:r>
          </a:p>
          <a:p>
            <a:pPr lvl="1"/>
            <a:r>
              <a:rPr lang="sv-SE" sz="1800" dirty="0" err="1"/>
              <a:t>Employer</a:t>
            </a:r>
            <a:r>
              <a:rPr lang="sv-SE" sz="1800" dirty="0"/>
              <a:t> </a:t>
            </a:r>
            <a:r>
              <a:rPr lang="sv-SE" sz="1800" dirty="0" err="1"/>
              <a:t>group</a:t>
            </a:r>
            <a:r>
              <a:rPr lang="sv-SE" sz="1800" dirty="0"/>
              <a:t> (</a:t>
            </a:r>
            <a:r>
              <a:rPr lang="sv-SE" sz="1800" dirty="0" err="1"/>
              <a:t>if</a:t>
            </a:r>
            <a:r>
              <a:rPr lang="sv-SE" sz="1800" dirty="0"/>
              <a:t> </a:t>
            </a:r>
            <a:r>
              <a:rPr lang="sv-SE" sz="1800" dirty="0" err="1"/>
              <a:t>applicable</a:t>
            </a:r>
            <a:r>
              <a:rPr lang="sv-SE" sz="1800" dirty="0"/>
              <a:t>)</a:t>
            </a:r>
          </a:p>
          <a:p>
            <a:pPr lvl="1"/>
            <a:r>
              <a:rPr lang="sv-SE" sz="1800" dirty="0" err="1"/>
              <a:t>Terminated</a:t>
            </a:r>
            <a:r>
              <a:rPr lang="sv-SE" sz="1800" dirty="0"/>
              <a:t> </a:t>
            </a:r>
            <a:r>
              <a:rPr lang="sv-SE" sz="1800" dirty="0" err="1"/>
              <a:t>prematurely</a:t>
            </a:r>
            <a:r>
              <a:rPr lang="sv-SE" sz="1800" dirty="0"/>
              <a:t> y/n</a:t>
            </a:r>
          </a:p>
          <a:p>
            <a:pPr lvl="1"/>
            <a:endParaRPr lang="sv-SE" sz="1000" dirty="0"/>
          </a:p>
          <a:p>
            <a:r>
              <a:rPr lang="sv-SE" sz="2000" dirty="0" err="1"/>
              <a:t>Published</a:t>
            </a:r>
            <a:r>
              <a:rPr lang="sv-SE" sz="2000" dirty="0"/>
              <a:t> online: </a:t>
            </a:r>
            <a:r>
              <a:rPr lang="sv-SE" sz="2000" dirty="0">
                <a:hlinkClick r:id="rId2"/>
              </a:rPr>
              <a:t>https://www.mi.se/forhandling-avtal-2/gallande-avtal/</a:t>
            </a:r>
            <a:r>
              <a:rPr lang="sv-S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987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4125"/>
          </a:xfrm>
        </p:spPr>
        <p:txBody>
          <a:bodyPr/>
          <a:lstStyle/>
          <a:p>
            <a:r>
              <a:rPr lang="sv-SE" dirty="0" err="1"/>
              <a:t>Why</a:t>
            </a:r>
            <a:r>
              <a:rPr lang="sv-SE" dirty="0"/>
              <a:t> meta data </a:t>
            </a:r>
            <a:r>
              <a:rPr lang="sv-SE" dirty="0" err="1"/>
              <a:t>only</a:t>
            </a:r>
            <a:r>
              <a:rPr lang="sv-SE" dirty="0"/>
              <a:t>?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95450"/>
            <a:ext cx="10515600" cy="4481513"/>
          </a:xfrm>
        </p:spPr>
        <p:txBody>
          <a:bodyPr>
            <a:noAutofit/>
          </a:bodyPr>
          <a:lstStyle/>
          <a:p>
            <a:pPr lvl="1"/>
            <a:r>
              <a:rPr lang="en-US" dirty="0"/>
              <a:t>Social partners are responsible for wage formation </a:t>
            </a:r>
          </a:p>
          <a:p>
            <a:pPr lvl="1"/>
            <a:endParaRPr lang="sv-SE" sz="1000" dirty="0"/>
          </a:p>
          <a:p>
            <a:pPr lvl="1"/>
            <a:endParaRPr lang="sv-SE" sz="1000" dirty="0"/>
          </a:p>
          <a:p>
            <a:pPr lvl="1"/>
            <a:r>
              <a:rPr lang="en-US" dirty="0"/>
              <a:t>Large spread in possibilities to structure and analyze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3200" dirty="0"/>
              <a:t>Thank You!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dirty="0"/>
              <a:t>anna.fransson@mi.se</a:t>
            </a:r>
          </a:p>
        </p:txBody>
      </p:sp>
    </p:spTree>
    <p:extLst>
      <p:ext uri="{BB962C8B-B14F-4D97-AF65-F5344CB8AC3E}">
        <p14:creationId xmlns:p14="http://schemas.microsoft.com/office/powerpoint/2010/main" val="213763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Medlingsinstitutet_power">
      <a:dk1>
        <a:srgbClr val="1D3075"/>
      </a:dk1>
      <a:lt1>
        <a:srgbClr val="F2F2F2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FDCB7F"/>
      </a:hlink>
      <a:folHlink>
        <a:srgbClr val="3EBBF0"/>
      </a:folHlink>
    </a:clrScheme>
    <a:fontScheme name="MI_mall_sv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_blå" id="{F3104B8A-2E41-477D-A06E-51EA252CA3CF}" vid="{884FB06F-AE73-4B73-A323-82FDA8948BD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power-bl</Template>
  <TotalTime>2580</TotalTime>
  <Words>314</Words>
  <Application>Microsoft Office PowerPoint</Application>
  <PresentationFormat>Bredbild</PresentationFormat>
  <Paragraphs>51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Office-tema</vt:lpstr>
      <vt:lpstr>Swedish National Mediation Office</vt:lpstr>
      <vt:lpstr>The National Mediation Office in Sweden </vt:lpstr>
      <vt:lpstr>Our registry – a tool in mediation</vt:lpstr>
      <vt:lpstr>Our registry</vt:lpstr>
      <vt:lpstr>Why meta data only?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Fransson</dc:creator>
  <cp:lastModifiedBy>Gibon Licens</cp:lastModifiedBy>
  <cp:revision>67</cp:revision>
  <cp:lastPrinted>2021-12-03T11:00:36Z</cp:lastPrinted>
  <dcterms:created xsi:type="dcterms:W3CDTF">2021-10-08T10:47:59Z</dcterms:created>
  <dcterms:modified xsi:type="dcterms:W3CDTF">2021-12-03T11:45:29Z</dcterms:modified>
</cp:coreProperties>
</file>