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19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50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41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59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23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2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27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09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04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6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007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4CCC-AE07-45B6-BAEA-77524A131BB4}" type="datetimeFigureOut">
              <a:rPr lang="pl-PL" smtClean="0"/>
              <a:t>13.10.2021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C3A9-422E-448C-827F-DA8CD4540E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4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30633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0070C0"/>
                </a:solidFill>
              </a:rPr>
              <a:t>BARCOVID VIRTUAL KICK-OFF MEETING</a:t>
            </a:r>
            <a:endParaRPr lang="pl-PL" sz="4000" b="1" dirty="0">
              <a:solidFill>
                <a:srgbClr val="0070C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dirty="0" err="1">
                <a:solidFill>
                  <a:srgbClr val="0070C0"/>
                </a:solidFill>
              </a:rPr>
              <a:t>some</a:t>
            </a:r>
            <a:r>
              <a:rPr lang="pl-PL" sz="3200" dirty="0">
                <a:solidFill>
                  <a:srgbClr val="0070C0"/>
                </a:solidFill>
              </a:rPr>
              <a:t> </a:t>
            </a:r>
            <a:r>
              <a:rPr lang="pl-PL" sz="3200" dirty="0" err="1">
                <a:solidFill>
                  <a:srgbClr val="0070C0"/>
                </a:solidFill>
              </a:rPr>
              <a:t>comments</a:t>
            </a:r>
            <a:r>
              <a:rPr lang="pl-PL" sz="3200" dirty="0">
                <a:solidFill>
                  <a:srgbClr val="0070C0"/>
                </a:solidFill>
              </a:rPr>
              <a:t> from Poland</a:t>
            </a:r>
            <a:endParaRPr lang="pl-PL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6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/>
          <a:lstStyle/>
          <a:p>
            <a:pPr algn="ctr"/>
            <a:r>
              <a:rPr lang="pl-PL" b="1" dirty="0" err="1">
                <a:solidFill>
                  <a:srgbClr val="0070C0"/>
                </a:solidFill>
              </a:rPr>
              <a:t>Research</a:t>
            </a:r>
            <a:r>
              <a:rPr lang="pl-PL" b="1" dirty="0">
                <a:solidFill>
                  <a:srgbClr val="0070C0"/>
                </a:solidFill>
              </a:rPr>
              <a:t> </a:t>
            </a:r>
            <a:r>
              <a:rPr lang="pl-PL" b="1" dirty="0" err="1">
                <a:solidFill>
                  <a:srgbClr val="0070C0"/>
                </a:solidFill>
              </a:rPr>
              <a:t>sample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145577"/>
          </a:xfrm>
        </p:spPr>
        <p:txBody>
          <a:bodyPr/>
          <a:lstStyle/>
          <a:p>
            <a:endParaRPr lang="pl-PL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31 </a:t>
            </a:r>
            <a:r>
              <a:rPr lang="pl-PL" dirty="0" smtClean="0">
                <a:solidFill>
                  <a:srgbClr val="0070C0"/>
                </a:solidFill>
              </a:rPr>
              <a:t>CBA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(covering individual workplaces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pl-PL" dirty="0" smtClean="0">
              <a:solidFill>
                <a:srgbClr val="0070C0"/>
              </a:solidFill>
            </a:endParaRPr>
          </a:p>
          <a:p>
            <a:endParaRPr lang="pl-PL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1 </a:t>
            </a:r>
            <a:r>
              <a:rPr lang="pl-PL" dirty="0" smtClean="0">
                <a:solidFill>
                  <a:srgbClr val="0070C0"/>
                </a:solidFill>
              </a:rPr>
              <a:t>CBA </a:t>
            </a:r>
            <a:r>
              <a:rPr lang="en-US" dirty="0" smtClean="0">
                <a:solidFill>
                  <a:srgbClr val="0070C0"/>
                </a:solidFill>
              </a:rPr>
              <a:t>(covering </a:t>
            </a:r>
            <a:r>
              <a:rPr lang="en-US" dirty="0">
                <a:solidFill>
                  <a:srgbClr val="0070C0"/>
                </a:solidFill>
              </a:rPr>
              <a:t>several workplaces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pl-PL" dirty="0" smtClean="0">
              <a:solidFill>
                <a:srgbClr val="0070C0"/>
              </a:solidFill>
            </a:endParaRPr>
          </a:p>
          <a:p>
            <a:endParaRPr lang="pl-PL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Industries</a:t>
            </a:r>
            <a:r>
              <a:rPr lang="en-US" dirty="0">
                <a:solidFill>
                  <a:srgbClr val="0070C0"/>
                </a:solidFill>
              </a:rPr>
              <a:t>: energy, automotive, metallurgical, </a:t>
            </a:r>
            <a:r>
              <a:rPr lang="en-US" dirty="0" smtClean="0">
                <a:solidFill>
                  <a:srgbClr val="0070C0"/>
                </a:solidFill>
              </a:rPr>
              <a:t>food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drinks</a:t>
            </a:r>
            <a:r>
              <a:rPr lang="pl-PL" dirty="0" smtClean="0">
                <a:solidFill>
                  <a:srgbClr val="0070C0"/>
                </a:solidFill>
              </a:rPr>
              <a:t> and </a:t>
            </a:r>
            <a:r>
              <a:rPr lang="pl-PL" dirty="0" err="1" smtClean="0">
                <a:solidFill>
                  <a:srgbClr val="0070C0"/>
                </a:solidFill>
              </a:rPr>
              <a:t>tobacco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pl-PL" dirty="0" smtClean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o</a:t>
            </a:r>
            <a:r>
              <a:rPr lang="pl-PL" dirty="0" err="1" smtClean="0">
                <a:solidFill>
                  <a:srgbClr val="0070C0"/>
                </a:solidFill>
              </a:rPr>
              <a:t>ReCa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construction, chemical, fuel, telecommunications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2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Formal and legal context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348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0070C0"/>
                </a:solidFill>
              </a:rPr>
              <a:t>CBA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 Poland - characteristic features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pl-PL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15</a:t>
            </a:r>
            <a:r>
              <a:rPr lang="en-US" dirty="0">
                <a:solidFill>
                  <a:srgbClr val="0070C0"/>
                </a:solidFill>
              </a:rPr>
              <a:t>% </a:t>
            </a:r>
            <a:r>
              <a:rPr lang="en-US" dirty="0" smtClean="0">
                <a:solidFill>
                  <a:srgbClr val="0070C0"/>
                </a:solidFill>
              </a:rPr>
              <a:t>of </a:t>
            </a:r>
            <a:r>
              <a:rPr lang="en-US" dirty="0">
                <a:solidFill>
                  <a:srgbClr val="0070C0"/>
                </a:solidFill>
              </a:rPr>
              <a:t>employees covered by the </a:t>
            </a:r>
            <a:r>
              <a:rPr lang="en-US" dirty="0" smtClean="0">
                <a:solidFill>
                  <a:srgbClr val="0070C0"/>
                </a:solidFill>
              </a:rPr>
              <a:t>CBA</a:t>
            </a:r>
            <a:endParaRPr lang="pl-PL" dirty="0" smtClean="0">
              <a:solidFill>
                <a:srgbClr val="0070C0"/>
              </a:solidFill>
            </a:endParaRPr>
          </a:p>
          <a:p>
            <a:endParaRPr lang="pl-PL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Decentralization </a:t>
            </a:r>
            <a:r>
              <a:rPr lang="en-US" dirty="0">
                <a:solidFill>
                  <a:srgbClr val="0070C0"/>
                </a:solidFill>
              </a:rPr>
              <a:t>- CBA concluded at the company </a:t>
            </a:r>
            <a:r>
              <a:rPr lang="en-US" dirty="0" smtClean="0">
                <a:solidFill>
                  <a:srgbClr val="0070C0"/>
                </a:solidFill>
              </a:rPr>
              <a:t>level</a:t>
            </a:r>
            <a:endParaRPr lang="pl-PL" dirty="0" smtClean="0">
              <a:solidFill>
                <a:srgbClr val="0070C0"/>
              </a:solidFill>
            </a:endParaRPr>
          </a:p>
          <a:p>
            <a:endParaRPr lang="pl-PL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Period </a:t>
            </a:r>
            <a:r>
              <a:rPr lang="en-US" dirty="0">
                <a:solidFill>
                  <a:srgbClr val="0070C0"/>
                </a:solidFill>
              </a:rPr>
              <a:t>- CBA concluded for </a:t>
            </a:r>
            <a:r>
              <a:rPr lang="pl-PL" dirty="0" smtClean="0">
                <a:solidFill>
                  <a:srgbClr val="0070C0"/>
                </a:solidFill>
              </a:rPr>
              <a:t>permanent (</a:t>
            </a:r>
            <a:r>
              <a:rPr lang="en-US" dirty="0" smtClean="0">
                <a:solidFill>
                  <a:srgbClr val="0070C0"/>
                </a:solidFill>
              </a:rPr>
              <a:t>an </a:t>
            </a:r>
            <a:r>
              <a:rPr lang="en-US" dirty="0">
                <a:solidFill>
                  <a:srgbClr val="0070C0"/>
                </a:solidFill>
              </a:rPr>
              <a:t>indefinite </a:t>
            </a:r>
            <a:r>
              <a:rPr lang="en-US" dirty="0" smtClean="0">
                <a:solidFill>
                  <a:srgbClr val="0070C0"/>
                </a:solidFill>
              </a:rPr>
              <a:t>period</a:t>
            </a:r>
            <a:r>
              <a:rPr lang="pl-PL" dirty="0" smtClean="0">
                <a:solidFill>
                  <a:srgbClr val="0070C0"/>
                </a:solidFill>
              </a:rPr>
              <a:t>)</a:t>
            </a:r>
          </a:p>
          <a:p>
            <a:endParaRPr lang="pl-PL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specificity of the Polish Labor Code - a wide range of provisions included in </a:t>
            </a:r>
            <a:r>
              <a:rPr lang="en-US" dirty="0" err="1" smtClean="0">
                <a:solidFill>
                  <a:srgbClr val="0070C0"/>
                </a:solidFill>
              </a:rPr>
              <a:t>th</a:t>
            </a:r>
            <a:r>
              <a:rPr lang="pl-PL" dirty="0" smtClean="0">
                <a:solidFill>
                  <a:srgbClr val="0070C0"/>
                </a:solidFill>
              </a:rPr>
              <a:t>e PLC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1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pl-PL" b="1" dirty="0" err="1" smtClean="0">
                <a:solidFill>
                  <a:srgbClr val="0070C0"/>
                </a:solidFill>
              </a:rPr>
              <a:t>Economic</a:t>
            </a:r>
            <a:r>
              <a:rPr lang="pl-PL" b="1" dirty="0" smtClean="0">
                <a:solidFill>
                  <a:srgbClr val="0070C0"/>
                </a:solidFill>
              </a:rPr>
              <a:t> </a:t>
            </a:r>
            <a:r>
              <a:rPr lang="pl-PL" b="1" dirty="0" err="1">
                <a:solidFill>
                  <a:srgbClr val="0070C0"/>
                </a:solidFill>
              </a:rPr>
              <a:t>context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l-PL" dirty="0" smtClean="0"/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Polish </a:t>
            </a:r>
            <a:r>
              <a:rPr lang="en-US" dirty="0">
                <a:solidFill>
                  <a:srgbClr val="0070C0"/>
                </a:solidFill>
              </a:rPr>
              <a:t>economy </a:t>
            </a:r>
            <a:r>
              <a:rPr lang="pl-PL" dirty="0" err="1" smtClean="0">
                <a:solidFill>
                  <a:srgbClr val="0070C0"/>
                </a:solidFill>
              </a:rPr>
              <a:t>quite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resistant </a:t>
            </a:r>
            <a:r>
              <a:rPr lang="en-US" dirty="0">
                <a:solidFill>
                  <a:srgbClr val="0070C0"/>
                </a:solidFill>
              </a:rPr>
              <a:t>to </a:t>
            </a:r>
            <a:r>
              <a:rPr lang="en-US" dirty="0" err="1" smtClean="0">
                <a:solidFill>
                  <a:srgbClr val="0070C0"/>
                </a:solidFill>
              </a:rPr>
              <a:t>Covid</a:t>
            </a:r>
            <a:endParaRPr lang="pl-PL" dirty="0" smtClean="0">
              <a:solidFill>
                <a:srgbClr val="0070C0"/>
              </a:solidFill>
            </a:endParaRPr>
          </a:p>
          <a:p>
            <a:pPr lvl="0"/>
            <a:endParaRPr lang="pl-PL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structure of trade union membership in Poland (most trade unionists work in large and medium-sized companies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pl-PL" dirty="0" smtClean="0">
              <a:solidFill>
                <a:srgbClr val="0070C0"/>
              </a:solidFill>
            </a:endParaRPr>
          </a:p>
          <a:p>
            <a:pPr lvl="0"/>
            <a:endParaRPr lang="pl-PL" dirty="0" smtClean="0">
              <a:solidFill>
                <a:srgbClr val="0070C0"/>
              </a:solidFill>
            </a:endParaRPr>
          </a:p>
          <a:p>
            <a:pPr lvl="0"/>
            <a:r>
              <a:rPr lang="en-US" dirty="0" err="1" smtClean="0">
                <a:solidFill>
                  <a:srgbClr val="0070C0"/>
                </a:solidFill>
              </a:rPr>
              <a:t>Covid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has caused economic troubles to small and medium </a:t>
            </a:r>
            <a:r>
              <a:rPr lang="pl-PL" dirty="0" err="1" smtClean="0">
                <a:solidFill>
                  <a:srgbClr val="0070C0"/>
                </a:solidFill>
              </a:rPr>
              <a:t>companies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44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839585"/>
            <a:ext cx="10515600" cy="1113906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>
                <a:solidFill>
                  <a:srgbClr val="0070C0"/>
                </a:solidFill>
              </a:rPr>
              <a:t>The impact of </a:t>
            </a:r>
            <a:r>
              <a:rPr lang="en-US" b="1" dirty="0" err="1">
                <a:solidFill>
                  <a:srgbClr val="0070C0"/>
                </a:solidFill>
              </a:rPr>
              <a:t>Covid</a:t>
            </a:r>
            <a:r>
              <a:rPr lang="en-US" b="1" dirty="0">
                <a:solidFill>
                  <a:srgbClr val="0070C0"/>
                </a:solidFill>
              </a:rPr>
              <a:t> on changes in the functioning CBAs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70610"/>
            <a:ext cx="10515600" cy="4829695"/>
          </a:xfrm>
        </p:spPr>
        <p:txBody>
          <a:bodyPr>
            <a:normAutofit/>
          </a:bodyPr>
          <a:lstStyle/>
          <a:p>
            <a:pPr lvl="0"/>
            <a:endParaRPr lang="pl-PL" dirty="0" smtClean="0"/>
          </a:p>
          <a:p>
            <a:pPr lvl="0"/>
            <a:r>
              <a:rPr lang="en-US" dirty="0">
                <a:solidFill>
                  <a:srgbClr val="0070C0"/>
                </a:solidFill>
              </a:rPr>
              <a:t>The priority is to protect </a:t>
            </a:r>
            <a:r>
              <a:rPr lang="en-US" dirty="0" smtClean="0">
                <a:solidFill>
                  <a:srgbClr val="0070C0"/>
                </a:solidFill>
              </a:rPr>
              <a:t>jobs</a:t>
            </a:r>
            <a:r>
              <a:rPr lang="pl-PL" dirty="0" smtClean="0">
                <a:solidFill>
                  <a:srgbClr val="0070C0"/>
                </a:solidFill>
              </a:rPr>
              <a:t>.</a:t>
            </a:r>
          </a:p>
          <a:p>
            <a:pPr lvl="0"/>
            <a:endParaRPr lang="pl-PL" sz="1600" dirty="0" smtClean="0">
              <a:solidFill>
                <a:srgbClr val="0070C0"/>
              </a:solidFill>
            </a:endParaRPr>
          </a:p>
          <a:p>
            <a:pPr lvl="0"/>
            <a:r>
              <a:rPr lang="en-US" dirty="0">
                <a:solidFill>
                  <a:srgbClr val="0070C0"/>
                </a:solidFill>
              </a:rPr>
              <a:t>Suspension of some provisions of collective labor agreements (22/31), with 14/22 being significant changes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l-PL" dirty="0" smtClean="0">
              <a:solidFill>
                <a:srgbClr val="0070C0"/>
              </a:solidFill>
            </a:endParaRPr>
          </a:p>
          <a:p>
            <a:pPr lvl="0"/>
            <a:endParaRPr lang="pl-PL" sz="1600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specificity of concluding agreements at the company level and the realities of functioning in a crisis result in focusing on the safety of workplaces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l-PL" dirty="0" smtClean="0">
              <a:solidFill>
                <a:srgbClr val="0070C0"/>
              </a:solidFill>
            </a:endParaRPr>
          </a:p>
          <a:p>
            <a:pPr lvl="0"/>
            <a:endParaRPr lang="pl-PL" sz="1600" dirty="0" smtClean="0">
              <a:solidFill>
                <a:srgbClr val="0070C0"/>
              </a:solidFill>
            </a:endParaRPr>
          </a:p>
          <a:p>
            <a:pPr lvl="0"/>
            <a:r>
              <a:rPr lang="pl-PL" dirty="0" smtClean="0">
                <a:solidFill>
                  <a:srgbClr val="0070C0"/>
                </a:solidFill>
              </a:rPr>
              <a:t>The </a:t>
            </a:r>
            <a:r>
              <a:rPr lang="pl-PL" dirty="0" err="1" smtClean="0">
                <a:solidFill>
                  <a:srgbClr val="0070C0"/>
                </a:solidFill>
              </a:rPr>
              <a:t>conclusion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is </a:t>
            </a:r>
            <a:r>
              <a:rPr lang="pl-PL" dirty="0" smtClean="0">
                <a:solidFill>
                  <a:srgbClr val="0070C0"/>
                </a:solidFill>
              </a:rPr>
              <a:t>- </a:t>
            </a:r>
            <a:r>
              <a:rPr lang="en-US" dirty="0" smtClean="0">
                <a:solidFill>
                  <a:srgbClr val="0070C0"/>
                </a:solidFill>
              </a:rPr>
              <a:t>this </a:t>
            </a:r>
            <a:r>
              <a:rPr lang="en-US" dirty="0">
                <a:solidFill>
                  <a:srgbClr val="0070C0"/>
                </a:solidFill>
              </a:rPr>
              <a:t>is a one way </a:t>
            </a:r>
            <a:r>
              <a:rPr lang="en-US" dirty="0" smtClean="0">
                <a:solidFill>
                  <a:srgbClr val="0070C0"/>
                </a:solidFill>
              </a:rPr>
              <a:t>trip</a:t>
            </a:r>
            <a:r>
              <a:rPr lang="pl-PL" dirty="0" smtClean="0">
                <a:solidFill>
                  <a:srgbClr val="0070C0"/>
                </a:solidFill>
              </a:rPr>
              <a:t>.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4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98269"/>
            <a:ext cx="10515600" cy="631768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>
                <a:solidFill>
                  <a:srgbClr val="0070C0"/>
                </a:solidFill>
              </a:rPr>
              <a:t>CBA in collision with </a:t>
            </a:r>
            <a:r>
              <a:rPr lang="en-US" b="1" dirty="0" err="1">
                <a:solidFill>
                  <a:srgbClr val="0070C0"/>
                </a:solidFill>
              </a:rPr>
              <a:t>Covid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70764"/>
          </a:xfrm>
        </p:spPr>
        <p:txBody>
          <a:bodyPr>
            <a:normAutofit/>
          </a:bodyPr>
          <a:lstStyle/>
          <a:p>
            <a:endParaRPr lang="pl-PL" sz="1000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Neutral </a:t>
            </a:r>
            <a:r>
              <a:rPr lang="en-US" dirty="0">
                <a:solidFill>
                  <a:srgbClr val="0070C0"/>
                </a:solidFill>
              </a:rPr>
              <a:t>when it comes to introducing new sanitary regulations (8/31 yes, the rest neutral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pl-PL" dirty="0" smtClean="0">
                <a:solidFill>
                  <a:srgbClr val="0070C0"/>
                </a:solidFill>
              </a:rPr>
              <a:t>.</a:t>
            </a:r>
            <a:endParaRPr lang="pl-PL" dirty="0">
              <a:solidFill>
                <a:srgbClr val="0070C0"/>
              </a:solidFill>
            </a:endParaRPr>
          </a:p>
          <a:p>
            <a:pPr lvl="0"/>
            <a:endParaRPr lang="pl-PL" sz="1000" dirty="0" smtClean="0">
              <a:solidFill>
                <a:srgbClr val="0070C0"/>
              </a:solidFill>
            </a:endParaRPr>
          </a:p>
          <a:p>
            <a:pPr lvl="0"/>
            <a:r>
              <a:rPr lang="en-US" dirty="0">
                <a:solidFill>
                  <a:srgbClr val="0070C0"/>
                </a:solidFill>
              </a:rPr>
              <a:t>Dismissal of employees - moderately positive. Dismissal of employees </a:t>
            </a:r>
            <a:r>
              <a:rPr lang="en-US" dirty="0" smtClean="0">
                <a:solidFill>
                  <a:srgbClr val="0070C0"/>
                </a:solidFill>
              </a:rPr>
              <a:t>in 21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companies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out of 31 respondents. Of which, in 14 cases, the positive impact of </a:t>
            </a:r>
            <a:r>
              <a:rPr lang="pl-PL" dirty="0" smtClean="0">
                <a:solidFill>
                  <a:srgbClr val="0070C0"/>
                </a:solidFill>
              </a:rPr>
              <a:t>CBA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(amount of severance pay, reduction of reductions, etc</a:t>
            </a:r>
            <a:r>
              <a:rPr lang="en-US" dirty="0" smtClean="0">
                <a:solidFill>
                  <a:srgbClr val="0070C0"/>
                </a:solidFill>
              </a:rPr>
              <a:t>.)</a:t>
            </a:r>
            <a:r>
              <a:rPr lang="pl-PL" dirty="0" smtClean="0">
                <a:solidFill>
                  <a:srgbClr val="0070C0"/>
                </a:solidFill>
              </a:rPr>
              <a:t>.</a:t>
            </a:r>
          </a:p>
          <a:p>
            <a:pPr lvl="0"/>
            <a:endParaRPr lang="pl-PL" sz="1000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Wage </a:t>
            </a:r>
            <a:r>
              <a:rPr lang="en-US" dirty="0">
                <a:solidFill>
                  <a:srgbClr val="0070C0"/>
                </a:solidFill>
              </a:rPr>
              <a:t>negotiations - definitely positive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l-PL" dirty="0" smtClean="0">
              <a:solidFill>
                <a:srgbClr val="0070C0"/>
              </a:solidFill>
            </a:endParaRPr>
          </a:p>
          <a:p>
            <a:pPr lvl="0"/>
            <a:endParaRPr lang="pl-PL" sz="1000" dirty="0" smtClean="0">
              <a:solidFill>
                <a:srgbClr val="0070C0"/>
              </a:solidFill>
            </a:endParaRPr>
          </a:p>
          <a:p>
            <a:pPr lvl="0"/>
            <a:r>
              <a:rPr lang="en-US" dirty="0">
                <a:solidFill>
                  <a:srgbClr val="0070C0"/>
                </a:solidFill>
              </a:rPr>
              <a:t>Remote work - negligible, but still! In 2 CBA, the provisions prepared for teleworking were applied / developed.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9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89708"/>
            <a:ext cx="10515600" cy="390699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>
                <a:solidFill>
                  <a:srgbClr val="0070C0"/>
                </a:solidFill>
              </a:rPr>
              <a:t>Negotiating the new CBA </a:t>
            </a:r>
            <a:r>
              <a:rPr lang="en-US" b="1" dirty="0" smtClean="0">
                <a:solidFill>
                  <a:srgbClr val="0070C0"/>
                </a:solidFill>
              </a:rPr>
              <a:t>– prospects</a:t>
            </a:r>
            <a:r>
              <a:rPr lang="pl-PL" b="1" dirty="0" smtClean="0">
                <a:solidFill>
                  <a:srgbClr val="0070C0"/>
                </a:solidFill>
              </a:rPr>
              <a:t> for the </a:t>
            </a:r>
            <a:r>
              <a:rPr lang="pl-PL" b="1" dirty="0" err="1" smtClean="0">
                <a:solidFill>
                  <a:srgbClr val="0070C0"/>
                </a:solidFill>
              </a:rPr>
              <a:t>future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pl-PL" dirty="0" smtClean="0"/>
          </a:p>
          <a:p>
            <a:r>
              <a:rPr lang="en-US" dirty="0">
                <a:solidFill>
                  <a:srgbClr val="0070C0"/>
                </a:solidFill>
              </a:rPr>
              <a:t>A paradox, but in the food industry least affected by </a:t>
            </a:r>
            <a:r>
              <a:rPr lang="en-US" dirty="0" err="1">
                <a:solidFill>
                  <a:srgbClr val="0070C0"/>
                </a:solidFill>
              </a:rPr>
              <a:t>Covid</a:t>
            </a:r>
            <a:r>
              <a:rPr lang="en-US" dirty="0">
                <a:solidFill>
                  <a:srgbClr val="0070C0"/>
                </a:solidFill>
              </a:rPr>
              <a:t>, in 5 companies the trade unions started work on the preparation of the draft </a:t>
            </a:r>
            <a:r>
              <a:rPr lang="pl-PL" dirty="0" smtClean="0">
                <a:solidFill>
                  <a:srgbClr val="0070C0"/>
                </a:solidFill>
              </a:rPr>
              <a:t>CBA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l-PL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rgbClr val="0070C0"/>
              </a:solidFill>
            </a:endParaRPr>
          </a:p>
          <a:p>
            <a:r>
              <a:rPr lang="pl-PL" sz="2400" dirty="0" smtClean="0">
                <a:solidFill>
                  <a:srgbClr val="0070C0"/>
                </a:solidFill>
              </a:rPr>
              <a:t>The </a:t>
            </a:r>
            <a:r>
              <a:rPr lang="pl-PL" sz="2400" dirty="0" err="1" smtClean="0">
                <a:solidFill>
                  <a:srgbClr val="0070C0"/>
                </a:solidFill>
              </a:rPr>
              <a:t>reasons</a:t>
            </a:r>
            <a:r>
              <a:rPr lang="pl-PL" sz="2400" dirty="0" smtClean="0">
                <a:solidFill>
                  <a:srgbClr val="0070C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</a:rPr>
              <a:t>work </a:t>
            </a:r>
            <a:r>
              <a:rPr lang="en-US" sz="2400" dirty="0">
                <a:solidFill>
                  <a:srgbClr val="0070C0"/>
                </a:solidFill>
              </a:rPr>
              <a:t>of the </a:t>
            </a:r>
            <a:r>
              <a:rPr lang="pl-PL" sz="2400" dirty="0" smtClean="0">
                <a:solidFill>
                  <a:srgbClr val="0070C0"/>
                </a:solidFill>
              </a:rPr>
              <a:t>Food </a:t>
            </a:r>
            <a:r>
              <a:rPr lang="pl-PL" sz="2400" dirty="0" err="1" smtClean="0">
                <a:solidFill>
                  <a:srgbClr val="0070C0"/>
                </a:solidFill>
              </a:rPr>
              <a:t>Workers</a:t>
            </a:r>
            <a:r>
              <a:rPr lang="pl-PL" sz="2400" dirty="0" smtClean="0">
                <a:solidFill>
                  <a:srgbClr val="0070C0"/>
                </a:solidFill>
              </a:rPr>
              <a:t> </a:t>
            </a:r>
            <a:r>
              <a:rPr lang="pl-PL" sz="2400" dirty="0">
                <a:solidFill>
                  <a:srgbClr val="0070C0"/>
                </a:solidFill>
              </a:rPr>
              <a:t>S</a:t>
            </a:r>
            <a:r>
              <a:rPr lang="en-US" sz="2400" dirty="0" err="1" smtClean="0">
                <a:solidFill>
                  <a:srgbClr val="0070C0"/>
                </a:solidFill>
              </a:rPr>
              <a:t>ecretariat</a:t>
            </a:r>
            <a:r>
              <a:rPr lang="pl-PL" sz="2400" dirty="0" smtClean="0">
                <a:solidFill>
                  <a:srgbClr val="0070C0"/>
                </a:solidFill>
              </a:rPr>
              <a:t> NSZZ „Solidarność”.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</a:rPr>
              <a:t>experiences </a:t>
            </a:r>
            <a:r>
              <a:rPr lang="en-US" sz="2400" dirty="0">
                <a:solidFill>
                  <a:srgbClr val="0070C0"/>
                </a:solidFill>
              </a:rPr>
              <a:t>from the </a:t>
            </a:r>
            <a:r>
              <a:rPr lang="en-US" sz="2400" dirty="0" err="1" smtClean="0">
                <a:solidFill>
                  <a:srgbClr val="0070C0"/>
                </a:solidFill>
              </a:rPr>
              <a:t>HoReCa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-  </a:t>
            </a:r>
            <a:r>
              <a:rPr lang="pl-PL" sz="2400" dirty="0" smtClean="0">
                <a:solidFill>
                  <a:srgbClr val="0070C0"/>
                </a:solidFill>
              </a:rPr>
              <a:t>trade </a:t>
            </a:r>
            <a:r>
              <a:rPr lang="en-US" sz="2400" dirty="0" smtClean="0">
                <a:solidFill>
                  <a:srgbClr val="0070C0"/>
                </a:solidFill>
              </a:rPr>
              <a:t>union</a:t>
            </a:r>
            <a:r>
              <a:rPr lang="pl-PL" sz="2400" dirty="0" smtClean="0">
                <a:solidFill>
                  <a:srgbClr val="0070C0"/>
                </a:solidFill>
              </a:rPr>
              <a:t>i</a:t>
            </a:r>
            <a:r>
              <a:rPr lang="en-US" sz="2400" dirty="0" smtClean="0">
                <a:solidFill>
                  <a:srgbClr val="0070C0"/>
                </a:solidFill>
              </a:rPr>
              <a:t>s</a:t>
            </a:r>
            <a:r>
              <a:rPr lang="pl-PL" sz="2400" dirty="0" err="1" smtClean="0">
                <a:solidFill>
                  <a:srgbClr val="0070C0"/>
                </a:solidFill>
              </a:rPr>
              <a:t>ts</a:t>
            </a:r>
            <a:r>
              <a:rPr lang="pl-PL" sz="2400" dirty="0" smtClean="0">
                <a:solidFill>
                  <a:srgbClr val="0070C0"/>
                </a:solidFill>
              </a:rPr>
              <a:t> from </a:t>
            </a:r>
            <a:r>
              <a:rPr lang="pl-PL" sz="2400" dirty="0" err="1" smtClean="0">
                <a:solidFill>
                  <a:srgbClr val="0070C0"/>
                </a:solidFill>
              </a:rPr>
              <a:t>HoReCa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operate within the structure of the </a:t>
            </a:r>
            <a:r>
              <a:rPr lang="en-US" sz="2400" dirty="0" smtClean="0">
                <a:solidFill>
                  <a:srgbClr val="0070C0"/>
                </a:solidFill>
              </a:rPr>
              <a:t>Secretariat</a:t>
            </a:r>
            <a:r>
              <a:rPr lang="pl-PL" sz="2400" dirty="0" smtClean="0">
                <a:solidFill>
                  <a:srgbClr val="0070C0"/>
                </a:solidFill>
              </a:rPr>
              <a:t>.</a:t>
            </a:r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891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881149"/>
            <a:ext cx="10515600" cy="581891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b="1" dirty="0" smtClean="0">
                <a:solidFill>
                  <a:srgbClr val="0070C0"/>
                </a:solidFill>
              </a:rPr>
              <a:t>Remote </a:t>
            </a:r>
            <a:r>
              <a:rPr lang="pl-PL" b="1" dirty="0" err="1" smtClean="0">
                <a:solidFill>
                  <a:srgbClr val="0070C0"/>
                </a:solidFill>
              </a:rPr>
              <a:t>work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l-PL" dirty="0" smtClean="0"/>
          </a:p>
          <a:p>
            <a:pPr lvl="0"/>
            <a:r>
              <a:rPr lang="en-US" dirty="0">
                <a:solidFill>
                  <a:srgbClr val="0070C0"/>
                </a:solidFill>
              </a:rPr>
              <a:t>Collecting information about the specificity of this work and the needs resulting from it for employees </a:t>
            </a:r>
            <a:r>
              <a:rPr lang="pl-PL" dirty="0" smtClean="0">
                <a:solidFill>
                  <a:srgbClr val="0070C0"/>
                </a:solidFill>
              </a:rPr>
              <a:t>.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need to introduce regulations at the national level, and then implement them at the level of industries and workplaces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l-PL" dirty="0" smtClean="0">
              <a:solidFill>
                <a:srgbClr val="0070C0"/>
              </a:solidFill>
            </a:endParaRPr>
          </a:p>
          <a:p>
            <a:pPr lvl="0"/>
            <a:r>
              <a:rPr lang="en-US" dirty="0">
                <a:solidFill>
                  <a:srgbClr val="0070C0"/>
                </a:solidFill>
              </a:rPr>
              <a:t>Detailed provisions on the regulation of remote work will be implemented through negotiations with representatives of trade unions. In my opinion, this will result in a revival of the subject of collective bargaining agreements in Poland.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7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Thank </a:t>
            </a:r>
            <a:r>
              <a:rPr lang="en-US" sz="3200" b="1" dirty="0">
                <a:solidFill>
                  <a:srgbClr val="0070C0"/>
                </a:solidFill>
              </a:rPr>
              <a:t>you for your </a:t>
            </a:r>
            <a:r>
              <a:rPr lang="en-US" sz="3200" b="1" dirty="0" smtClean="0">
                <a:solidFill>
                  <a:srgbClr val="0070C0"/>
                </a:solidFill>
              </a:rPr>
              <a:t>attention</a:t>
            </a:r>
            <a:r>
              <a:rPr lang="pl-PL" sz="3200" b="1" dirty="0" smtClean="0">
                <a:solidFill>
                  <a:srgbClr val="0070C0"/>
                </a:solidFill>
              </a:rPr>
              <a:t> </a:t>
            </a:r>
            <a:r>
              <a:rPr lang="pl-PL" sz="32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endParaRPr lang="pl-PL" sz="3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674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465</Words>
  <Application>Microsoft Office PowerPoint</Application>
  <PresentationFormat>Panoramiczny</PresentationFormat>
  <Paragraphs>59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BARCOVID VIRTUAL KICK-OFF MEETING</vt:lpstr>
      <vt:lpstr>Research sample</vt:lpstr>
      <vt:lpstr>Formal and legal context</vt:lpstr>
      <vt:lpstr>Economic context</vt:lpstr>
      <vt:lpstr>The impact of Covid on changes in the functioning CBAs </vt:lpstr>
      <vt:lpstr>CBA in collision with Covid</vt:lpstr>
      <vt:lpstr>Negotiating the new CBA – prospects for the future</vt:lpstr>
      <vt:lpstr>Remote work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BARCOVID VIRTUAL KICK-OFF MEETING</dc:title>
  <dc:creator>Przemek</dc:creator>
  <cp:lastModifiedBy>Przemek</cp:lastModifiedBy>
  <cp:revision>17</cp:revision>
  <dcterms:created xsi:type="dcterms:W3CDTF">2021-10-12T10:45:05Z</dcterms:created>
  <dcterms:modified xsi:type="dcterms:W3CDTF">2021-10-13T08:47:14Z</dcterms:modified>
</cp:coreProperties>
</file>