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59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lo.org/dyn/normlex/en/f?p=1000:50002:0::NO:50002:P50002_COMPLAINT_TEXT_ID:411104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C9E45C1-0E59-4BE8-BA23-CB8E8085ED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Konfliktusok a munka világában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DB15D4BC-B47E-4724-9695-2B2B2F4A48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b="1" dirty="0"/>
              <a:t>Dr. Szabó Imre Szilárd PhD., LL.M.</a:t>
            </a:r>
          </a:p>
          <a:p>
            <a:r>
              <a:rPr lang="hu-HU" b="1" dirty="0" err="1"/>
              <a:t>munkajogász</a:t>
            </a:r>
            <a:r>
              <a:rPr lang="hu-HU" b="1" dirty="0"/>
              <a:t>, egyetemi oktató (KRE-ÁJK)</a:t>
            </a:r>
          </a:p>
        </p:txBody>
      </p:sp>
    </p:spTree>
    <p:extLst>
      <p:ext uri="{BB962C8B-B14F-4D97-AF65-F5344CB8AC3E}">
        <p14:creationId xmlns:p14="http://schemas.microsoft.com/office/powerpoint/2010/main" val="1104023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E74C50D-C2DE-46A0-802E-3D4FF8917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Érdekegyeztetés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49B4719-1168-4FF8-A43B-0408A4B79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hu-HU" sz="2600" dirty="0">
                <a:latin typeface="Calibri" panose="020F0502020204030204" pitchFamily="34" charset="0"/>
                <a:ea typeface="Times New Roman" panose="02020603050405020304" pitchFamily="18" charset="0"/>
              </a:rPr>
              <a:t>V</a:t>
            </a:r>
            <a:r>
              <a:rPr lang="hu-HU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itathatatlanul elnehezült a munkaügyi kapcsolatok (kollektív alku, konzultáció stb.) gyakorlásának megszokott rendje, amely a partnereket innovatív, korábban nem alkalmazott megoldásokra késztette (jogi személyekre vonatkozó korlátozó rendelkezések hatásai pl.).</a:t>
            </a:r>
          </a:p>
          <a:p>
            <a:pPr algn="just"/>
            <a:endParaRPr lang="hu-H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hu-HU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„</a:t>
            </a:r>
            <a:r>
              <a:rPr lang="hu-HU" sz="26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M</a:t>
            </a:r>
            <a:r>
              <a:rPr lang="hu-HU" sz="2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akro</a:t>
            </a:r>
            <a:r>
              <a:rPr lang="hu-HU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” szinten: </a:t>
            </a:r>
            <a:r>
              <a:rPr lang="hu-HU" sz="2600" dirty="0">
                <a:latin typeface="Calibri" panose="020F0502020204030204" pitchFamily="34" charset="0"/>
              </a:rPr>
              <a:t>nem eredményezett látványos (érdek)egyeztetéseket és tárgyalásokat a versenyszféra területén sem, mivel a járványhelyzet idején megalkotott munkajogi normák </a:t>
            </a:r>
            <a:r>
              <a:rPr lang="hu-HU" sz="2600" dirty="0" err="1">
                <a:latin typeface="Calibri" panose="020F0502020204030204" pitchFamily="34" charset="0"/>
              </a:rPr>
              <a:t>meglepetésszerűen</a:t>
            </a:r>
            <a:r>
              <a:rPr lang="hu-HU" sz="2600" dirty="0">
                <a:latin typeface="Calibri" panose="020F0502020204030204" pitchFamily="34" charset="0"/>
              </a:rPr>
              <a:t> érték a feleket, ugyanakkor gyakoriak voltak az események (VKF ülések számszerűsége). </a:t>
            </a:r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99062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BA809AC-56F5-46B0-BF62-CD6259535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Vállalati gyakorlatok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748395E-A495-4BFF-923D-8579E8D42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hu-HU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„válságra” reagáló új foglalkoztatási modellek, konstrukciók kidolgozása, a távollétek átlátható rendezése, szervezése, tervezése és a bérrendszerek átalakítása során. </a:t>
            </a:r>
          </a:p>
          <a:p>
            <a:pPr algn="just"/>
            <a:r>
              <a:rPr lang="hu-HU" dirty="0">
                <a:latin typeface="Calibri" panose="020F0502020204030204" pitchFamily="34" charset="0"/>
              </a:rPr>
              <a:t>Az veszélyhelyzeti szabályokról mintegy </a:t>
            </a:r>
            <a:r>
              <a:rPr lang="hu-HU" dirty="0" err="1">
                <a:latin typeface="Calibri" panose="020F0502020204030204" pitchFamily="34" charset="0"/>
              </a:rPr>
              <a:t>tényszerűen</a:t>
            </a:r>
            <a:r>
              <a:rPr lang="hu-HU" dirty="0">
                <a:latin typeface="Calibri" panose="020F0502020204030204" pitchFamily="34" charset="0"/>
              </a:rPr>
              <a:t> lejegyezhető, hogy azok a kollektív alku ellen hatottak (pl. egyoldalúan meghosszabbítható munkaidőkeret).</a:t>
            </a:r>
          </a:p>
          <a:p>
            <a:pPr algn="just"/>
            <a:r>
              <a:rPr lang="hu-HU" dirty="0">
                <a:latin typeface="Calibri" panose="020F0502020204030204" pitchFamily="34" charset="0"/>
              </a:rPr>
              <a:t>A veszélyhelyzeti Rendelet jellemzően felülírja, annulálja a tárgykört szabályozó kollektív szerződéseket. </a:t>
            </a:r>
          </a:p>
          <a:p>
            <a:pPr algn="just"/>
            <a:r>
              <a:rPr lang="hu-HU" dirty="0">
                <a:latin typeface="Calibri" panose="020F0502020204030204" pitchFamily="34" charset="0"/>
              </a:rPr>
              <a:t>Továbbra is hatályban van: 2020. évi LVIII. törvény. A munkáltató a bejelentést az állami foglalkoztatási szervként eljáró Békés Megyei Kormányhivatalhoz (továbbiakban: Kormányhivatal) nyújthatja be (24 havi munkaidőkeret).</a:t>
            </a:r>
          </a:p>
          <a:p>
            <a:pPr marL="0" indent="0" algn="just">
              <a:buNone/>
            </a:pPr>
            <a:endParaRPr lang="hu-HU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hu-HU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31279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7F9EF59-EAAC-46A9-91E3-CC23620D6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ILO panaszeljárás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892DADA-773E-4B21-BDB3-8DD8999C6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u-HU" sz="2200" dirty="0">
                <a:latin typeface="Calibri" panose="020F0502020204030204" pitchFamily="34" charset="0"/>
              </a:rPr>
              <a:t>A VKF Munkvállalói Oldalának három szakszervezeti szövetsége 2020. május 20-án panaszt nyújtott be az ILO Szervezkedési Szabadság Bizottságához a COVID miatt elrendelet veszélyhelyzet és rendkívüli jogrend keretében hozott, a kollektív tárgyalási jogot korlátozó kormányzati intézkedések ellen.</a:t>
            </a:r>
          </a:p>
          <a:p>
            <a:pPr algn="just"/>
            <a:r>
              <a:rPr lang="hu-HU" sz="2200" dirty="0">
                <a:latin typeface="Calibri" panose="020F0502020204030204" pitchFamily="34" charset="0"/>
              </a:rPr>
              <a:t>A szakszervezetek a panaszban elismerték, hogy veszélyhelyzet idején lehetősége van egy kormánynak egyes jogok, ezen belül a kollektív tárgyalási jognak is az időszakos korlátozására a szükséges és arányos mértékben, s nem vitatták a vonatkozó kormányrendeletek célját, a munkahelyek megőrzését sem. </a:t>
            </a:r>
          </a:p>
          <a:p>
            <a:pPr algn="just"/>
            <a:r>
              <a:rPr lang="hu-HU" sz="2200" dirty="0">
                <a:latin typeface="Calibri" panose="020F0502020204030204" pitchFamily="34" charset="0"/>
              </a:rPr>
              <a:t>Álláspontjuk szerint azonban egyes rendelkezések túlmentek a veszélyhelyzetben indokolt korlátozások mértékén (24 havi munkaidőkeret egyoldalú munkáltatói elrendelése, a kollektív szerződés egyes rendelkezései alkalmazásának teljes jogszabályi felfüggesztése), sőt azok a kollektív tárgyalásokat gyakorlatilag el is lehetetlenítették (elsősorban a munkáltatónak és a munkavállalónak a Munka Törvénykönyve rendelkezéseitől egyéni megállapodásban való eltérési lehetőségével).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09898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50A9C1D-66E2-4B75-BE0A-4E1C257F0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ILO panaszeljárás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6804823-41C8-454F-9FD0-645E541A47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u-HU" sz="2000" dirty="0">
                <a:latin typeface="Calibri" panose="020F0502020204030204" pitchFamily="34" charset="0"/>
              </a:rPr>
              <a:t>Hivatkoztak a szakszervezetek arra is, hogy a korlátozó intézkedések bevezetését nem előzte meg szociális párbeszéd.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u-HU" sz="2000" dirty="0">
                <a:latin typeface="Calibri" panose="020F0502020204030204" pitchFamily="34" charset="0"/>
              </a:rPr>
              <a:t>A szakszervezetek a panaszban az ILO 98. sz. egyezménye 4. cikkének megsértésére hivatkoztak.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u-HU" sz="2000" dirty="0">
                <a:latin typeface="Calibri" panose="020F0502020204030204" pitchFamily="34" charset="0"/>
              </a:rPr>
              <a:t>A panaszban sérelmezett kormányrendeleti szabályokat döntően 2020. március 18-tól 2020. július 1-ig lehetett alkalmazni, a veszélyhelyzet alatt elrendelt 24 hónapos munkaidőkeret azonban a veszélyhelyzet után is fennmaradhat arra az időre, amennyi még hátra van az időtartamból.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2866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9AC2C2F-4E94-4051-9D68-C25DC6567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ILO panaszeljárás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8838B95-6867-4E17-8132-DF6CF12BD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u-H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ILO a panaszt megvizsgálta, beszerezte a kormány álláspontját is, s mindezek alapján a következő Ajánlást fogadta el 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 fordítás nem hivatalos):</a:t>
            </a:r>
          </a:p>
          <a:p>
            <a:pPr marL="342900" lvl="0" indent="-342900" algn="just"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hu-HU" sz="18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"Aggódva azon állítások miatt, miszerint a jelen ügy tárgyát képező intézkedéseket előzetes egyeztetés nélkül hozták meg, a Bizottság bízik abban, hogy a kormány előmozdítja a kollektív tárgyalási mechanizmusok teljes kifejlesztését és felhasználását, és biztosítja a veszélyhelyzetben végrehajtott rendkívüli intézkedések kölcsönösen elfogadott átmenetét, beleértve a Munka Törvénykönyvének rendelkezéseitől való eltérést a 47/2020. számú Kormányrendelet 6. szakaszában.</a:t>
            </a: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hu-HU" sz="18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Bizottság arra ösztönzi a kormányt, hogy folytasson párbeszédet a munkáltatói és munkavállalói szervezetekkel annak érdekében, hogy korlátozza a 104/2020. számú Kormányrendelet 1. és 4. szakaszában, valamint a 2020. évi LVIII. Törvény 56. szakaszában bevezetett intézkedések időtartamát és hatását, valamint biztosítsa a kollektív tárgyalások teljes körű alkalmazását a válság idején a kiegyensúlyozott és fenntartható megoldások elérésének eszközeként."</a:t>
            </a: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1800" i="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esetről szóló telje jelentés az ILO honlapján érhető el angol nyelven: (</a:t>
            </a:r>
            <a:r>
              <a:rPr lang="hu-HU" sz="1800" u="sng" dirty="0">
                <a:solidFill>
                  <a:srgbClr val="0000FF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https://www.ilo.org/dyn/normlex/en/f?p=1000:50002:0::NO:50002:P50002_COMPLAINT_TEXT_ID:4111043</a:t>
            </a:r>
            <a:r>
              <a:rPr lang="hu-HU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05898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F701AE0-1168-44A8-A418-9CED0C984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ILO panaszeljárás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9EB0BF3-03DA-46FE-8D23-C78A73D14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hu-HU" sz="1800" i="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az ILO szükségesnek tartja a veszélyhelyzeti korlátozó rendelkezések esetén is a </a:t>
            </a:r>
            <a:r>
              <a:rPr lang="hu-HU" sz="1800" b="1" i="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szociális párbeszédet</a:t>
            </a:r>
            <a:r>
              <a:rPr lang="hu-HU" sz="1800" i="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(„kölcsönösen elfogadott”)</a:t>
            </a: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hu-HU" sz="1800" i="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az ILO felhívta a Kormányt arra, hogy a szociális partnerekkel történő párbeszéd/konzultáció keretében vitassa meg a </a:t>
            </a:r>
            <a:r>
              <a:rPr lang="hu-HU" sz="1800" b="1" i="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24 havi munkaidőkeretre</a:t>
            </a:r>
            <a:r>
              <a:rPr lang="hu-HU" sz="1800" i="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vonatkozó veszélyhelyzeti rendelkezések időtartamának korlátozását és hatását (a rendelkezések „átmeneti” voltát). </a:t>
            </a: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hu-HU" sz="1800" i="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az ILO felhívja a Kormányt arra, hogy (a jelenlegi és a jövőbeni)</a:t>
            </a:r>
            <a:r>
              <a:rPr lang="hu-HU" sz="1800" dirty="0">
                <a:effectLst/>
                <a:latin typeface="Verdan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hu-HU" sz="1800" i="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veszélyhelyzet esetére biztosítsa a </a:t>
            </a:r>
            <a:r>
              <a:rPr lang="hu-HU" sz="1800" b="1" i="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kollektív tárgyalások teljes körű alkalmazásának lehetőségét (kiegyensúlyozott és fenntartható megoldások elérésének eszközeként).</a:t>
            </a:r>
            <a:r>
              <a:rPr lang="hu-HU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hu-HU" sz="1800" dirty="0">
                <a:effectLst/>
                <a:latin typeface="Verdana" panose="020B0604030504040204" pitchFamily="34" charset="0"/>
                <a:ea typeface="Calibri" panose="020F0502020204030204" pitchFamily="34" charset="0"/>
              </a:rPr>
              <a:t>az ILO kiemeli, hogy a hatályban lévő kollektív szerződések alkalmazásának kizárása csak kivételes lehet, időben korlátozott és a leginkább érintett munkavállalók számára </a:t>
            </a:r>
            <a:r>
              <a:rPr lang="hu-HU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</a:rPr>
              <a:t>garanciát is kell nyújtani</a:t>
            </a:r>
            <a:r>
              <a:rPr lang="hu-HU" sz="1800" dirty="0">
                <a:effectLst/>
                <a:latin typeface="Verdana" panose="020B0604030504040204" pitchFamily="34" charset="0"/>
                <a:ea typeface="Calibri" panose="020F0502020204030204" pitchFamily="34" charset="0"/>
              </a:rPr>
              <a:t> ezek negatív hatásával szemben.  </a:t>
            </a: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21413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981A595-CEE2-44C2-9D81-94CB3B253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Keresetek változása – 2021/2022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280876A-89F1-4032-9074-95E640DA9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sz="1700" dirty="0">
                <a:latin typeface="Verdana" panose="020B0604030504040204" pitchFamily="34" charset="0"/>
              </a:rPr>
              <a:t>Tézis (2020 június) „A COVID-19 követlen gazdasági és munkaerőpiaci hatásai óvatos következtetéseket engednek, a „koronavírus-helyzet” egyik következménye, hogy bizonyos közszolgáltatások felértékelődtek, társadalmi megbecsültségük látványosan megnövekedett, amely erőteljesebb helyzetbe hozhatja a területen működő munkavállalói érdekképviseleteket is.”</a:t>
            </a:r>
          </a:p>
          <a:p>
            <a:pPr algn="just"/>
            <a:r>
              <a:rPr lang="hu-HU" sz="1700" dirty="0">
                <a:latin typeface="Verdana" panose="020B0604030504040204" pitchFamily="34" charset="0"/>
              </a:rPr>
              <a:t>Felemás eredmények: az egészségügyben soha nem látott orvosi bérfejlesztés, ugyanakkor ellentmondásos új szabályozási környezet.</a:t>
            </a:r>
          </a:p>
          <a:p>
            <a:pPr algn="just"/>
            <a:r>
              <a:rPr lang="hu-HU" sz="1700" dirty="0">
                <a:latin typeface="Verdana" panose="020B0604030504040204" pitchFamily="34" charset="0"/>
              </a:rPr>
              <a:t>Más közszolgáltatások (közlekedés, posta, vízművek, energiaipar, stb.): gyengébb bérfejlesztések (3 éves megállapodások)</a:t>
            </a:r>
          </a:p>
          <a:p>
            <a:pPr algn="just"/>
            <a:r>
              <a:rPr lang="hu-HU" sz="1700" dirty="0">
                <a:latin typeface="Verdana" panose="020B0604030504040204" pitchFamily="34" charset="0"/>
              </a:rPr>
              <a:t>Minimálbér – 20%-os növelése – friss tárgyalások!</a:t>
            </a:r>
          </a:p>
          <a:p>
            <a:pPr algn="just"/>
            <a:r>
              <a:rPr lang="hu-HU" sz="1700" dirty="0">
                <a:latin typeface="Verdana" panose="020B0604030504040204" pitchFamily="34" charset="0"/>
              </a:rPr>
              <a:t>Vállalkozói szféra – 6-10% között</a:t>
            </a:r>
          </a:p>
        </p:txBody>
      </p:sp>
      <p:pic>
        <p:nvPicPr>
          <p:cNvPr id="4" name="Tartalom helye 4">
            <a:extLst>
              <a:ext uri="{FF2B5EF4-FFF2-40B4-BE49-F238E27FC236}">
                <a16:creationId xmlns:a16="http://schemas.microsoft.com/office/drawing/2014/main" id="{3CFFFF66-1EAD-4C11-B008-B0F8725CE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2950" y="4735623"/>
            <a:ext cx="2966012" cy="1934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365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59086B1-704F-47A1-AC1F-D3B84C340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Köszönöm a figyelmet!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7D55F59-2AD7-4480-A748-46B1F0865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983548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96</TotalTime>
  <Words>851</Words>
  <Application>Microsoft Office PowerPoint</Application>
  <PresentationFormat>Szélesvásznú</PresentationFormat>
  <Paragraphs>38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5" baseType="lpstr">
      <vt:lpstr>Arial</vt:lpstr>
      <vt:lpstr>Calibri</vt:lpstr>
      <vt:lpstr>Trebuchet MS</vt:lpstr>
      <vt:lpstr>Verdana</vt:lpstr>
      <vt:lpstr>Wingdings</vt:lpstr>
      <vt:lpstr>Berlin</vt:lpstr>
      <vt:lpstr>Konfliktusok a munka világában</vt:lpstr>
      <vt:lpstr>Érdekegyeztetés</vt:lpstr>
      <vt:lpstr>Vállalati gyakorlatok</vt:lpstr>
      <vt:lpstr>ILO panaszeljárás</vt:lpstr>
      <vt:lpstr>ILO panaszeljárás</vt:lpstr>
      <vt:lpstr>ILO panaszeljárás</vt:lpstr>
      <vt:lpstr>ILO panaszeljárás</vt:lpstr>
      <vt:lpstr>Keresetek változása – 2021/2022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Konfliktusok a munka világában</dc:title>
  <dc:creator>Dr. Szabó Imre Szilárd</dc:creator>
  <cp:lastModifiedBy>Dr. Szabó Imre Szilárd</cp:lastModifiedBy>
  <cp:revision>4</cp:revision>
  <dcterms:created xsi:type="dcterms:W3CDTF">2021-05-27T15:45:57Z</dcterms:created>
  <dcterms:modified xsi:type="dcterms:W3CDTF">2021-10-11T13:25:35Z</dcterms:modified>
</cp:coreProperties>
</file>