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8" r:id="rId4"/>
    <p:sldId id="265" r:id="rId5"/>
    <p:sldId id="259" r:id="rId6"/>
    <p:sldId id="268" r:id="rId7"/>
    <p:sldId id="269" r:id="rId8"/>
    <p:sldId id="264" r:id="rId9"/>
    <p:sldId id="270" r:id="rId10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20116-A39C-4B69-B072-C64682DDA066}" type="datetimeFigureOut">
              <a:rPr lang="en-NL" smtClean="0"/>
              <a:t>10/12/2021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CA533-224C-44B3-AFF1-055655BC332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9314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14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0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7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69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44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A18FB-E638-401F-A898-A05D74E45E32}" type="slidenum">
              <a:rPr lang="en-US" smtClean="0"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7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32FED-99ED-4553-81D6-3240A1E67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CB9F7-183B-424B-9052-4F4582947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C2F70-36E8-4AC2-B02E-1906ADD29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711A-9802-4012-8DC5-C8A776383B58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FD28-2505-4497-BB92-5635CC5F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43CCF-8AD5-4970-9C51-832AE39E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575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5C83-EBB9-4D27-9916-6371DD91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54C5B-6894-47D8-BBBB-1A192FCB0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38718-6E45-4C63-99DD-A4A3A9D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1D51-E748-481D-AD03-9252898C8278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6C50-332D-4525-A459-CFEDCF13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FC062-7CFB-49AE-A807-93EC9C60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080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ADFCC-1E77-4656-BEEC-9EC7B21A9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D9E59-ADB5-41F7-9198-C13A38237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4D4E5-A47D-48CF-8E2C-59735530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E994-8832-4C60-8561-50CDBD391711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1CB54-2CBC-4678-AF67-28EFDD63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0FF1-BBAB-4110-8046-4699525D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5231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D589-CB53-48AC-A222-1F9649E8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9E7E-B0B1-431F-9F69-787BB8A3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>
            <a:lvl1pPr>
              <a:defRPr sz="3200" b="1"/>
            </a:lvl1pPr>
            <a:lvl2pPr>
              <a:defRPr b="1">
                <a:solidFill>
                  <a:schemeClr val="accent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6E38C-36B3-490E-91A5-6A1F0E5C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F9BF-A675-4C08-B6FF-E71464E4FE3A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F00A8-4FCA-4BAC-921B-47968A58B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B1215-7038-4F51-BB03-B6DB799E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3041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8E32-7F48-4124-80D2-261F7296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61D84-649B-4EB1-9346-79945A96B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AC1EF-CCAF-4B2D-ACF0-0AFAB306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9B4F-57EB-4DF1-BFE3-198D74CB785C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E1232-F257-41F9-90FD-3DB572F8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70D7B-4DDE-435B-9D39-896B258C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  <p:pic>
        <p:nvPicPr>
          <p:cNvPr id="7" name="image17.png">
            <a:extLst>
              <a:ext uri="{FF2B5EF4-FFF2-40B4-BE49-F238E27FC236}">
                <a16:creationId xmlns:a16="http://schemas.microsoft.com/office/drawing/2014/main" id="{5C6B41EA-CA7E-476B-9FBB-537073E9576C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53258" y="436245"/>
            <a:ext cx="1328420" cy="66421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8361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E150-0D16-417A-8190-1E5A6772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FF63-6DC6-4795-9F55-A4C465CB9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F8F1C-9F69-415B-AE77-EC7C00A51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24C98-CBBF-423F-88DF-B6297D2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2B0AF-7422-43A7-9ACF-61CA8CAC7DDE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FF172-6F6F-4636-92CB-33663436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2859B-C50E-41A2-9392-6ADB1688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861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2284-41A2-4A06-9242-CFB8BF02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2BCF7-C27F-44B8-BC9B-A9F252DF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EAF7E-4816-4BF8-ADB3-ED7CF8021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70968-079B-4A67-BE42-1ECA20AF7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56242-CABD-45A5-88DE-C63A958C6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2BDDF9-7BF3-414A-9328-240F9794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629C-80C3-4506-B891-65ED8732E12D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0B2E26-77A2-4328-8CEB-F176F044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B1190-9BEE-4454-BD67-294831EE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236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92B1-BEC1-42D0-A580-E471614C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6EE0ED-A3BD-428F-937A-E4D46611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2D98-D55E-4C27-BE45-0ABDB536EBCC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18E68-5684-4A3A-85DE-A3BF55FB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6DFDA-48F8-4CFE-9DAF-31928337A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3940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900C1-687E-4799-B6C9-229394DC5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53BB-89DF-4064-8817-B4535CBD9F30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3F4B6-B19F-4A0D-9418-E055FC43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2B432-F604-46A4-BE37-8F557EBA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889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6973-A9F6-43A3-B35B-5A0B844A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8F36-96D6-4655-B9C4-A1CEFA9E8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CC201-A55F-4ACE-AF7A-B183F6A74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1F055-8ACB-44B1-8D7C-A0E6450F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480-B2C1-44C9-B89C-0FA1EE84ABF2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5E433-15B6-4205-AE6E-E22B77B5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B3A7-A229-4B89-A815-FC348DCD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862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AE5E-C106-4A2A-8D97-F730C270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659C1B-DDAA-4AC6-83B3-2AC705D15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00389-693A-46B5-9FFC-17F930C30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8DA3F-5F9B-4FD5-865B-A853A5D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7CB6-39BD-40EA-8C99-88FBC7AD72EA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34EEE-E56E-4B3E-8DC8-7C2D2E14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29AEB-D91E-425F-824A-67092FE8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4116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0A3477-A0C9-4DB8-9B3E-7ABBC2DE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A581C-D8CC-4480-9C65-1660A4E8C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CAEE6-3D42-439C-9504-02EB579FC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B48F3-083C-4DE4-B1D7-DA28E3A0511D}" type="datetime8">
              <a:rPr lang="en-NL" smtClean="0"/>
              <a:t>10/12/2021 21:49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D7658-43E2-401F-A83C-828ACDD09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3E6F3-60F5-4EA1-AA2E-0C43E0890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767F-3077-425A-B469-7003AC0ACFD4}" type="slidenum">
              <a:rPr lang="en-NL" smtClean="0"/>
              <a:t>‹#›</a:t>
            </a:fld>
            <a:endParaRPr lang="en-NL"/>
          </a:p>
        </p:txBody>
      </p:sp>
      <p:pic>
        <p:nvPicPr>
          <p:cNvPr id="7" name="image17.png">
            <a:extLst>
              <a:ext uri="{FF2B5EF4-FFF2-40B4-BE49-F238E27FC236}">
                <a16:creationId xmlns:a16="http://schemas.microsoft.com/office/drawing/2014/main" id="{CF2FBA33-9AB5-45D9-A3DD-8844BA51116C}"/>
              </a:ext>
            </a:extLst>
          </p:cNvPr>
          <p:cNvPicPr/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10032507" y="348932"/>
            <a:ext cx="1328420" cy="66421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3170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lsi.sk/en/publications/research-reports/detail/180/collective-bargaining-agreements-in-the-visegrad-countri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8A908-DA2F-437B-A356-C122FEC93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850" y="2438927"/>
            <a:ext cx="11468100" cy="3237020"/>
          </a:xfrm>
        </p:spPr>
        <p:txBody>
          <a:bodyPr>
            <a:normAutofit fontScale="90000"/>
          </a:bodyPr>
          <a:lstStyle/>
          <a:p>
            <a:pPr marL="1126490" marR="911860">
              <a:lnSpc>
                <a:spcPct val="99000"/>
              </a:lnSpc>
              <a:spcBef>
                <a:spcPts val="3875"/>
              </a:spcBef>
              <a:spcAft>
                <a:spcPts val="0"/>
              </a:spcAft>
            </a:pP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r>
              <a:rPr lang="en-GB" sz="8000" b="1" dirty="0">
                <a:effectLst/>
                <a:latin typeface="+mn-lt"/>
                <a:ea typeface="Arial" panose="020B0604020202020204" pitchFamily="34" charset="0"/>
              </a:rPr>
              <a:t>THE FINAL RESULTS ON V4 COUNTRIES IN COLBAR-EUROPE </a:t>
            </a:r>
            <a:br>
              <a:rPr lang="en-GB" sz="4800" b="1" dirty="0">
                <a:effectLst/>
                <a:latin typeface="+mn-lt"/>
                <a:ea typeface="Arial" panose="020B0604020202020204" pitchFamily="34" charset="0"/>
              </a:rPr>
            </a:br>
            <a:br>
              <a:rPr lang="en-N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n-NL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NL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FC643-03B7-49F7-B780-44522CAE1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5669"/>
            <a:ext cx="9144000" cy="1908699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Gabor Szudi</a:t>
            </a: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14 October 2021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200" dirty="0"/>
              <a:t>Funded by the European Commission. Directorate-General  </a:t>
            </a:r>
          </a:p>
          <a:p>
            <a:r>
              <a:rPr lang="en-GB" sz="1200" dirty="0"/>
              <a:t>for Employment. Social Affairs and Inclusion - VS/2021/0190 1</a:t>
            </a:r>
            <a:endParaRPr lang="en-NL" sz="1200" dirty="0"/>
          </a:p>
        </p:txBody>
      </p:sp>
      <p:pic>
        <p:nvPicPr>
          <p:cNvPr id="8" name="image11.png">
            <a:extLst>
              <a:ext uri="{FF2B5EF4-FFF2-40B4-BE49-F238E27FC236}">
                <a16:creationId xmlns:a16="http://schemas.microsoft.com/office/drawing/2014/main" id="{F87EA2C3-F9E0-4185-89B5-D9A6CAA5D8D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31078" y="5590222"/>
            <a:ext cx="914400" cy="478155"/>
          </a:xfrm>
          <a:prstGeom prst="rect">
            <a:avLst/>
          </a:prstGeom>
          <a:ln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5516A-B201-4166-BF60-CC50D187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095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DB2F9-D787-4AF2-9EED-40278AEE5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effectLst/>
                <a:latin typeface="+mn-lt"/>
                <a:ea typeface="Arial" panose="020B0604020202020204" pitchFamily="34" charset="0"/>
              </a:rPr>
              <a:t>What was COLBAR-EUROPE?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CA1CD-223F-46B8-AC35-E86F034DD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950" y="1470025"/>
            <a:ext cx="10960100" cy="4886325"/>
          </a:xfrm>
        </p:spPr>
        <p:txBody>
          <a:bodyPr>
            <a:normAutofit/>
          </a:bodyPr>
          <a:lstStyle/>
          <a:p>
            <a:r>
              <a:rPr lang="en-GB" dirty="0"/>
              <a:t>The predecessor project (</a:t>
            </a:r>
            <a:r>
              <a:rPr lang="en-GB" dirty="0" err="1"/>
              <a:t>EUROPE-wide</a:t>
            </a:r>
            <a:r>
              <a:rPr lang="en-GB" dirty="0"/>
              <a:t> analyses of </a:t>
            </a:r>
            <a:r>
              <a:rPr lang="en-GB" dirty="0" err="1"/>
              <a:t>COLlective</a:t>
            </a:r>
            <a:r>
              <a:rPr lang="en-GB" dirty="0"/>
              <a:t> </a:t>
            </a:r>
            <a:r>
              <a:rPr lang="en-GB" dirty="0" err="1"/>
              <a:t>BARgaining</a:t>
            </a:r>
            <a:r>
              <a:rPr lang="en-GB" dirty="0"/>
              <a:t> agreements) of BARCOVID running between 2019-2021</a:t>
            </a:r>
          </a:p>
          <a:p>
            <a:r>
              <a:rPr lang="en-GB" dirty="0"/>
              <a:t>General aim was to improve knowledge on industrial relations &amp; social dialogue by coding CBAs collected in a database</a:t>
            </a:r>
          </a:p>
          <a:p>
            <a:r>
              <a:rPr lang="en-GB" dirty="0"/>
              <a:t>Coding is based on 10 topics related to working conditions</a:t>
            </a:r>
          </a:p>
          <a:p>
            <a:r>
              <a:rPr lang="en-GB" dirty="0"/>
              <a:t>More than 1600 CBAs from 60 countries but V4 only 40+ CBAs</a:t>
            </a:r>
          </a:p>
          <a:p>
            <a:r>
              <a:rPr lang="en-GB" dirty="0"/>
              <a:t>BARCOVID will also extend this CBA database with a special focus on COVID-19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N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5BD65-2980-4C33-A6AC-88D29EE30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767F-3077-425A-B469-7003AC0ACFD4}" type="slidenum">
              <a:rPr lang="en-NL" smtClean="0"/>
              <a:t>2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88626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270" y="305247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Similarities in background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1" y="1562099"/>
            <a:ext cx="10887074" cy="4789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/>
              <a:t>Similar background of collective bargaining systems in V4:</a:t>
            </a:r>
          </a:p>
          <a:p>
            <a:r>
              <a:rPr lang="en-US" dirty="0" err="1"/>
              <a:t>Decentralisation</a:t>
            </a:r>
            <a:endParaRPr lang="en-US" dirty="0"/>
          </a:p>
          <a:p>
            <a:r>
              <a:rPr lang="en-US" dirty="0"/>
              <a:t>Horizontally and vertically not well-coordinated</a:t>
            </a:r>
          </a:p>
          <a:p>
            <a:r>
              <a:rPr lang="en-US" dirty="0"/>
              <a:t>Declining power and density of TUs</a:t>
            </a:r>
          </a:p>
          <a:p>
            <a:r>
              <a:rPr lang="en-US" dirty="0"/>
              <a:t>Gradual erosion of impact of collective bargaining on working conditions – slow but steady decline in higher-level bargaining</a:t>
            </a:r>
          </a:p>
          <a:p>
            <a:r>
              <a:rPr lang="en-US" dirty="0"/>
              <a:t>Official databases maintained but very limited in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412776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70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 anchor="t">
            <a:normAutofit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CBA sample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412776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3D57F6D-F3A6-4337-B2BC-1F194F958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35560" y="830714"/>
            <a:ext cx="8003232" cy="552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1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Levels of wage determination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E7D816B-C36A-4D83-AA1C-695B99598B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75520" y="1072183"/>
            <a:ext cx="9586048" cy="559791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293589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3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Job classification systems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94873F-8D2E-42BD-B21D-24562851C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8123" y="1072927"/>
            <a:ext cx="9726592" cy="519441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412776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19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227013"/>
            <a:ext cx="9230047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Uptake of various social security and pension funds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A0076AA-D01B-41C4-B0FD-3CDA75B9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2240" y="1097424"/>
            <a:ext cx="9911560" cy="525892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412776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97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Berlin Sans FB Demi" panose="020E0802020502020306" pitchFamily="34" charset="0"/>
              </a:rPr>
              <a:t>Gender equality and/or violence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E45255-9DDB-4B7E-98EA-D12BBD909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6624" y="1412985"/>
            <a:ext cx="9483952" cy="503204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135560" y="1412776"/>
            <a:ext cx="7848872" cy="0"/>
          </a:xfrm>
          <a:prstGeom prst="line">
            <a:avLst/>
          </a:prstGeom>
          <a:ln w="952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35560" y="260648"/>
            <a:ext cx="7848872" cy="0"/>
          </a:xfrm>
          <a:prstGeom prst="line">
            <a:avLst/>
          </a:prstGeom>
          <a:ln w="19050">
            <a:solidFill>
              <a:srgbClr val="A6BF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2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CE828-649F-4282-B373-BC2B10DD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580A4-AA1F-4AD6-9C3A-96BDCA573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>
                <a:latin typeface="Berlin Sans FB Demi" panose="020E0802020502020306" pitchFamily="34" charset="0"/>
              </a:rPr>
              <a:t>Thank </a:t>
            </a:r>
            <a:r>
              <a:rPr lang="en-US" sz="3600" dirty="0">
                <a:latin typeface="Berlin Sans FB Demi" panose="020E0802020502020306" pitchFamily="34" charset="0"/>
              </a:rPr>
              <a:t>you for your attention!</a:t>
            </a:r>
          </a:p>
          <a:p>
            <a:pPr marL="0" indent="0" algn="ctr">
              <a:buNone/>
            </a:pPr>
            <a:endParaRPr lang="en-US" sz="3600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Berlin Sans FB Demi" panose="020E0802020502020306" pitchFamily="34" charset="0"/>
              </a:rPr>
              <a:t>The whole report can be downloaded from </a:t>
            </a:r>
            <a:r>
              <a:rPr lang="en-US" sz="3600" dirty="0">
                <a:latin typeface="Berlin Sans FB Demi" panose="020E0802020502020306" pitchFamily="34" charset="0"/>
                <a:hlinkClick r:id="rId2"/>
              </a:rPr>
              <a:t>https://www.celsi.sk/en/publications/research-reports/detail/180/collective-bargaining-agreements-in-the-visegrad-countries/</a:t>
            </a:r>
            <a:r>
              <a:rPr lang="en-US" sz="3600" dirty="0">
                <a:latin typeface="Berlin Sans FB Demi" panose="020E0802020502020306" pitchFamily="34" charset="0"/>
              </a:rPr>
              <a:t> 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A09E-FFA1-4030-82A7-AE898E13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E5109BE-1F81-47C3-BFAF-6C261D72D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184666"/>
            <a:ext cx="9144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3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242</Words>
  <Application>Microsoft Office PowerPoint</Application>
  <PresentationFormat>Widescreen</PresentationFormat>
  <Paragraphs>45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Calibri</vt:lpstr>
      <vt:lpstr>Calibri Light</vt:lpstr>
      <vt:lpstr>Office Theme</vt:lpstr>
      <vt:lpstr>          THE FINAL RESULTS ON V4 COUNTRIES IN COLBAR-EUROPE    </vt:lpstr>
      <vt:lpstr>What was COLBAR-EUROPE?</vt:lpstr>
      <vt:lpstr>Similarities in background conditions</vt:lpstr>
      <vt:lpstr>CBA sample</vt:lpstr>
      <vt:lpstr>Levels of wage determination</vt:lpstr>
      <vt:lpstr>Job classification systems</vt:lpstr>
      <vt:lpstr>Uptake of various social security and pension funds</vt:lpstr>
      <vt:lpstr>Gender equality and/or violence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objectives in BARCOVID</dc:title>
  <dc:creator>Kea Tijdens</dc:creator>
  <cp:lastModifiedBy>szudig szudig</cp:lastModifiedBy>
  <cp:revision>17</cp:revision>
  <dcterms:created xsi:type="dcterms:W3CDTF">2021-08-30T15:32:33Z</dcterms:created>
  <dcterms:modified xsi:type="dcterms:W3CDTF">2021-10-12T19:50:28Z</dcterms:modified>
</cp:coreProperties>
</file>