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59" r:id="rId1"/>
  </p:sldMasterIdLst>
  <p:notesMasterIdLst>
    <p:notesMasterId r:id="rId11"/>
  </p:notesMasterIdLst>
  <p:sldIdLst>
    <p:sldId id="256" r:id="rId2"/>
    <p:sldId id="280" r:id="rId3"/>
    <p:sldId id="269" r:id="rId4"/>
    <p:sldId id="283" r:id="rId5"/>
    <p:sldId id="284" r:id="rId6"/>
    <p:sldId id="282" r:id="rId7"/>
    <p:sldId id="285" r:id="rId8"/>
    <p:sldId id="273" r:id="rId9"/>
    <p:sldId id="266" r:id="rId10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a\Documents\0-PAPERS%20EN%20ARTIKELEN\MINIMUM%20WAGES\1908-ILO%20RDW%20MW%20paper%20for%20WB%20journal\outcomes_202101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a\Documents\0-PAPERS%20EN%20ARTIKELEN\MINIMUM%20WAGES\1908-ILO%20RDW%20MW%20paper%20for%20WB%20journal\outcomes_202101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a\Documents\0-PAPERS%20EN%20ARTIKELEN\MINIMUM%20WAGES\1908-ILO%20RDW%20MW%20paper%20for%20WB%20journal\outcomes_2021010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a\Documents\0-PAPERS%20EN%20ARTIKELEN\MINIMUM%20WAGES\1908-ILO%20RDW%20MW%20paper%20for%20WB%20journal\outcomes_2021010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cat>
            <c:strRef>
              <c:f>Sheet2!$A$183:$A$190</c:f>
              <c:strCache>
                <c:ptCount val="8"/>
                <c:pt idx="0">
                  <c:v> 0-2 USD</c:v>
                </c:pt>
                <c:pt idx="1">
                  <c:v> 2-4 USD</c:v>
                </c:pt>
                <c:pt idx="2">
                  <c:v> 4-6 USD</c:v>
                </c:pt>
                <c:pt idx="3">
                  <c:v> 6-8 USD</c:v>
                </c:pt>
                <c:pt idx="4">
                  <c:v> 8-10 USD</c:v>
                </c:pt>
                <c:pt idx="5">
                  <c:v> 10-12 USD</c:v>
                </c:pt>
                <c:pt idx="6">
                  <c:v> 12-14 USD</c:v>
                </c:pt>
                <c:pt idx="7">
                  <c:v> 14-16 USD</c:v>
                </c:pt>
              </c:strCache>
            </c:strRef>
          </c:cat>
          <c:val>
            <c:numRef>
              <c:f>Sheet2!$B$183:$B$190</c:f>
              <c:numCache>
                <c:formatCode>0</c:formatCode>
                <c:ptCount val="8"/>
                <c:pt idx="0">
                  <c:v>73</c:v>
                </c:pt>
                <c:pt idx="1">
                  <c:v>42</c:v>
                </c:pt>
                <c:pt idx="2">
                  <c:v>17</c:v>
                </c:pt>
                <c:pt idx="3" formatCode="General">
                  <c:v>17</c:v>
                </c:pt>
                <c:pt idx="4" formatCode="General">
                  <c:v>7</c:v>
                </c:pt>
                <c:pt idx="5" formatCode="General">
                  <c:v>4</c:v>
                </c:pt>
                <c:pt idx="6" formatCode="General">
                  <c:v>6</c:v>
                </c:pt>
                <c:pt idx="7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E-4AAE-ADF8-A24C7E77E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9624655"/>
        <c:axId val="1197515679"/>
      </c:barChart>
      <c:catAx>
        <c:axId val="93962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97515679"/>
        <c:crosses val="autoZero"/>
        <c:auto val="1"/>
        <c:lblAlgn val="ctr"/>
        <c:lblOffset val="100"/>
        <c:noMultiLvlLbl val="0"/>
      </c:catAx>
      <c:valAx>
        <c:axId val="119751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39624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42656386701663"/>
          <c:y val="5.0925925925925923E-2"/>
          <c:w val="0.74207690835520557"/>
          <c:h val="0.7815427238261883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'nr of rates'!$A$1:$A$7</c:f>
              <c:strCache>
                <c:ptCount val="7"/>
                <c:pt idx="0">
                  <c:v>No SMW</c:v>
                </c:pt>
                <c:pt idx="1">
                  <c:v>1 national SMW</c:v>
                </c:pt>
                <c:pt idx="2">
                  <c:v>1 partial MW rate</c:v>
                </c:pt>
                <c:pt idx="3">
                  <c:v>2-10  rates</c:v>
                </c:pt>
                <c:pt idx="4">
                  <c:v>11 - 100 rates</c:v>
                </c:pt>
                <c:pt idx="5">
                  <c:v>101 - 1000 rates</c:v>
                </c:pt>
                <c:pt idx="6">
                  <c:v>1000+ rates</c:v>
                </c:pt>
              </c:strCache>
            </c:strRef>
          </c:cat>
          <c:val>
            <c:numRef>
              <c:f>'nr of rates'!$B$1:$B$7</c:f>
              <c:numCache>
                <c:formatCode>General</c:formatCode>
                <c:ptCount val="7"/>
                <c:pt idx="0">
                  <c:v>16</c:v>
                </c:pt>
                <c:pt idx="1">
                  <c:v>77</c:v>
                </c:pt>
                <c:pt idx="2">
                  <c:v>22</c:v>
                </c:pt>
                <c:pt idx="3">
                  <c:v>53</c:v>
                </c:pt>
                <c:pt idx="4">
                  <c:v>20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B-4C59-81B0-100E35FFC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8410271"/>
        <c:axId val="617015567"/>
      </c:barChart>
      <c:catAx>
        <c:axId val="968410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17015567"/>
        <c:crosses val="autoZero"/>
        <c:auto val="1"/>
        <c:lblAlgn val="ctr"/>
        <c:lblOffset val="100"/>
        <c:noMultiLvlLbl val="0"/>
      </c:catAx>
      <c:valAx>
        <c:axId val="617015567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6841027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MW_HOUR_DIFF!$A$141:$A$173</c:f>
              <c:strCache>
                <c:ptCount val="33"/>
                <c:pt idx="0">
                  <c:v>Czech Republic</c:v>
                </c:pt>
                <c:pt idx="1">
                  <c:v>Costa Rica</c:v>
                </c:pt>
                <c:pt idx="2">
                  <c:v>Madagascar</c:v>
                </c:pt>
                <c:pt idx="3">
                  <c:v>United Kingdom</c:v>
                </c:pt>
                <c:pt idx="4">
                  <c:v>Micronesia</c:v>
                </c:pt>
                <c:pt idx="5">
                  <c:v>Haiti</c:v>
                </c:pt>
                <c:pt idx="6">
                  <c:v>Nicaragua</c:v>
                </c:pt>
                <c:pt idx="7">
                  <c:v>Estonia</c:v>
                </c:pt>
                <c:pt idx="8">
                  <c:v>Kiribati</c:v>
                </c:pt>
                <c:pt idx="9">
                  <c:v>Mexico</c:v>
                </c:pt>
                <c:pt idx="10">
                  <c:v>China</c:v>
                </c:pt>
                <c:pt idx="11">
                  <c:v>Fiji</c:v>
                </c:pt>
                <c:pt idx="12">
                  <c:v>Russia</c:v>
                </c:pt>
                <c:pt idx="13">
                  <c:v>Indonesia</c:v>
                </c:pt>
                <c:pt idx="14">
                  <c:v>Sri Lanka</c:v>
                </c:pt>
                <c:pt idx="15">
                  <c:v>Panama</c:v>
                </c:pt>
                <c:pt idx="16">
                  <c:v>Mozambique</c:v>
                </c:pt>
                <c:pt idx="17">
                  <c:v>Cuba</c:v>
                </c:pt>
                <c:pt idx="18">
                  <c:v>Australia</c:v>
                </c:pt>
                <c:pt idx="19">
                  <c:v>Netherlands</c:v>
                </c:pt>
                <c:pt idx="20">
                  <c:v>Kenya</c:v>
                </c:pt>
                <c:pt idx="21">
                  <c:v>Ecuador</c:v>
                </c:pt>
                <c:pt idx="22">
                  <c:v>Georgia</c:v>
                </c:pt>
                <c:pt idx="23">
                  <c:v>Togo</c:v>
                </c:pt>
                <c:pt idx="24">
                  <c:v>South Africa</c:v>
                </c:pt>
                <c:pt idx="25">
                  <c:v>St. Vincent and the Grenadines</c:v>
                </c:pt>
                <c:pt idx="26">
                  <c:v>USA</c:v>
                </c:pt>
                <c:pt idx="27">
                  <c:v>Lesotho</c:v>
                </c:pt>
                <c:pt idx="28">
                  <c:v>Ethiopia</c:v>
                </c:pt>
                <c:pt idx="29">
                  <c:v>Tanzania</c:v>
                </c:pt>
                <c:pt idx="30">
                  <c:v>Bangladesh</c:v>
                </c:pt>
                <c:pt idx="31">
                  <c:v>Brasil</c:v>
                </c:pt>
                <c:pt idx="32">
                  <c:v>India</c:v>
                </c:pt>
              </c:strCache>
            </c:strRef>
          </c:cat>
          <c:val>
            <c:numRef>
              <c:f>MW_HOUR_DIFF!$B$141:$B$173</c:f>
              <c:numCache>
                <c:formatCode>###0.0000</c:formatCode>
                <c:ptCount val="33"/>
                <c:pt idx="0">
                  <c:v>2</c:v>
                </c:pt>
                <c:pt idx="1">
                  <c:v>2.027096037730181</c:v>
                </c:pt>
                <c:pt idx="2">
                  <c:v>2.0550890077907855</c:v>
                </c:pt>
                <c:pt idx="3">
                  <c:v>2.1012048192771084</c:v>
                </c:pt>
                <c:pt idx="4">
                  <c:v>2.12</c:v>
                </c:pt>
                <c:pt idx="5">
                  <c:v>2.2000000000000002</c:v>
                </c:pt>
                <c:pt idx="6">
                  <c:v>2.2379051542928337</c:v>
                </c:pt>
                <c:pt idx="7">
                  <c:v>2.2517123287671232</c:v>
                </c:pt>
                <c:pt idx="8">
                  <c:v>2.3076923076923075</c:v>
                </c:pt>
                <c:pt idx="9">
                  <c:v>2.3232774401405876</c:v>
                </c:pt>
                <c:pt idx="10">
                  <c:v>2.4799999999999995</c:v>
                </c:pt>
                <c:pt idx="11">
                  <c:v>2.5318181818181817</c:v>
                </c:pt>
                <c:pt idx="12">
                  <c:v>2.6000625390869292</c:v>
                </c:pt>
                <c:pt idx="13">
                  <c:v>2.7185903682719545</c:v>
                </c:pt>
                <c:pt idx="14">
                  <c:v>2.8350515463917523</c:v>
                </c:pt>
                <c:pt idx="15">
                  <c:v>2.9084967320261437</c:v>
                </c:pt>
                <c:pt idx="16">
                  <c:v>2.9906578416942446</c:v>
                </c:pt>
                <c:pt idx="17">
                  <c:v>3.0047619047619052</c:v>
                </c:pt>
                <c:pt idx="18">
                  <c:v>3.008714305785436</c:v>
                </c:pt>
                <c:pt idx="19">
                  <c:v>3.3332673854980714</c:v>
                </c:pt>
                <c:pt idx="20">
                  <c:v>3.4351086818355157</c:v>
                </c:pt>
                <c:pt idx="21">
                  <c:v>4.5576068704468593</c:v>
                </c:pt>
                <c:pt idx="22">
                  <c:v>5.75</c:v>
                </c:pt>
                <c:pt idx="23">
                  <c:v>5.9714285714285724</c:v>
                </c:pt>
                <c:pt idx="24">
                  <c:v>6.6314126016260158</c:v>
                </c:pt>
                <c:pt idx="25">
                  <c:v>6.666666666666667</c:v>
                </c:pt>
                <c:pt idx="26">
                  <c:v>7.9061032863849769</c:v>
                </c:pt>
                <c:pt idx="27">
                  <c:v>8.75</c:v>
                </c:pt>
                <c:pt idx="28">
                  <c:v>10.340476190476192</c:v>
                </c:pt>
                <c:pt idx="29">
                  <c:v>11.530735875</c:v>
                </c:pt>
                <c:pt idx="30">
                  <c:v>13.6</c:v>
                </c:pt>
                <c:pt idx="31">
                  <c:v>18.944889779559123</c:v>
                </c:pt>
                <c:pt idx="32">
                  <c:v>30.205823293172696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8-4482-A49D-18CE9B67B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4296528"/>
        <c:axId val="1857760384"/>
      </c:barChart>
      <c:catAx>
        <c:axId val="17642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857760384"/>
        <c:crosses val="autoZero"/>
        <c:auto val="1"/>
        <c:lblAlgn val="ctr"/>
        <c:lblOffset val="100"/>
        <c:noMultiLvlLbl val="0"/>
      </c:catAx>
      <c:valAx>
        <c:axId val="185776038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76429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cat>
            <c:strRef>
              <c:f>Sheet5!$A$129:$A$135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Before 2016</c:v>
                </c:pt>
              </c:strCache>
            </c:strRef>
          </c:cat>
          <c:val>
            <c:numRef>
              <c:f>Sheet5!$B$129:$B$135</c:f>
              <c:numCache>
                <c:formatCode>General</c:formatCode>
                <c:ptCount val="7"/>
                <c:pt idx="0">
                  <c:v>32</c:v>
                </c:pt>
                <c:pt idx="1">
                  <c:v>22</c:v>
                </c:pt>
                <c:pt idx="2">
                  <c:v>30</c:v>
                </c:pt>
                <c:pt idx="3">
                  <c:v>27</c:v>
                </c:pt>
                <c:pt idx="4">
                  <c:v>7</c:v>
                </c:pt>
                <c:pt idx="5">
                  <c:v>9</c:v>
                </c:pt>
                <c:pt idx="6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00-4488-88DA-5868713D1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3405743"/>
        <c:axId val="867881391"/>
      </c:barChart>
      <c:catAx>
        <c:axId val="89340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67881391"/>
        <c:crosses val="autoZero"/>
        <c:auto val="1"/>
        <c:lblAlgn val="ctr"/>
        <c:lblOffset val="100"/>
        <c:noMultiLvlLbl val="0"/>
      </c:catAx>
      <c:valAx>
        <c:axId val="867881391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9340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800" b="1">
                <a:solidFill>
                  <a:srgbClr val="C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 dirty="0"/>
              <a:t>blabla</a:t>
            </a:r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>
                <a:solidFill>
                  <a:srgbClr val="C00000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nl-NL" dirty="0"/>
              <a:t>Blabla</a:t>
            </a:r>
          </a:p>
          <a:p>
            <a:pPr lvl="1"/>
            <a:r>
              <a:rPr lang="nl-NL" dirty="0"/>
              <a:t>Blabla</a:t>
            </a:r>
          </a:p>
          <a:p>
            <a:pPr lvl="1"/>
            <a:r>
              <a:rPr lang="nl-NL" dirty="0" err="1"/>
              <a:t>blaba</a:t>
            </a:r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 dirty="0"/>
              <a:t>8 </a:t>
            </a:r>
            <a:r>
              <a:rPr lang="nl-NL" dirty="0" err="1"/>
              <a:t>July</a:t>
            </a:r>
            <a:r>
              <a:rPr lang="nl-NL" dirty="0"/>
              <a:t> 2019</a:t>
            </a:r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 dirty="0"/>
              <a:t>6th ILO-RDW</a:t>
            </a:r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9082315" y="631031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dirty="0"/>
          </a:p>
        </p:txBody>
      </p:sp>
      <p:pic>
        <p:nvPicPr>
          <p:cNvPr id="9" name="Google Shape;156;p23" descr="footer.png">
            <a:extLst>
              <a:ext uri="{FF2B5EF4-FFF2-40B4-BE49-F238E27FC236}">
                <a16:creationId xmlns:a16="http://schemas.microsoft.com/office/drawing/2014/main" id="{B8AC5709-D450-4A2C-80CE-E371A72B0A1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13903" y="6041292"/>
            <a:ext cx="10560496" cy="967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ageindicator.org/salary/minimum-w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906584" y="1612489"/>
            <a:ext cx="10668000" cy="2743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5400"/>
            </a:pPr>
            <a:r>
              <a:rPr lang="en-GB" sz="5400" b="1" dirty="0"/>
              <a:t>UNDERSTANDING THE DRIVERS OF </a:t>
            </a:r>
            <a:br>
              <a:rPr lang="en-GB" sz="5400" b="1" dirty="0"/>
            </a:br>
            <a:r>
              <a:rPr lang="en-GB" sz="5400" b="1" dirty="0"/>
              <a:t>MINIMUM WAGE-SETTING: </a:t>
            </a:r>
            <a:br>
              <a:rPr lang="en-GB" sz="5400" b="1" dirty="0"/>
            </a:br>
            <a:r>
              <a:rPr lang="en-GB" sz="5400" b="1" dirty="0"/>
              <a:t>AN ANALYSIS OF 201 COUNTRIES</a:t>
            </a:r>
            <a:endParaRPr sz="5400" b="1" dirty="0">
              <a:solidFill>
                <a:srgbClr val="3A3838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83323" y="4709652"/>
            <a:ext cx="9144000" cy="16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l-NL" dirty="0"/>
              <a:t>Kea Tijdens </a:t>
            </a:r>
            <a:r>
              <a:rPr lang="nl-NL" dirty="0" err="1"/>
              <a:t>and</a:t>
            </a:r>
            <a:r>
              <a:rPr lang="nl-NL" dirty="0"/>
              <a:t> Maarten van Klaveren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l-NL" dirty="0"/>
              <a:t>WageIndicator Foundation</a:t>
            </a:r>
            <a:endParaRPr dirty="0"/>
          </a:p>
          <a:p>
            <a:pPr marL="0" lvl="0" indent="0">
              <a:lnSpc>
                <a:spcPct val="80000"/>
              </a:lnSpc>
            </a:pPr>
            <a:r>
              <a:rPr lang="en-GB" dirty="0"/>
              <a:t>15 January 2021</a:t>
            </a:r>
          </a:p>
        </p:txBody>
      </p:sp>
      <p:pic>
        <p:nvPicPr>
          <p:cNvPr id="86" name="Google Shape;86;p13" descr="foo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832" y="297379"/>
            <a:ext cx="5748845" cy="825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CDB8E96-BF23-485D-A521-0236A4A50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97379"/>
            <a:ext cx="5847169" cy="8253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908D0-FCFA-46BF-BECB-443D62E7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1185" cy="1325563"/>
          </a:xfrm>
        </p:spPr>
        <p:txBody>
          <a:bodyPr/>
          <a:lstStyle/>
          <a:p>
            <a:r>
              <a:rPr lang="en-GB" dirty="0"/>
              <a:t>What is an effective Minimum Wage?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6FB79E-6706-423F-97D4-D6D2844AD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2994"/>
            <a:ext cx="11041184" cy="4593970"/>
          </a:xfrm>
        </p:spPr>
        <p:txBody>
          <a:bodyPr/>
          <a:lstStyle/>
          <a:p>
            <a:r>
              <a:rPr lang="en-GB" dirty="0"/>
              <a:t>Rules of guidance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en-GB" dirty="0"/>
              <a:t> ILO Convention 131:</a:t>
            </a:r>
            <a:endParaRPr lang="en-NL" dirty="0"/>
          </a:p>
          <a:p>
            <a:pPr lvl="1"/>
            <a:r>
              <a:rPr lang="en-GB" dirty="0"/>
              <a:t>Take into account needs of workers and their families: </a:t>
            </a:r>
            <a:br>
              <a:rPr lang="en-GB" dirty="0"/>
            </a:br>
            <a:r>
              <a:rPr lang="en-GB" dirty="0"/>
              <a:t>“wage floor guaranteeing a decent life…”</a:t>
            </a:r>
            <a:endParaRPr lang="en-NL" dirty="0"/>
          </a:p>
          <a:p>
            <a:pPr lvl="1"/>
            <a:r>
              <a:rPr lang="en-GB" dirty="0"/>
              <a:t>Take into account economic factors in country at stake </a:t>
            </a:r>
            <a:br>
              <a:rPr lang="en-GB" dirty="0"/>
            </a:br>
            <a:r>
              <a:rPr lang="en-GB" dirty="0"/>
              <a:t>(risks of inflation, negative employment effects)</a:t>
            </a:r>
            <a:endParaRPr lang="en-NL" dirty="0"/>
          </a:p>
          <a:p>
            <a:pPr lvl="1"/>
            <a:r>
              <a:rPr lang="en-GB" dirty="0"/>
              <a:t>Important roles for unions and employers (-associations) </a:t>
            </a:r>
            <a:br>
              <a:rPr lang="en-GB" dirty="0"/>
            </a:b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en-GB" dirty="0"/>
              <a:t> have to work towards realistic, transparent and enforceable SMW</a:t>
            </a:r>
            <a:endParaRPr lang="en-NL" dirty="0"/>
          </a:p>
          <a:p>
            <a:r>
              <a:rPr lang="en-GB" dirty="0"/>
              <a:t>Insight in detailed MW rates is missing</a:t>
            </a:r>
          </a:p>
          <a:p>
            <a:pPr lvl="1"/>
            <a:r>
              <a:rPr lang="en-GB" dirty="0"/>
              <a:t>World Bank and ILO maintain MW database with 1 rate per country per year</a:t>
            </a:r>
          </a:p>
          <a:p>
            <a:pPr lvl="1"/>
            <a:r>
              <a:rPr lang="en-GB" dirty="0"/>
              <a:t>WageIndicator MW Database has multiple rates p/country p/month</a:t>
            </a:r>
            <a:br>
              <a:rPr lang="en-GB" dirty="0"/>
            </a:b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en-GB" dirty="0"/>
              <a:t> allows to reconstruct countries’ MW policies</a:t>
            </a:r>
          </a:p>
        </p:txBody>
      </p:sp>
    </p:spTree>
    <p:extLst>
      <p:ext uri="{BB962C8B-B14F-4D97-AF65-F5344CB8AC3E}">
        <p14:creationId xmlns:p14="http://schemas.microsoft.com/office/powerpoint/2010/main" val="40196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B1D14-E226-4C95-BD8A-9BB6EEFF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Why </a:t>
            </a:r>
            <a:r>
              <a:rPr lang="en-GB" dirty="0"/>
              <a:t>WageIndicator MW Database?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25464E-E380-4299-BC69-C97BFD4E6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477" y="1809134"/>
            <a:ext cx="11533239" cy="4367829"/>
          </a:xfrm>
        </p:spPr>
        <p:txBody>
          <a:bodyPr/>
          <a:lstStyle/>
          <a:p>
            <a:r>
              <a:rPr lang="en-GB" dirty="0"/>
              <a:t>WageIndicator websites</a:t>
            </a:r>
          </a:p>
          <a:p>
            <a:pPr lvl="1"/>
            <a:r>
              <a:rPr lang="en-GB" dirty="0"/>
              <a:t>2006: website in India published MW rates &gt;&gt; visitors were searching for this</a:t>
            </a:r>
          </a:p>
          <a:p>
            <a:pPr lvl="1"/>
            <a:r>
              <a:rPr lang="en-GB" dirty="0"/>
              <a:t>2007-13: teams in many countries published MW rates on their websites</a:t>
            </a:r>
            <a:br>
              <a:rPr lang="en-GB" dirty="0"/>
            </a:b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en-GB" dirty="0"/>
              <a:t> Wage Boards are qualified for decision making, but less so for communicating their decisions</a:t>
            </a:r>
            <a:r>
              <a:rPr lang="nl-NL" dirty="0">
                <a:sym typeface="Wingdings" panose="05000000000000000000" pitchFamily="2" charset="2"/>
              </a:rPr>
              <a:t> </a:t>
            </a:r>
            <a:r>
              <a:rPr lang="en-GB" dirty="0"/>
              <a:t> demand from the public for this information</a:t>
            </a:r>
          </a:p>
          <a:p>
            <a:pPr lvl="1"/>
            <a:endParaRPr lang="en-GB" dirty="0"/>
          </a:p>
          <a:p>
            <a:r>
              <a:rPr lang="en-GB" dirty="0"/>
              <a:t>WageIndicator MW Database</a:t>
            </a:r>
          </a:p>
          <a:p>
            <a:pPr lvl="1"/>
            <a:r>
              <a:rPr lang="en-GB" dirty="0"/>
              <a:t>2013: systematic collection of MW rates for websites in approx. 80 countries</a:t>
            </a:r>
          </a:p>
          <a:p>
            <a:pPr lvl="1"/>
            <a:r>
              <a:rPr lang="en-GB" dirty="0"/>
              <a:t>2018: tool MW_APP, publishing MW rates directly on the national web pages</a:t>
            </a:r>
          </a:p>
          <a:p>
            <a:pPr lvl="1"/>
            <a:r>
              <a:rPr lang="en-GB" dirty="0"/>
              <a:t>2021: MW database included rates for </a:t>
            </a:r>
            <a:r>
              <a:rPr lang="en-GB" b="1" dirty="0"/>
              <a:t>201</a:t>
            </a:r>
            <a:r>
              <a:rPr lang="en-GB" dirty="0"/>
              <a:t> countries, totalling to </a:t>
            </a:r>
            <a:r>
              <a:rPr lang="en-GB" b="1" dirty="0"/>
              <a:t>20,842</a:t>
            </a:r>
            <a:r>
              <a:rPr lang="en-GB" dirty="0"/>
              <a:t> entries</a:t>
            </a:r>
          </a:p>
        </p:txBody>
      </p:sp>
    </p:spTree>
    <p:extLst>
      <p:ext uri="{BB962C8B-B14F-4D97-AF65-F5344CB8AC3E}">
        <p14:creationId xmlns:p14="http://schemas.microsoft.com/office/powerpoint/2010/main" val="36320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029D-0C88-433D-B7D7-4E4E84B6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MW levels across countries?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9A41A-9F71-433B-BA98-FF6DBA892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3162"/>
            <a:ext cx="10515600" cy="4603802"/>
          </a:xfrm>
        </p:spPr>
        <p:txBody>
          <a:bodyPr/>
          <a:lstStyle/>
          <a:p>
            <a:r>
              <a:rPr lang="en-GB" dirty="0"/>
              <a:t>168 countries and their lowest MW rate in standardised US Dollar</a:t>
            </a:r>
          </a:p>
          <a:p>
            <a:pPr lvl="1"/>
            <a:r>
              <a:rPr lang="en-GB" dirty="0"/>
              <a:t>73 countries have a MW rate of less than 2 USD per hour</a:t>
            </a:r>
          </a:p>
          <a:p>
            <a:pPr lvl="1"/>
            <a:r>
              <a:rPr lang="en-GB" dirty="0"/>
              <a:t>42 have so for 2 – 4 USD per hour</a:t>
            </a:r>
            <a:endParaRPr lang="en-NL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808FBD-A45A-4433-B235-EDB8F6D588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575897"/>
              </p:ext>
            </p:extLst>
          </p:nvPr>
        </p:nvGraphicFramePr>
        <p:xfrm>
          <a:off x="838200" y="3016251"/>
          <a:ext cx="10341077" cy="286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66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0CEC-0FE0-4F6A-8792-6DD60EF8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complex are MW rates by country?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659E9-09E4-4ADB-9B74-8DA4BE767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4168"/>
            <a:ext cx="10515600" cy="4662795"/>
          </a:xfrm>
        </p:spPr>
        <p:txBody>
          <a:bodyPr/>
          <a:lstStyle/>
          <a:p>
            <a:r>
              <a:rPr lang="nl-NL" dirty="0"/>
              <a:t>Do most countries have 1 MW rate for the whole country?</a:t>
            </a:r>
          </a:p>
          <a:p>
            <a:pPr lvl="1"/>
            <a:r>
              <a:rPr lang="nl-NL" dirty="0"/>
              <a:t>77 of 201 countries have 1 MW rate only</a:t>
            </a:r>
          </a:p>
          <a:p>
            <a:pPr lvl="1"/>
            <a:r>
              <a:rPr lang="nl-NL" dirty="0"/>
              <a:t>53 have 2-10 different rates</a:t>
            </a:r>
          </a:p>
          <a:p>
            <a:pPr lvl="1"/>
            <a:r>
              <a:rPr lang="nl-NL" dirty="0"/>
              <a:t>3 countries have even 1,000+ rates: Ecuador, Pakistan, India (</a:t>
            </a:r>
            <a:r>
              <a:rPr lang="nl-NL" dirty="0">
                <a:solidFill>
                  <a:schemeClr val="tx1"/>
                </a:solidFill>
              </a:rPr>
              <a:t>13508 rates)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en-NL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16240D-C80E-4B9A-8099-E49ADF4F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787020"/>
              </p:ext>
            </p:extLst>
          </p:nvPr>
        </p:nvGraphicFramePr>
        <p:xfrm>
          <a:off x="1032387" y="3433763"/>
          <a:ext cx="76396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4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3FF9-4A42-4E83-AA92-34D99AA9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gap between lowest and highest rate?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6D4C5-6135-4C56-9CC8-328C7A86D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India	 Highest rate is </a:t>
            </a:r>
            <a:r>
              <a:rPr lang="en-GB" b="1" dirty="0"/>
              <a:t>30</a:t>
            </a:r>
            <a:r>
              <a:rPr lang="en-GB" dirty="0"/>
              <a:t> * higher as lowest rate</a:t>
            </a:r>
          </a:p>
          <a:p>
            <a:pPr lvl="1"/>
            <a:r>
              <a:rPr lang="en-GB" dirty="0" err="1"/>
              <a:t>Brasil</a:t>
            </a:r>
            <a:r>
              <a:rPr lang="en-GB" dirty="0"/>
              <a:t>	 Highest rate is </a:t>
            </a:r>
            <a:r>
              <a:rPr lang="en-GB" b="1" dirty="0"/>
              <a:t>19</a:t>
            </a:r>
            <a:r>
              <a:rPr lang="en-GB" dirty="0"/>
              <a:t> * higher as lowest rate</a:t>
            </a:r>
          </a:p>
          <a:p>
            <a:pPr lvl="1"/>
            <a:r>
              <a:rPr lang="en-GB" dirty="0"/>
              <a:t>USA	 Highest rate is </a:t>
            </a:r>
            <a:r>
              <a:rPr lang="en-GB" b="1" dirty="0"/>
              <a:t>8</a:t>
            </a:r>
            <a:r>
              <a:rPr lang="en-GB" dirty="0"/>
              <a:t> * higher as lowest rate</a:t>
            </a:r>
          </a:p>
          <a:p>
            <a:pPr marL="571500" lvl="1" indent="0">
              <a:buNone/>
            </a:pPr>
            <a:endParaRPr lang="en-NL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2EE41E-C05A-4EC6-BCDB-6390B935F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656196"/>
              </p:ext>
            </p:extLst>
          </p:nvPr>
        </p:nvGraphicFramePr>
        <p:xfrm>
          <a:off x="838200" y="3293396"/>
          <a:ext cx="10439400" cy="301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53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2242-1FC7-4A39-95AA-70E9F219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2019" cy="1325563"/>
          </a:xfrm>
        </p:spPr>
        <p:txBody>
          <a:bodyPr/>
          <a:lstStyle/>
          <a:p>
            <a:r>
              <a:rPr lang="en-GB" dirty="0"/>
              <a:t>How often do countries update the rates?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87CB7-E81D-461B-8E69-9D73C77ED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32 countries updated in JAN 2021</a:t>
            </a:r>
          </a:p>
          <a:p>
            <a:pPr lvl="1"/>
            <a:r>
              <a:rPr lang="en-GB" dirty="0"/>
              <a:t>22 countries updated in 2020</a:t>
            </a:r>
          </a:p>
          <a:p>
            <a:pPr lvl="1"/>
            <a:r>
              <a:rPr lang="en-GB" dirty="0"/>
              <a:t>77 countries did only update before 2016</a:t>
            </a:r>
          </a:p>
          <a:p>
            <a:endParaRPr lang="en-GB" dirty="0"/>
          </a:p>
          <a:p>
            <a:endParaRPr lang="en-NL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7CC119-1F4E-4656-8EF3-03BB60B0D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886817"/>
              </p:ext>
            </p:extLst>
          </p:nvPr>
        </p:nvGraphicFramePr>
        <p:xfrm>
          <a:off x="1656734" y="3276600"/>
          <a:ext cx="87752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3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CA975-5A35-41CF-AD97-B582A07B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0845" cy="1325563"/>
          </a:xfrm>
        </p:spPr>
        <p:txBody>
          <a:bodyPr/>
          <a:lstStyle/>
          <a:p>
            <a:r>
              <a:rPr lang="en-GB" dirty="0"/>
              <a:t>How do countries differentiate MW rates?</a:t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C85653-14E9-4B99-B834-E745836FF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779639"/>
            <a:ext cx="10852355" cy="4397324"/>
          </a:xfrm>
        </p:spPr>
        <p:txBody>
          <a:bodyPr/>
          <a:lstStyle/>
          <a:p>
            <a:r>
              <a:rPr lang="en-GB" dirty="0"/>
              <a:t>Four dimensions in countries’ MW policies </a:t>
            </a:r>
          </a:p>
          <a:p>
            <a:pPr lvl="1"/>
            <a:r>
              <a:rPr lang="en-GB" b="1" dirty="0"/>
              <a:t>Full versus partial coverage</a:t>
            </a:r>
            <a:r>
              <a:rPr lang="en-GB" dirty="0"/>
              <a:t>: 120 countries </a:t>
            </a:r>
          </a:p>
          <a:p>
            <a:pPr lvl="1"/>
            <a:r>
              <a:rPr lang="en-GB" b="1" dirty="0"/>
              <a:t>Purchasing power policies</a:t>
            </a:r>
            <a:r>
              <a:rPr lang="en-GB" dirty="0"/>
              <a:t>: 25 countries, e.g. by province, city, urban-rural</a:t>
            </a:r>
          </a:p>
          <a:p>
            <a:pPr lvl="1"/>
            <a:r>
              <a:rPr lang="en-GB" b="1" dirty="0"/>
              <a:t>Mimicking collective bargaining</a:t>
            </a:r>
            <a:r>
              <a:rPr lang="en-GB" dirty="0"/>
              <a:t>: 57 countries, e.g. by industry or occupation</a:t>
            </a:r>
          </a:p>
          <a:p>
            <a:pPr lvl="1"/>
            <a:r>
              <a:rPr lang="en-GB" b="1" dirty="0"/>
              <a:t>Addressing special interest groups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8 countries have specific rates for EPZ workers</a:t>
            </a:r>
          </a:p>
          <a:p>
            <a:pPr lvl="2"/>
            <a:r>
              <a:rPr lang="en-GB" dirty="0"/>
              <a:t>10 countries have specific rates for age groups</a:t>
            </a:r>
          </a:p>
          <a:p>
            <a:pPr lvl="2"/>
            <a:r>
              <a:rPr lang="en-GB" dirty="0"/>
              <a:t>19 countries have specific rates for domestic workers</a:t>
            </a:r>
          </a:p>
          <a:p>
            <a:pPr lvl="1"/>
            <a:endParaRPr lang="en-GB" dirty="0"/>
          </a:p>
          <a:p>
            <a:pPr marL="5715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54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24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4400"/>
              <a:buFont typeface="Calibri"/>
              <a:buNone/>
            </a:pPr>
            <a:r>
              <a:rPr lang="nl-NL" b="1">
                <a:solidFill>
                  <a:srgbClr val="3A3838"/>
                </a:solidFill>
              </a:rPr>
              <a:t>Thank you for listening</a:t>
            </a:r>
            <a:endParaRPr b="1">
              <a:solidFill>
                <a:srgbClr val="3A3838"/>
              </a:solidFill>
            </a:endParaRPr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775677" y="1906954"/>
            <a:ext cx="10515600" cy="3933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nl-NL" sz="4400" dirty="0"/>
              <a:t>Questions?</a:t>
            </a:r>
          </a:p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endParaRPr dirty="0"/>
          </a:p>
          <a:p>
            <a:pPr marL="228600" lvl="0" indent="0">
              <a:buSzPts val="4400"/>
              <a:buNone/>
            </a:pPr>
            <a:r>
              <a:rPr lang="en-GB" dirty="0"/>
              <a:t>See </a:t>
            </a:r>
            <a:r>
              <a:rPr lang="en-GB" dirty="0">
                <a:hlinkClick r:id="rId3"/>
              </a:rPr>
              <a:t>https://wageindicator.org/salary/minimum-wage</a:t>
            </a:r>
            <a:r>
              <a:rPr lang="en-GB" dirty="0"/>
              <a:t> </a:t>
            </a:r>
          </a:p>
          <a:p>
            <a:pPr marL="228600" lvl="0" indent="0">
              <a:buSzPts val="44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 dirty="0"/>
              <a:t>maartenvanklaveren28@gmail.com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 dirty="0"/>
              <a:t>k.g.tijdens@uva.nl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56" name="Google Shape;156;p23" descr="footer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3903" y="6041292"/>
            <a:ext cx="10560496" cy="967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Lichtkran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523</Words>
  <Application>Microsoft Office PowerPoint</Application>
  <PresentationFormat>Breedbeeld</PresentationFormat>
  <Paragraphs>57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UNDERSTANDING THE DRIVERS OF  MINIMUM WAGE-SETTING:  AN ANALYSIS OF 201 COUNTRIES</vt:lpstr>
      <vt:lpstr>What is an effective Minimum Wage?</vt:lpstr>
      <vt:lpstr>Why WageIndicator MW Database?</vt:lpstr>
      <vt:lpstr>What are MW levels across countries?</vt:lpstr>
      <vt:lpstr>How complex are MW rates by country?</vt:lpstr>
      <vt:lpstr>What is the gap between lowest and highest rate?</vt:lpstr>
      <vt:lpstr>How often do countries update the rates?</vt:lpstr>
      <vt:lpstr>How do countries differentiate MW rates? 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decent work?</dc:title>
  <dc:creator>paulien Osse</dc:creator>
  <cp:lastModifiedBy>paulien Osse</cp:lastModifiedBy>
  <cp:revision>88</cp:revision>
  <cp:lastPrinted>2019-07-04T10:22:21Z</cp:lastPrinted>
  <dcterms:modified xsi:type="dcterms:W3CDTF">2021-01-13T10:12:31Z</dcterms:modified>
</cp:coreProperties>
</file>