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handoutMasterIdLst>
    <p:handoutMasterId r:id="rId9"/>
  </p:handoutMasterIdLst>
  <p:sldIdLst>
    <p:sldId id="260" r:id="rId2"/>
    <p:sldId id="262" r:id="rId3"/>
    <p:sldId id="263" r:id="rId4"/>
    <p:sldId id="257" r:id="rId5"/>
    <p:sldId id="258" r:id="rId6"/>
    <p:sldId id="259" r:id="rId7"/>
  </p:sldIdLst>
  <p:sldSz cx="12192000" cy="6858000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27A0F-69AF-4E46-A5F2-BEB8597A936E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86015-B52B-4981-B1BD-8E0755B5A8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293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49749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0913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0634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0096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413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undamentals of Document Databases - DATA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83440" cy="765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85;p13"/>
          <p:cNvSpPr txBox="1"/>
          <p:nvPr/>
        </p:nvSpPr>
        <p:spPr>
          <a:xfrm>
            <a:off x="1560095" y="454887"/>
            <a:ext cx="9118065" cy="1101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NL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support of an Ecosystem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NL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Relevant Indexes</a:t>
            </a:r>
            <a:endParaRPr dirty="0"/>
          </a:p>
        </p:txBody>
      </p:sp>
      <p:sp>
        <p:nvSpPr>
          <p:cNvPr id="8" name="Google Shape;87;p13"/>
          <p:cNvSpPr txBox="1"/>
          <p:nvPr/>
        </p:nvSpPr>
        <p:spPr>
          <a:xfrm>
            <a:off x="1389514" y="5407310"/>
            <a:ext cx="2948806" cy="6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 van Tulder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Webinar, 15 January 2020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Google Shape;86;p13" descr="foote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6066" y="6170311"/>
            <a:ext cx="4276243" cy="560202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" name="Google Shape;8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25103" y="5178374"/>
            <a:ext cx="1987206" cy="7746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342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undamentals of Document Databases - DATA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83440" cy="765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84;p13"/>
          <p:cNvSpPr txBox="1">
            <a:spLocks noGrp="1"/>
          </p:cNvSpPr>
          <p:nvPr>
            <p:ph type="body" idx="1"/>
          </p:nvPr>
        </p:nvSpPr>
        <p:spPr>
          <a:xfrm>
            <a:off x="510740" y="1914572"/>
            <a:ext cx="4706353" cy="1567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l-NL" dirty="0"/>
              <a:t>What are the components?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l-NL" dirty="0"/>
              <a:t>What are the trends?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l-NL" dirty="0"/>
              <a:t>What is needed for progress?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7" name="Google Shape;85;p13"/>
          <p:cNvSpPr txBox="1"/>
          <p:nvPr/>
        </p:nvSpPr>
        <p:spPr>
          <a:xfrm>
            <a:off x="1560095" y="454887"/>
            <a:ext cx="9118065" cy="1101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NL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support of an Ecosystem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NL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Relevant Indexes</a:t>
            </a:r>
            <a:endParaRPr dirty="0"/>
          </a:p>
        </p:txBody>
      </p:sp>
      <p:sp>
        <p:nvSpPr>
          <p:cNvPr id="8" name="Google Shape;87;p13"/>
          <p:cNvSpPr txBox="1"/>
          <p:nvPr/>
        </p:nvSpPr>
        <p:spPr>
          <a:xfrm>
            <a:off x="1389514" y="5407310"/>
            <a:ext cx="2948806" cy="6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 van Tulder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Webinar, 15 January 2020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Google Shape;86;p13" descr="foote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6066" y="6170311"/>
            <a:ext cx="4276243" cy="560202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" name="Google Shape;8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25103" y="5178374"/>
            <a:ext cx="1987206" cy="7746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730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ustainable Development Goals: What to salvage from Covid-19 | Inter Press  Serv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787" y="1649653"/>
            <a:ext cx="4291533" cy="429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1219496" y="400728"/>
            <a:ext cx="9144000" cy="874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nl-NL" sz="3600" b="1" dirty="0"/>
              <a:t>Ecosystem of Relevant Indexes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nl-NL" sz="3600" b="1" dirty="0"/>
              <a:t>[1] Components</a:t>
            </a:r>
            <a:endParaRPr dirty="0"/>
          </a:p>
        </p:txBody>
      </p:sp>
      <p:sp>
        <p:nvSpPr>
          <p:cNvPr id="94" name="Google Shape;94;p14"/>
          <p:cNvSpPr txBox="1"/>
          <p:nvPr/>
        </p:nvSpPr>
        <p:spPr>
          <a:xfrm>
            <a:off x="365760" y="1936104"/>
            <a:ext cx="3149336" cy="8370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Minimum Wage provisions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365760" y="3036576"/>
            <a:ext cx="3149335" cy="7210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Labour Rights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365760" y="3951830"/>
            <a:ext cx="3149335" cy="914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 &amp;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collective agreements 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889401" y="6238031"/>
            <a:ext cx="1422175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9652409" y="6246234"/>
            <a:ext cx="1422175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3083467" y="6246234"/>
            <a:ext cx="1422175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activities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5277533" y="6280298"/>
            <a:ext cx="1422175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7458343" y="6268080"/>
            <a:ext cx="1422175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outcome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2324832" y="6338567"/>
            <a:ext cx="752007" cy="18466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4522597" y="6358615"/>
            <a:ext cx="752007" cy="18466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6696308" y="6378666"/>
            <a:ext cx="752007" cy="18466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8930171" y="6386685"/>
            <a:ext cx="752007" cy="18466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33441" y="250183"/>
            <a:ext cx="1813390" cy="73878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97;p14"/>
          <p:cNvSpPr/>
          <p:nvPr/>
        </p:nvSpPr>
        <p:spPr>
          <a:xfrm>
            <a:off x="3794555" y="2849114"/>
            <a:ext cx="3084773" cy="103315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5715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" name="Picture 4" descr="Fundamentals of Document Databases - DATAVERSIT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696" y="3852329"/>
            <a:ext cx="2034904" cy="126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67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Fundamentals of Document Databases - DATA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696" y="3852329"/>
            <a:ext cx="2034904" cy="126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ustainable Development Goals: What to salvage from Covid-19 | Inter Press  Serv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787" y="1649653"/>
            <a:ext cx="4291533" cy="429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1219496" y="400728"/>
            <a:ext cx="9144000" cy="874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nl-NL" sz="3600" b="1" dirty="0"/>
              <a:t>Ecosystem of Relevant Indexes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nl-NL" sz="3600" b="1" dirty="0"/>
              <a:t>[1] Components</a:t>
            </a:r>
            <a:endParaRPr dirty="0"/>
          </a:p>
        </p:txBody>
      </p:sp>
      <p:sp>
        <p:nvSpPr>
          <p:cNvPr id="94" name="Google Shape;94;p14"/>
          <p:cNvSpPr txBox="1"/>
          <p:nvPr/>
        </p:nvSpPr>
        <p:spPr>
          <a:xfrm>
            <a:off x="365760" y="1936104"/>
            <a:ext cx="3149336" cy="8370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Minimum Wage provisions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365760" y="3036576"/>
            <a:ext cx="3149335" cy="7210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Labour Rights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365760" y="3951830"/>
            <a:ext cx="3149335" cy="9148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 &amp;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collective agreements 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3794555" y="2849114"/>
            <a:ext cx="3084773" cy="103315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5715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7284869" y="2627180"/>
            <a:ext cx="4042610" cy="175432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Living/decent wage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all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3643964" y="5107553"/>
            <a:ext cx="3385953" cy="923330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Required: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Information, transparency and reporting on relevant metrics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4776538" y="3757592"/>
            <a:ext cx="902367" cy="1247829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889401" y="6238031"/>
            <a:ext cx="1422175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9652409" y="6246234"/>
            <a:ext cx="1422175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3083467" y="6246234"/>
            <a:ext cx="1422175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activities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5277533" y="6280298"/>
            <a:ext cx="1422175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7458343" y="6268080"/>
            <a:ext cx="1422175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outcome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2324832" y="6338567"/>
            <a:ext cx="752007" cy="18466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4522597" y="6358615"/>
            <a:ext cx="752007" cy="18466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6696308" y="6378666"/>
            <a:ext cx="752007" cy="18466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8930171" y="6386685"/>
            <a:ext cx="752007" cy="18466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933441" y="250183"/>
            <a:ext cx="1813390" cy="738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/>
          <p:nvPr/>
        </p:nvSpPr>
        <p:spPr>
          <a:xfrm>
            <a:off x="7357975" y="1172596"/>
            <a:ext cx="2575465" cy="144463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NGOs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Fair-Wage,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ISEAL,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WageIndicator</a:t>
            </a:r>
            <a:endParaRPr dirty="0"/>
          </a:p>
        </p:txBody>
      </p:sp>
      <p:sp>
        <p:nvSpPr>
          <p:cNvPr id="124" name="Google Shape;124;p15"/>
          <p:cNvSpPr txBox="1"/>
          <p:nvPr/>
        </p:nvSpPr>
        <p:spPr>
          <a:xfrm>
            <a:off x="9244852" y="2423666"/>
            <a:ext cx="2541320" cy="92333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Trade Unions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 dirty="0">
                <a:solidFill>
                  <a:schemeClr val="dk1"/>
                </a:solidFill>
                <a:latin typeface="Calibri"/>
                <a:sym typeface="Calibri"/>
              </a:rPr>
              <a:t>-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 dirty="0">
                <a:solidFill>
                  <a:schemeClr val="dk1"/>
                </a:solidFill>
                <a:latin typeface="Calibri"/>
                <a:sym typeface="Calibri"/>
              </a:rPr>
              <a:t>-</a:t>
            </a:r>
            <a:endParaRPr lang="nl-NL" dirty="0"/>
          </a:p>
        </p:txBody>
      </p:sp>
      <p:sp>
        <p:nvSpPr>
          <p:cNvPr id="115" name="Google Shape;115;p15"/>
          <p:cNvSpPr txBox="1">
            <a:spLocks noGrp="1"/>
          </p:cNvSpPr>
          <p:nvPr>
            <p:ph type="subTitle" idx="1"/>
          </p:nvPr>
        </p:nvSpPr>
        <p:spPr>
          <a:xfrm>
            <a:off x="1135115" y="120517"/>
            <a:ext cx="9144000" cy="874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nl-NL" sz="3600" b="1"/>
              <a:t>Ecosystem of Relevant Indexes: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nl-NL" sz="3600" b="1"/>
              <a:t>[2] Supportive trends</a:t>
            </a:r>
            <a:endParaRPr/>
          </a:p>
        </p:txBody>
      </p:sp>
      <p:sp>
        <p:nvSpPr>
          <p:cNvPr id="116" name="Google Shape;116;p15"/>
          <p:cNvSpPr txBox="1"/>
          <p:nvPr/>
        </p:nvSpPr>
        <p:spPr>
          <a:xfrm>
            <a:off x="949713" y="1176265"/>
            <a:ext cx="2541320" cy="1477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and ‘custodian’ agencies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SDGs: 12.6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ILO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OECD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389307" y="3663985"/>
            <a:ext cx="2541320" cy="1200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Governments </a:t>
            </a: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(developed):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Procurement policies;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 targets</a:t>
            </a:r>
            <a:endParaRPr/>
          </a:p>
        </p:txBody>
      </p:sp>
      <p:sp>
        <p:nvSpPr>
          <p:cNvPr id="118" name="Google Shape;118;p15"/>
          <p:cNvSpPr txBox="1"/>
          <p:nvPr/>
        </p:nvSpPr>
        <p:spPr>
          <a:xfrm>
            <a:off x="786868" y="5364064"/>
            <a:ext cx="2541320" cy="1200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 MNEs</a:t>
            </a: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Philips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IKEA and more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5"/>
          <p:cNvSpPr txBox="1"/>
          <p:nvPr/>
        </p:nvSpPr>
        <p:spPr>
          <a:xfrm>
            <a:off x="4089937" y="3478055"/>
            <a:ext cx="4042610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Living/decent wage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Reporting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5"/>
          <p:cNvSpPr txBox="1"/>
          <p:nvPr/>
        </p:nvSpPr>
        <p:spPr>
          <a:xfrm>
            <a:off x="8708727" y="3478055"/>
            <a:ext cx="2997999" cy="1477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Financiers</a:t>
            </a: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IFC and World Bank</a:t>
            </a:r>
            <a:endParaRPr>
              <a:solidFill>
                <a:schemeClr val="dk1"/>
              </a:solidFill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Living Wage Coalition (banks and institutional investors)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5"/>
          <p:cNvSpPr/>
          <p:nvPr/>
        </p:nvSpPr>
        <p:spPr>
          <a:xfrm rot="2225436">
            <a:off x="2945556" y="2328915"/>
            <a:ext cx="1552073" cy="75799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2522490" y="3803997"/>
            <a:ext cx="1552073" cy="75799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5"/>
          <p:cNvSpPr/>
          <p:nvPr/>
        </p:nvSpPr>
        <p:spPr>
          <a:xfrm rot="7056991">
            <a:off x="6295016" y="2361095"/>
            <a:ext cx="1552073" cy="75799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5"/>
          <p:cNvSpPr/>
          <p:nvPr/>
        </p:nvSpPr>
        <p:spPr>
          <a:xfrm rot="-2306764">
            <a:off x="2959041" y="4729892"/>
            <a:ext cx="1552073" cy="75799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4287382" y="5539207"/>
            <a:ext cx="2541320" cy="1200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Multi-stakeholder platforms: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GRI (reporting)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Global Compact</a:t>
            </a:r>
            <a:endParaRPr dirty="0"/>
          </a:p>
        </p:txBody>
      </p:sp>
      <p:sp>
        <p:nvSpPr>
          <p:cNvPr id="128" name="Google Shape;128;p15"/>
          <p:cNvSpPr txBox="1"/>
          <p:nvPr/>
        </p:nvSpPr>
        <p:spPr>
          <a:xfrm>
            <a:off x="8332119" y="5260061"/>
            <a:ext cx="2541320" cy="1477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Accountancy and auditing</a:t>
            </a: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   PwC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KPMG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E&amp;Y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/>
          <p:nvPr/>
        </p:nvSpPr>
        <p:spPr>
          <a:xfrm rot="-5400000">
            <a:off x="5082453" y="4684621"/>
            <a:ext cx="951180" cy="75799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5"/>
          <p:cNvSpPr/>
          <p:nvPr/>
        </p:nvSpPr>
        <p:spPr>
          <a:xfrm rot="8711990">
            <a:off x="7694721" y="2746090"/>
            <a:ext cx="1552073" cy="75799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5"/>
          <p:cNvSpPr/>
          <p:nvPr/>
        </p:nvSpPr>
        <p:spPr>
          <a:xfrm rot="10800000">
            <a:off x="7625763" y="3864241"/>
            <a:ext cx="1082964" cy="75799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5"/>
          <p:cNvSpPr/>
          <p:nvPr/>
        </p:nvSpPr>
        <p:spPr>
          <a:xfrm rot="-8163992">
            <a:off x="6909793" y="4739951"/>
            <a:ext cx="1552073" cy="75799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3441" y="250183"/>
            <a:ext cx="1813390" cy="7387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" descr="Sustainable Development Goals: What to salvage from Covid-19 | Inter Press  Serv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76" y="1850037"/>
            <a:ext cx="9001760" cy="144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70798" y="2192177"/>
            <a:ext cx="642240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SDG 12.6: “e</a:t>
            </a:r>
            <a:r>
              <a:rPr lang="en-GB" b="1" dirty="0" err="1"/>
              <a:t>ncouraging</a:t>
            </a:r>
            <a:r>
              <a:rPr lang="en-GB" b="1" dirty="0"/>
              <a:t> companies, especially large and transnational companies, to adopt sustainable practices and integrate sustainability information into their reporting cycle.”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/>
          <p:nvPr/>
        </p:nvSpPr>
        <p:spPr>
          <a:xfrm>
            <a:off x="1597752" y="385604"/>
            <a:ext cx="9144000" cy="874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NL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 of Relevant Indexes: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NL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 What is needed for progress?</a:t>
            </a: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6"/>
          <p:cNvSpPr txBox="1"/>
          <p:nvPr/>
        </p:nvSpPr>
        <p:spPr>
          <a:xfrm>
            <a:off x="948046" y="2117557"/>
            <a:ext cx="9272913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 Sustained discussion on what works best:  </a:t>
            </a:r>
            <a:r>
              <a:rPr lang="nl-NL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index or dashboard?</a:t>
            </a:r>
            <a:endParaRPr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[2] Bring together </a:t>
            </a:r>
            <a:r>
              <a:rPr lang="nl-NL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supply and demand</a:t>
            </a: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coordination and brokering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[3] Translation to </a:t>
            </a:r>
            <a:r>
              <a:rPr lang="nl-NL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micro-level</a:t>
            </a: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individual companies and value chains (making it actionable and context specific)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[4] Further </a:t>
            </a:r>
            <a:r>
              <a:rPr lang="nl-NL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topics </a:t>
            </a: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discussion: 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sustainable value chains, 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 assessments (absolute or relative data), 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Influence of regulatory frameworks,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about transition problems 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of sustainable business models: business case for living wage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3441" y="250183"/>
            <a:ext cx="1813390" cy="7387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undamentals of Document Databases - DATAVERS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400" y="1678089"/>
            <a:ext cx="2196431" cy="136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0400" y="3650335"/>
            <a:ext cx="2196431" cy="1461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330</Words>
  <Application>Microsoft Office PowerPoint</Application>
  <PresentationFormat>Breedbeeld</PresentationFormat>
  <Paragraphs>83</Paragraphs>
  <Slides>6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paulien Osse</dc:creator>
  <cp:lastModifiedBy>paulien Osse</cp:lastModifiedBy>
  <cp:revision>6</cp:revision>
  <cp:lastPrinted>2021-01-14T15:43:05Z</cp:lastPrinted>
  <dcterms:modified xsi:type="dcterms:W3CDTF">2021-01-14T16:22:12Z</dcterms:modified>
</cp:coreProperties>
</file>